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36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34AA1-D622-4F25-8549-444ABF1C505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018898-6799-46CC-AA18-CC1BCC728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395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Kaynaklar: IB Physics subject brief and guide, first assessment 2025. https://ibo.org/programmes/diploma-programme/curriculum/sciences/physics/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018898-6799-46CC-AA18-CC1BCC728B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145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Kaynak: Official IB Physics course page: experimental and mathematical approach; data analysis is a key skill. https://ibo.org/programmes/diploma-programme/curriculum/sciences/physics/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018898-6799-46CC-AA18-CC1BCC728B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18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Kaynak: Official IB Physics Guide. Recommended teaching hours: SL 150, HL 240. https://www.ibo.org/globalassets/new-structure/university-admission/pdfs/subject-guides/physics-guide.pdf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018898-6799-46CC-AA18-CC1BCC728B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63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Kaynak: Official IB Physics Guide, syllabus roadmap A–E. https://www.ibo.org/globalassets/new-structure/university-admission/pdfs/subject-guides/physics-guide.pdf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018898-6799-46CC-AA18-CC1BCC728B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540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Kaynak: Official IB Physics Guide. Source presentation reviewed: F:\KAIHL\IB SUNUM\İÖA IB FARKINDALIK ATÖLYESİ-DERS TANITIMI.pptx (topic structure only; institution-specific content excluded).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018898-6799-46CC-AA18-CC1BCC728BC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518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Kaynak: Official IB Physics Guide, current A–E topic structure. https://www.ibo.org/globalassets/new-structure/university-admission/pdfs/subject-guides/physics-guide.pdf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018898-6799-46CC-AA18-CC1BCC728BC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531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Kaynaklar: Official IB Physics Guide; official examiner instructions. Scientific investigation is 20% and marked /24. https://ibpublishing.ibo.org/exinst/apps/exinst/index.html?chapter=6&amp;doc=EX_instructions_2026_e&amp;part=11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018898-6799-46CC-AA18-CC1BCC728BC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3068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Kaynak: Official IB Physics course page and guide: practical work may include hands-on work, simulations and modelling; assessed scientific investigation. https://ibo.org/programmes/diploma-programme/curriculum/sciences/physics/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018898-6799-46CC-AA18-CC1BCC728BC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671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Ders yaklaşımı Dr. Yakup Bakış öğrenci portalındaki kaynak, soru bankası, ödev ve ilerleme takibi akışına göre hazırlanmıştır.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018898-6799-46CC-AA18-CC1BCC728BC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611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Platform özellikleri: yakupbakis.com.tr IBDP öğrenci alanı.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018898-6799-46CC-AA18-CC1BCC728BC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787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İletişim: https://yakupbakis.com.tr/contact.html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018898-6799-46CC-AA18-CC1BCC728BC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829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9D86C90-07F1-4E1F-897A-EC353EAADB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4786D7BD-9957-49C0-9DD4-A42C67BDE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E57B2D9-E473-4C5E-A5FF-BC158877C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09B6-51D4-4E40-9E48-F77881AC44B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D9633BE-DAEE-4819-8DEB-AAD1496D4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10AB934-4CFB-4554-9F94-FB2B8CEF1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EAD-4017-46B2-AAE6-381E33351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247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6CBADB7-D3F9-42C6-8FEC-8023E5762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C5B7458-2BE5-4958-A203-1BB4BF22B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CA97C48-0BA6-491A-9302-7BF9A29E2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09B6-51D4-4E40-9E48-F77881AC44B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FBD2739-9E2D-44D2-8522-CAC4736CB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BC9F102-C8EA-4555-A8EC-F0469D898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EAD-4017-46B2-AAE6-381E33351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98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B1E1DF-8B77-47FF-B8DF-9B20E6D1C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84F2EFE-B615-4EF9-AF8D-CEF62EA4D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C5AF083-49AC-4A7F-B362-55E4C1752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09B6-51D4-4E40-9E48-F77881AC44B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84411D2-D03D-4B05-8D17-33A9840EC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54116AA-6B48-496E-8556-B93FBC9C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EAD-4017-46B2-AAE6-381E33351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101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F50962B-3FF7-42C3-9E34-1AB90C4F2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8CBD8F4-16C1-4076-A304-05B71BC427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1325EC5-5814-4F14-8FA0-DD05BE1E1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7AA00F0-7873-44BA-9356-C6405531E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09B6-51D4-4E40-9E48-F77881AC44B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85A0FE3-1D9B-4F24-A37E-7584D6356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D2FB887-9431-4823-92FD-71C16323A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EAD-4017-46B2-AAE6-381E33351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098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BA31155-35CC-47C4-9D12-AE5C58ABE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F819940-7CCD-4270-89C6-12808FBE9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7C1452C-9D43-4A13-A5EF-16AD91656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18525F15-2D59-418E-8F50-54056AF8FF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712FACD-643B-448B-8A08-FF99A37D79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CD3E5DE1-5BF4-4ABD-BF35-1622328A6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09B6-51D4-4E40-9E48-F77881AC44B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25C81019-248D-485D-9113-0A3393991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AD754702-3A26-4547-8787-20F947F3A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EAD-4017-46B2-AAE6-381E33351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249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D95B4D-DC54-4731-A572-DD32CDAC4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C63025F9-2C37-427E-ACAC-CD7316161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09B6-51D4-4E40-9E48-F77881AC44B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D86A81B-CE80-45D6-AC9C-EB53427B2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B6DA50E-56DC-4C2C-893D-B144B227C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EAD-4017-46B2-AAE6-381E33351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088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85BD66B-D59F-4529-96ED-BDE62DD70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09B6-51D4-4E40-9E48-F77881AC44B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3CDE6DC8-7C83-4F23-9FF7-9B9FFE10A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D9F47E1-77D0-4CED-8549-236B02F9E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EAD-4017-46B2-AAE6-381E33351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190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B7F4A3-DDC4-4C1C-95DB-8561F83A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AC42FA-89A7-4337-BCE0-ABE90A807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53B8221-69E8-4BF1-A890-F3DF2496A3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BF31237-4498-48B9-A0DF-8224E574C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09B6-51D4-4E40-9E48-F77881AC44B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939977B-E474-413A-B324-EB0F412D1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AFBB25A-B673-4DFF-B9CA-9B85C7B48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EAD-4017-46B2-AAE6-381E33351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19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43ED7C3-4594-41BE-B23A-79976C887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80AFE7B3-8300-44A1-8F15-E1DD49E03D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3804D64-E9A6-428D-B599-E183F4C505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B23C730-2CBF-43F5-9D69-40D5C2289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09B6-51D4-4E40-9E48-F77881AC44B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9FDE4D2-378A-476D-8083-537DFA62F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C471A0E-E1AD-4723-B520-5F1B49D7E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EAD-4017-46B2-AAE6-381E33351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53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2293556-F1AC-4613-886F-3B9C63002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67391BF-7110-4443-80EE-7DCF42B8E7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7817C0D-09CC-4672-8813-8EC6BE054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09B6-51D4-4E40-9E48-F77881AC44B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0340DD2-94F1-4BA0-8FA9-F1287C7D7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E1A0B6A-2EEB-47D1-923F-8E343AF26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EAD-4017-46B2-AAE6-381E33351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036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09605E79-C6C7-463E-AC26-382E847169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9CC8EFD-B676-41AF-B96F-83BB0C5A7C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67BB284-8515-4906-9691-7A1297528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D09B6-51D4-4E40-9E48-F77881AC44B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54FF3C6-B467-49EB-8107-D71EE1025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14D4D97-B3EE-4E71-9DE2-2D4786A13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EAD-4017-46B2-AAE6-381E33351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251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5946C356-094A-4BB7-A024-F7F7C0FD7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988A22E-E95E-4159-87CB-4C426EA6AD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47EC63-BF58-4F2D-8892-26EB2D9A3F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D09B6-51D4-4E40-9E48-F77881AC44B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16F5E71-3C81-4358-918B-F43C78697F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31521CE-8FB3-457A-9F56-501C029328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57EAD-4017-46B2-AAE6-381E33351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133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601D617A-D0E1-48B4-B942-F4A40D734A8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1223"/>
          </a:solidFill>
          <a:ln w="12700">
            <a:solidFill>
              <a:srgbClr val="0812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E84B5CA-7D52-4375-AED9-9C592C1E99DC}"/>
              </a:ext>
            </a:extLst>
          </p:cNvPr>
          <p:cNvSpPr txBox="1"/>
          <p:nvPr/>
        </p:nvSpPr>
        <p:spPr>
          <a:xfrm>
            <a:off x="685800" y="304800"/>
            <a:ext cx="635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00" b="1">
                <a:solidFill>
                  <a:srgbClr val="A6B8CF"/>
                </a:solidFill>
                <a:latin typeface="Aptos"/>
              </a:rPr>
              <a:t>IBDP FİZİK · SL / HL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46465AEA-8FA7-4DAD-8E99-E92B98E87B7B}"/>
              </a:ext>
            </a:extLst>
          </p:cNvPr>
          <p:cNvSpPr txBox="1"/>
          <p:nvPr/>
        </p:nvSpPr>
        <p:spPr>
          <a:xfrm>
            <a:off x="11061700" y="304800"/>
            <a:ext cx="431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100" b="1">
                <a:solidFill>
                  <a:srgbClr val="A6B8CF"/>
                </a:solidFill>
                <a:latin typeface="Aptos"/>
              </a:rPr>
              <a:t>01</a:t>
            </a: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B4657C88-93DB-4D38-8AF3-9B3BCAA4E3D7}"/>
              </a:ext>
            </a:extLst>
          </p:cNvPr>
          <p:cNvCxnSpPr/>
          <p:nvPr/>
        </p:nvCxnSpPr>
        <p:spPr>
          <a:xfrm>
            <a:off x="685800" y="647700"/>
            <a:ext cx="10820400" cy="0"/>
          </a:xfrm>
          <a:prstGeom prst="line">
            <a:avLst/>
          </a:prstGeom>
          <a:ln w="12700">
            <a:solidFill>
              <a:srgbClr val="2C3B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kutusu 5">
            <a:extLst>
              <a:ext uri="{FF2B5EF4-FFF2-40B4-BE49-F238E27FC236}">
                <a16:creationId xmlns:a16="http://schemas.microsoft.com/office/drawing/2014/main" id="{755E8C9B-B586-47BD-B608-B37026DDAFC7}"/>
              </a:ext>
            </a:extLst>
          </p:cNvPr>
          <p:cNvSpPr txBox="1"/>
          <p:nvPr/>
        </p:nvSpPr>
        <p:spPr>
          <a:xfrm>
            <a:off x="685800" y="6502400"/>
            <a:ext cx="279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900">
                <a:solidFill>
                  <a:srgbClr val="A6B8CF"/>
                </a:solidFill>
                <a:latin typeface="Aptos"/>
              </a:rPr>
              <a:t>yakupbakis.com.tr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DE1AE0D-4D39-49F1-A602-37CBAD1B0FFA}"/>
              </a:ext>
            </a:extLst>
          </p:cNvPr>
          <p:cNvSpPr txBox="1"/>
          <p:nvPr/>
        </p:nvSpPr>
        <p:spPr>
          <a:xfrm>
            <a:off x="685800" y="1333500"/>
            <a:ext cx="660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4200" b="1">
                <a:solidFill>
                  <a:srgbClr val="F5F8FF"/>
                </a:solidFill>
                <a:latin typeface="Aptos"/>
              </a:rPr>
              <a:t>Kavramdan sınav</a:t>
            </a:r>
          </a:p>
          <a:p>
            <a:r>
              <a:rPr lang="en-US" sz="4200" b="1">
                <a:solidFill>
                  <a:srgbClr val="F5F8FF"/>
                </a:solidFill>
                <a:latin typeface="Aptos"/>
              </a:rPr>
              <a:t>performansına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9550E043-853F-428B-BC7F-98FDFEF7C502}"/>
              </a:ext>
            </a:extLst>
          </p:cNvPr>
          <p:cNvSpPr txBox="1"/>
          <p:nvPr/>
        </p:nvSpPr>
        <p:spPr>
          <a:xfrm>
            <a:off x="736600" y="3429000"/>
            <a:ext cx="6159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>
                <a:solidFill>
                  <a:srgbClr val="A6B8CF"/>
                </a:solidFill>
                <a:latin typeface="Aptos"/>
              </a:rPr>
              <a:t>Fiziksel modeller · Veri analizi · Problem çözme · Bilimsel araştırma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1EEF57B8-87D2-41D7-B0C4-BC9E9B38401A}"/>
              </a:ext>
            </a:extLst>
          </p:cNvPr>
          <p:cNvSpPr/>
          <p:nvPr/>
        </p:nvSpPr>
        <p:spPr>
          <a:xfrm>
            <a:off x="736600" y="4572000"/>
            <a:ext cx="2514600" cy="533400"/>
          </a:xfrm>
          <a:prstGeom prst="roundRect">
            <a:avLst/>
          </a:prstGeom>
          <a:solidFill>
            <a:srgbClr val="7C5CF6"/>
          </a:solidFill>
          <a:ln w="12700">
            <a:solidFill>
              <a:srgbClr val="7C5C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E4172E04-CCBE-4848-86DC-B4805AE3E193}"/>
              </a:ext>
            </a:extLst>
          </p:cNvPr>
          <p:cNvSpPr txBox="1"/>
          <p:nvPr/>
        </p:nvSpPr>
        <p:spPr>
          <a:xfrm>
            <a:off x="990600" y="4711700"/>
            <a:ext cx="20066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b="1">
                <a:solidFill>
                  <a:srgbClr val="F5F8FF"/>
                </a:solidFill>
                <a:latin typeface="Aptos"/>
              </a:rPr>
              <a:t>GÜNCEL PROGRAM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7723D79A-F352-48D9-86A5-DDB6950AF39C}"/>
              </a:ext>
            </a:extLst>
          </p:cNvPr>
          <p:cNvSpPr txBox="1"/>
          <p:nvPr/>
        </p:nvSpPr>
        <p:spPr>
          <a:xfrm>
            <a:off x="736600" y="5283200"/>
            <a:ext cx="3937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 b="1">
                <a:solidFill>
                  <a:srgbClr val="2CCA84"/>
                </a:solidFill>
                <a:latin typeface="Aptos"/>
              </a:rPr>
              <a:t>İlk değerlendirme 2025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ABC3319-FA09-4F1D-B9BE-7062AF190F22}"/>
              </a:ext>
            </a:extLst>
          </p:cNvPr>
          <p:cNvSpPr/>
          <p:nvPr/>
        </p:nvSpPr>
        <p:spPr>
          <a:xfrm>
            <a:off x="8255000" y="1676400"/>
            <a:ext cx="2336800" cy="2336800"/>
          </a:xfrm>
          <a:prstGeom prst="ellipse">
            <a:avLst/>
          </a:prstGeom>
          <a:solidFill>
            <a:srgbClr val="7C5CF6"/>
          </a:solidFill>
          <a:ln w="12700">
            <a:solidFill>
              <a:srgbClr val="7C5C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568489D9-C5AC-4622-80C5-B98AD3415029}"/>
              </a:ext>
            </a:extLst>
          </p:cNvPr>
          <p:cNvSpPr txBox="1"/>
          <p:nvPr/>
        </p:nvSpPr>
        <p:spPr>
          <a:xfrm>
            <a:off x="8661400" y="2197100"/>
            <a:ext cx="152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2000">
                <a:solidFill>
                  <a:srgbClr val="F5F8FF"/>
                </a:solidFill>
                <a:latin typeface="Aptos"/>
              </a:rPr>
              <a:t>IBDP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C3AAC586-E015-4E66-9E3E-3A6F8FD6547A}"/>
              </a:ext>
            </a:extLst>
          </p:cNvPr>
          <p:cNvSpPr txBox="1"/>
          <p:nvPr/>
        </p:nvSpPr>
        <p:spPr>
          <a:xfrm>
            <a:off x="8534400" y="2705100"/>
            <a:ext cx="177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2900" b="1">
                <a:solidFill>
                  <a:srgbClr val="F5F8FF"/>
                </a:solidFill>
                <a:latin typeface="Aptos"/>
              </a:rPr>
              <a:t>PHYSICS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9AAE0771-137D-4C93-8926-499608D0EA04}"/>
              </a:ext>
            </a:extLst>
          </p:cNvPr>
          <p:cNvSpPr txBox="1"/>
          <p:nvPr/>
        </p:nvSpPr>
        <p:spPr>
          <a:xfrm>
            <a:off x="8763000" y="3454400"/>
            <a:ext cx="1320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300" b="1">
                <a:solidFill>
                  <a:srgbClr val="F5F8FF"/>
                </a:solidFill>
                <a:latin typeface="Aptos"/>
              </a:rPr>
              <a:t>SL  ·  HL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62CC3E1-611C-4D5A-9A51-058264DE0F62}"/>
              </a:ext>
            </a:extLst>
          </p:cNvPr>
          <p:cNvSpPr/>
          <p:nvPr/>
        </p:nvSpPr>
        <p:spPr>
          <a:xfrm>
            <a:off x="9207500" y="927100"/>
            <a:ext cx="431800" cy="431800"/>
          </a:xfrm>
          <a:prstGeom prst="ellipse">
            <a:avLst/>
          </a:prstGeom>
          <a:solidFill>
            <a:srgbClr val="182B45"/>
          </a:solidFill>
          <a:ln w="12700">
            <a:solidFill>
              <a:srgbClr val="182B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4A9C3CCA-E31A-4BAE-8D40-5D0B0F2A844B}"/>
              </a:ext>
            </a:extLst>
          </p:cNvPr>
          <p:cNvSpPr txBox="1"/>
          <p:nvPr/>
        </p:nvSpPr>
        <p:spPr>
          <a:xfrm>
            <a:off x="9283700" y="1016000"/>
            <a:ext cx="279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>
                <a:solidFill>
                  <a:srgbClr val="F5F8FF"/>
                </a:solidFill>
                <a:latin typeface="Aptos"/>
              </a:rPr>
              <a:t>A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5B37D0E-DAC9-47C1-8BE5-4F01D924B530}"/>
              </a:ext>
            </a:extLst>
          </p:cNvPr>
          <p:cNvSpPr/>
          <p:nvPr/>
        </p:nvSpPr>
        <p:spPr>
          <a:xfrm>
            <a:off x="10826008" y="2103015"/>
            <a:ext cx="431800" cy="431800"/>
          </a:xfrm>
          <a:prstGeom prst="ellipse">
            <a:avLst/>
          </a:prstGeom>
          <a:solidFill>
            <a:srgbClr val="182B45"/>
          </a:solidFill>
          <a:ln w="12700">
            <a:solidFill>
              <a:srgbClr val="182B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3A146472-3522-4697-91B4-C678781E0307}"/>
              </a:ext>
            </a:extLst>
          </p:cNvPr>
          <p:cNvSpPr txBox="1"/>
          <p:nvPr/>
        </p:nvSpPr>
        <p:spPr>
          <a:xfrm>
            <a:off x="10902208" y="2191915"/>
            <a:ext cx="279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>
                <a:solidFill>
                  <a:srgbClr val="F5F8FF"/>
                </a:solidFill>
                <a:latin typeface="Aptos"/>
              </a:rPr>
              <a:t>B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BB66668-DC47-4279-926B-1DF8964ABF81}"/>
              </a:ext>
            </a:extLst>
          </p:cNvPr>
          <p:cNvSpPr/>
          <p:nvPr/>
        </p:nvSpPr>
        <p:spPr>
          <a:xfrm>
            <a:off x="10207793" y="4005685"/>
            <a:ext cx="431800" cy="431800"/>
          </a:xfrm>
          <a:prstGeom prst="ellipse">
            <a:avLst/>
          </a:prstGeom>
          <a:solidFill>
            <a:srgbClr val="182B45"/>
          </a:solidFill>
          <a:ln w="12700">
            <a:solidFill>
              <a:srgbClr val="182B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09F0B0BA-3E3F-4BB8-9FC4-46DB63A829E0}"/>
              </a:ext>
            </a:extLst>
          </p:cNvPr>
          <p:cNvSpPr txBox="1"/>
          <p:nvPr/>
        </p:nvSpPr>
        <p:spPr>
          <a:xfrm>
            <a:off x="10283993" y="4094585"/>
            <a:ext cx="279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>
                <a:solidFill>
                  <a:srgbClr val="F5F8FF"/>
                </a:solidFill>
                <a:latin typeface="Aptos"/>
              </a:rPr>
              <a:t>C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76EC16C-CF02-49FD-8428-ECBE52F4E891}"/>
              </a:ext>
            </a:extLst>
          </p:cNvPr>
          <p:cNvSpPr/>
          <p:nvPr/>
        </p:nvSpPr>
        <p:spPr>
          <a:xfrm>
            <a:off x="8207207" y="4005685"/>
            <a:ext cx="431800" cy="431800"/>
          </a:xfrm>
          <a:prstGeom prst="ellipse">
            <a:avLst/>
          </a:prstGeom>
          <a:solidFill>
            <a:srgbClr val="182B45"/>
          </a:solidFill>
          <a:ln w="12700">
            <a:solidFill>
              <a:srgbClr val="182B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F79C5F8A-59F0-4B02-B3C0-5C77A7D758CB}"/>
              </a:ext>
            </a:extLst>
          </p:cNvPr>
          <p:cNvSpPr txBox="1"/>
          <p:nvPr/>
        </p:nvSpPr>
        <p:spPr>
          <a:xfrm>
            <a:off x="8283407" y="4094585"/>
            <a:ext cx="279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>
                <a:solidFill>
                  <a:srgbClr val="F5F8FF"/>
                </a:solidFill>
                <a:latin typeface="Aptos"/>
              </a:rPr>
              <a:t>D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8782158-FCA8-4633-85F3-35AC2711CF03}"/>
              </a:ext>
            </a:extLst>
          </p:cNvPr>
          <p:cNvSpPr/>
          <p:nvPr/>
        </p:nvSpPr>
        <p:spPr>
          <a:xfrm>
            <a:off x="7588992" y="2103015"/>
            <a:ext cx="431800" cy="431800"/>
          </a:xfrm>
          <a:prstGeom prst="ellipse">
            <a:avLst/>
          </a:prstGeom>
          <a:solidFill>
            <a:srgbClr val="182B45"/>
          </a:solidFill>
          <a:ln w="12700">
            <a:solidFill>
              <a:srgbClr val="182B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886C99DD-A993-487B-870D-82C098FD446C}"/>
              </a:ext>
            </a:extLst>
          </p:cNvPr>
          <p:cNvSpPr txBox="1"/>
          <p:nvPr/>
        </p:nvSpPr>
        <p:spPr>
          <a:xfrm>
            <a:off x="7665192" y="2191915"/>
            <a:ext cx="279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>
                <a:solidFill>
                  <a:srgbClr val="F5F8FF"/>
                </a:solidFill>
                <a:latin typeface="Aptos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873979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EEFBEE1F-7C06-4149-9F0F-30323A19DC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1223"/>
          </a:solidFill>
          <a:ln w="12700">
            <a:solidFill>
              <a:srgbClr val="0812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07BC5B9-51B4-42AE-9B45-F6F2FAC4A029}"/>
              </a:ext>
            </a:extLst>
          </p:cNvPr>
          <p:cNvSpPr txBox="1"/>
          <p:nvPr/>
        </p:nvSpPr>
        <p:spPr>
          <a:xfrm>
            <a:off x="685800" y="304800"/>
            <a:ext cx="635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00" b="1">
                <a:solidFill>
                  <a:srgbClr val="A6B8CF"/>
                </a:solidFill>
                <a:latin typeface="Aptos"/>
              </a:rPr>
              <a:t>DERSİN ODAĞI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A1BD3B4A-D816-4AE6-A35A-F37522F3C9DB}"/>
              </a:ext>
            </a:extLst>
          </p:cNvPr>
          <p:cNvSpPr txBox="1"/>
          <p:nvPr/>
        </p:nvSpPr>
        <p:spPr>
          <a:xfrm>
            <a:off x="11061700" y="304800"/>
            <a:ext cx="431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100" b="1">
                <a:solidFill>
                  <a:srgbClr val="A6B8CF"/>
                </a:solidFill>
                <a:latin typeface="Aptos"/>
              </a:rPr>
              <a:t>02</a:t>
            </a: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38CF9BE6-7815-4A23-87F5-6019B3929722}"/>
              </a:ext>
            </a:extLst>
          </p:cNvPr>
          <p:cNvCxnSpPr/>
          <p:nvPr/>
        </p:nvCxnSpPr>
        <p:spPr>
          <a:xfrm>
            <a:off x="685800" y="647700"/>
            <a:ext cx="10820400" cy="0"/>
          </a:xfrm>
          <a:prstGeom prst="line">
            <a:avLst/>
          </a:prstGeom>
          <a:ln w="12700">
            <a:solidFill>
              <a:srgbClr val="2C3B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kutusu 5">
            <a:extLst>
              <a:ext uri="{FF2B5EF4-FFF2-40B4-BE49-F238E27FC236}">
                <a16:creationId xmlns:a16="http://schemas.microsoft.com/office/drawing/2014/main" id="{D81DF5B0-B5AD-4E2B-88B5-C3954C483150}"/>
              </a:ext>
            </a:extLst>
          </p:cNvPr>
          <p:cNvSpPr txBox="1"/>
          <p:nvPr/>
        </p:nvSpPr>
        <p:spPr>
          <a:xfrm>
            <a:off x="685800" y="6502400"/>
            <a:ext cx="279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900">
                <a:solidFill>
                  <a:srgbClr val="A6B8CF"/>
                </a:solidFill>
                <a:latin typeface="Aptos"/>
              </a:rPr>
              <a:t>yakupbakis.com.tr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3184F0D-D4F0-496D-9679-C0BA13E46CF9}"/>
              </a:ext>
            </a:extLst>
          </p:cNvPr>
          <p:cNvSpPr txBox="1"/>
          <p:nvPr/>
        </p:nvSpPr>
        <p:spPr>
          <a:xfrm>
            <a:off x="685800" y="990600"/>
            <a:ext cx="889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3100" b="1">
                <a:solidFill>
                  <a:srgbClr val="F5F8FF"/>
                </a:solidFill>
                <a:latin typeface="Aptos"/>
              </a:rPr>
              <a:t>IBDP Fizikte ne öğrenilir?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E6033828-DFB5-465F-A8F3-C28E4C702581}"/>
              </a:ext>
            </a:extLst>
          </p:cNvPr>
          <p:cNvSpPr/>
          <p:nvPr/>
        </p:nvSpPr>
        <p:spPr>
          <a:xfrm>
            <a:off x="685800" y="2095500"/>
            <a:ext cx="3365500" cy="31750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BC3C758F-6863-4F74-89F3-F35C6CC708BD}"/>
              </a:ext>
            </a:extLst>
          </p:cNvPr>
          <p:cNvSpPr/>
          <p:nvPr/>
        </p:nvSpPr>
        <p:spPr>
          <a:xfrm>
            <a:off x="914400" y="2349500"/>
            <a:ext cx="584200" cy="101600"/>
          </a:xfrm>
          <a:prstGeom prst="rect">
            <a:avLst/>
          </a:prstGeom>
          <a:solidFill>
            <a:srgbClr val="458FFF"/>
          </a:solidFill>
          <a:ln w="12700">
            <a:solidFill>
              <a:srgbClr val="458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D724DF13-EB40-421E-984F-8EB16B08F982}"/>
              </a:ext>
            </a:extLst>
          </p:cNvPr>
          <p:cNvSpPr txBox="1"/>
          <p:nvPr/>
        </p:nvSpPr>
        <p:spPr>
          <a:xfrm>
            <a:off x="914400" y="2794000"/>
            <a:ext cx="2857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200" b="1">
                <a:solidFill>
                  <a:srgbClr val="F5F8FF"/>
                </a:solidFill>
                <a:latin typeface="Aptos"/>
              </a:rPr>
              <a:t>Fiziksel modeller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8329CEF-E41C-4E3A-B6D3-D589EA9E43BE}"/>
              </a:ext>
            </a:extLst>
          </p:cNvPr>
          <p:cNvSpPr txBox="1"/>
          <p:nvPr/>
        </p:nvSpPr>
        <p:spPr>
          <a:xfrm>
            <a:off x="914400" y="3733800"/>
            <a:ext cx="2857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500">
                <a:solidFill>
                  <a:srgbClr val="A6B8CF"/>
                </a:solidFill>
                <a:latin typeface="Aptos"/>
              </a:rPr>
              <a:t>Bir olayı yalnızca hesaplamak değil, varsayımlarını ve sınırlarını anlamak.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1BF9AD17-2104-41C1-8E88-F154F290EC3B}"/>
              </a:ext>
            </a:extLst>
          </p:cNvPr>
          <p:cNvSpPr/>
          <p:nvPr/>
        </p:nvSpPr>
        <p:spPr>
          <a:xfrm>
            <a:off x="4394200" y="2095500"/>
            <a:ext cx="3365500" cy="31750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0D45F9BF-0A82-46CD-A2C6-72515EC753E8}"/>
              </a:ext>
            </a:extLst>
          </p:cNvPr>
          <p:cNvSpPr/>
          <p:nvPr/>
        </p:nvSpPr>
        <p:spPr>
          <a:xfrm>
            <a:off x="4622800" y="2349500"/>
            <a:ext cx="584200" cy="101600"/>
          </a:xfrm>
          <a:prstGeom prst="rect">
            <a:avLst/>
          </a:prstGeom>
          <a:solidFill>
            <a:srgbClr val="2CCA84"/>
          </a:solidFill>
          <a:ln w="12700">
            <a:solidFill>
              <a:srgbClr val="2CC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F27D6DB4-7378-42A6-8D16-C59A64DE8ADC}"/>
              </a:ext>
            </a:extLst>
          </p:cNvPr>
          <p:cNvSpPr txBox="1"/>
          <p:nvPr/>
        </p:nvSpPr>
        <p:spPr>
          <a:xfrm>
            <a:off x="4622800" y="2794000"/>
            <a:ext cx="2857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200" b="1">
                <a:solidFill>
                  <a:srgbClr val="F5F8FF"/>
                </a:solidFill>
                <a:latin typeface="Aptos"/>
              </a:rPr>
              <a:t>Kanıta dayalı düşünme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79255562-6607-4117-8283-A664FECB2036}"/>
              </a:ext>
            </a:extLst>
          </p:cNvPr>
          <p:cNvSpPr txBox="1"/>
          <p:nvPr/>
        </p:nvSpPr>
        <p:spPr>
          <a:xfrm>
            <a:off x="4622800" y="3733800"/>
            <a:ext cx="2857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500">
                <a:solidFill>
                  <a:srgbClr val="A6B8CF"/>
                </a:solidFill>
                <a:latin typeface="Aptos"/>
              </a:rPr>
              <a:t>Grafik, deney ve veriden güvenilir sonuç çıkarabilmek.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0CA61F31-188D-44FC-A29A-95834B9A74C6}"/>
              </a:ext>
            </a:extLst>
          </p:cNvPr>
          <p:cNvSpPr/>
          <p:nvPr/>
        </p:nvSpPr>
        <p:spPr>
          <a:xfrm>
            <a:off x="8102600" y="2095500"/>
            <a:ext cx="3365500" cy="31750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448BA993-238D-4D2D-8F5D-04059FE8DC1C}"/>
              </a:ext>
            </a:extLst>
          </p:cNvPr>
          <p:cNvSpPr/>
          <p:nvPr/>
        </p:nvSpPr>
        <p:spPr>
          <a:xfrm>
            <a:off x="8331200" y="2349500"/>
            <a:ext cx="584200" cy="101600"/>
          </a:xfrm>
          <a:prstGeom prst="rect">
            <a:avLst/>
          </a:prstGeom>
          <a:solidFill>
            <a:srgbClr val="7C5CF6"/>
          </a:solidFill>
          <a:ln w="12700">
            <a:solidFill>
              <a:srgbClr val="7C5C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1952E11D-9DFE-4861-8455-69F35A751086}"/>
              </a:ext>
            </a:extLst>
          </p:cNvPr>
          <p:cNvSpPr txBox="1"/>
          <p:nvPr/>
        </p:nvSpPr>
        <p:spPr>
          <a:xfrm>
            <a:off x="8331200" y="2794000"/>
            <a:ext cx="2857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200" b="1">
                <a:solidFill>
                  <a:srgbClr val="F5F8FF"/>
                </a:solidFill>
                <a:latin typeface="Aptos"/>
              </a:rPr>
              <a:t>Matematiksel akıl yürütme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EF79A676-FA54-4220-A0A7-350035055B0F}"/>
              </a:ext>
            </a:extLst>
          </p:cNvPr>
          <p:cNvSpPr txBox="1"/>
          <p:nvPr/>
        </p:nvSpPr>
        <p:spPr>
          <a:xfrm>
            <a:off x="8331200" y="3733800"/>
            <a:ext cx="2857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500">
                <a:solidFill>
                  <a:srgbClr val="A6B8CF"/>
                </a:solidFill>
                <a:latin typeface="Aptos"/>
              </a:rPr>
              <a:t>Birden fazla kavramı aynı çözümde doğru ve tutarlı kullanmak.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0F6AA1C1-6493-4C98-AD86-C39EE5048D75}"/>
              </a:ext>
            </a:extLst>
          </p:cNvPr>
          <p:cNvSpPr txBox="1"/>
          <p:nvPr/>
        </p:nvSpPr>
        <p:spPr>
          <a:xfrm>
            <a:off x="685800" y="567690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>
                <a:solidFill>
                  <a:srgbClr val="F5F8FF"/>
                </a:solidFill>
                <a:latin typeface="Aptos"/>
              </a:rPr>
              <a:t>Amaç: formülü tanımaktan, hangi modelin ne zaman kullanılacağını seçebilmeye geçmek.</a:t>
            </a:r>
          </a:p>
        </p:txBody>
      </p:sp>
    </p:spTree>
    <p:extLst>
      <p:ext uri="{BB962C8B-B14F-4D97-AF65-F5344CB8AC3E}">
        <p14:creationId xmlns:p14="http://schemas.microsoft.com/office/powerpoint/2010/main" val="2884575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A25C7BDB-1678-41BD-8F34-C4B4ADBCFA5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1223"/>
          </a:solidFill>
          <a:ln w="12700">
            <a:solidFill>
              <a:srgbClr val="0812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0B0AE71-2045-4B82-AAE5-8037F844369D}"/>
              </a:ext>
            </a:extLst>
          </p:cNvPr>
          <p:cNvSpPr txBox="1"/>
          <p:nvPr/>
        </p:nvSpPr>
        <p:spPr>
          <a:xfrm>
            <a:off x="685800" y="304800"/>
            <a:ext cx="635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00" b="1">
                <a:solidFill>
                  <a:srgbClr val="A6B8CF"/>
                </a:solidFill>
                <a:latin typeface="Aptos"/>
              </a:rPr>
              <a:t>SL VE HL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5C523BD-F768-498B-9542-62DA6C9C89FC}"/>
              </a:ext>
            </a:extLst>
          </p:cNvPr>
          <p:cNvSpPr txBox="1"/>
          <p:nvPr/>
        </p:nvSpPr>
        <p:spPr>
          <a:xfrm>
            <a:off x="11061700" y="304800"/>
            <a:ext cx="431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100" b="1">
                <a:solidFill>
                  <a:srgbClr val="A6B8CF"/>
                </a:solidFill>
                <a:latin typeface="Aptos"/>
              </a:rPr>
              <a:t>03</a:t>
            </a: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71CA0B30-B065-48AD-8A3B-ED08654E0256}"/>
              </a:ext>
            </a:extLst>
          </p:cNvPr>
          <p:cNvCxnSpPr/>
          <p:nvPr/>
        </p:nvCxnSpPr>
        <p:spPr>
          <a:xfrm>
            <a:off x="685800" y="647700"/>
            <a:ext cx="10820400" cy="0"/>
          </a:xfrm>
          <a:prstGeom prst="line">
            <a:avLst/>
          </a:prstGeom>
          <a:ln w="12700">
            <a:solidFill>
              <a:srgbClr val="2C3B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kutusu 5">
            <a:extLst>
              <a:ext uri="{FF2B5EF4-FFF2-40B4-BE49-F238E27FC236}">
                <a16:creationId xmlns:a16="http://schemas.microsoft.com/office/drawing/2014/main" id="{CE6706BF-2BE3-46B0-95B8-1F60239F17C8}"/>
              </a:ext>
            </a:extLst>
          </p:cNvPr>
          <p:cNvSpPr txBox="1"/>
          <p:nvPr/>
        </p:nvSpPr>
        <p:spPr>
          <a:xfrm>
            <a:off x="685800" y="6502400"/>
            <a:ext cx="279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900">
                <a:solidFill>
                  <a:srgbClr val="A6B8CF"/>
                </a:solidFill>
                <a:latin typeface="Aptos"/>
              </a:rPr>
              <a:t>yakupbakis.com.tr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B18E3C3-603D-4463-8C2F-2A7E59062646}"/>
              </a:ext>
            </a:extLst>
          </p:cNvPr>
          <p:cNvSpPr txBox="1"/>
          <p:nvPr/>
        </p:nvSpPr>
        <p:spPr>
          <a:xfrm>
            <a:off x="685800" y="990600"/>
            <a:ext cx="889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3100" b="1">
                <a:solidFill>
                  <a:srgbClr val="F5F8FF"/>
                </a:solidFill>
                <a:latin typeface="Aptos"/>
              </a:rPr>
              <a:t>Ortak temel, farklı derinlik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736BE88F-5914-44C0-8B71-CF142D766EB8}"/>
              </a:ext>
            </a:extLst>
          </p:cNvPr>
          <p:cNvSpPr/>
          <p:nvPr/>
        </p:nvSpPr>
        <p:spPr>
          <a:xfrm>
            <a:off x="685800" y="2070100"/>
            <a:ext cx="5016500" cy="34290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A3E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28B49E9A-496B-41E8-8FE0-55EDF524D21F}"/>
              </a:ext>
            </a:extLst>
          </p:cNvPr>
          <p:cNvSpPr txBox="1"/>
          <p:nvPr/>
        </p:nvSpPr>
        <p:spPr>
          <a:xfrm>
            <a:off x="1041400" y="2387600"/>
            <a:ext cx="1016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3200" b="1">
                <a:solidFill>
                  <a:srgbClr val="458FFF"/>
                </a:solidFill>
                <a:latin typeface="Aptos"/>
              </a:rPr>
              <a:t>SL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C26EDE98-4233-43C7-A8AD-5D25D9066FCA}"/>
              </a:ext>
            </a:extLst>
          </p:cNvPr>
          <p:cNvSpPr txBox="1"/>
          <p:nvPr/>
        </p:nvSpPr>
        <p:spPr>
          <a:xfrm>
            <a:off x="3200400" y="2413000"/>
            <a:ext cx="1968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2500" b="1">
                <a:solidFill>
                  <a:srgbClr val="F5F8FF"/>
                </a:solidFill>
                <a:latin typeface="Aptos"/>
              </a:rPr>
              <a:t>150 saat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4697F1BB-DCCB-4258-A230-AB25D87F3F79}"/>
              </a:ext>
            </a:extLst>
          </p:cNvPr>
          <p:cNvSpPr txBox="1"/>
          <p:nvPr/>
        </p:nvSpPr>
        <p:spPr>
          <a:xfrm>
            <a:off x="1041400" y="3302000"/>
            <a:ext cx="3937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700">
                <a:solidFill>
                  <a:srgbClr val="A6B8CF"/>
                </a:solidFill>
                <a:latin typeface="Aptos"/>
              </a:rPr>
              <a:t>• Ortak kavramsal omurga</a:t>
            </a:r>
          </a:p>
          <a:p>
            <a:r>
              <a:rPr lang="en-US" sz="1700">
                <a:solidFill>
                  <a:srgbClr val="A6B8CF"/>
                </a:solidFill>
                <a:latin typeface="Aptos"/>
              </a:rPr>
              <a:t>• Deneysel program ve bilimsel araştırma</a:t>
            </a:r>
          </a:p>
          <a:p>
            <a:r>
              <a:rPr lang="en-US" sz="1700">
                <a:solidFill>
                  <a:srgbClr val="A6B8CF"/>
                </a:solidFill>
                <a:latin typeface="Aptos"/>
              </a:rPr>
              <a:t>• Paper 1 ve Paper 2 becerileri</a:t>
            </a:r>
          </a:p>
          <a:p>
            <a:r>
              <a:rPr lang="en-US" sz="1700">
                <a:solidFill>
                  <a:srgbClr val="A6B8CF"/>
                </a:solidFill>
                <a:latin typeface="Aptos"/>
              </a:rPr>
              <a:t>• Düzenli problem ve veri çalışması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BF7BB85C-2FE1-4756-8936-19DF78A2F5C6}"/>
              </a:ext>
            </a:extLst>
          </p:cNvPr>
          <p:cNvSpPr/>
          <p:nvPr/>
        </p:nvSpPr>
        <p:spPr>
          <a:xfrm>
            <a:off x="6057900" y="2070100"/>
            <a:ext cx="5448300" cy="34290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A3E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2BD15455-A0BE-4AC3-818E-739DC210D438}"/>
              </a:ext>
            </a:extLst>
          </p:cNvPr>
          <p:cNvSpPr txBox="1"/>
          <p:nvPr/>
        </p:nvSpPr>
        <p:spPr>
          <a:xfrm>
            <a:off x="6413500" y="2387600"/>
            <a:ext cx="1016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3200" b="1">
                <a:solidFill>
                  <a:srgbClr val="7C5CF6"/>
                </a:solidFill>
                <a:latin typeface="Aptos"/>
              </a:rPr>
              <a:t>HL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DB7C2DCD-6817-4D60-9F60-9735E82C5B6D}"/>
              </a:ext>
            </a:extLst>
          </p:cNvPr>
          <p:cNvSpPr txBox="1"/>
          <p:nvPr/>
        </p:nvSpPr>
        <p:spPr>
          <a:xfrm>
            <a:off x="8648700" y="2413000"/>
            <a:ext cx="2286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2500" b="1">
                <a:solidFill>
                  <a:srgbClr val="F5F8FF"/>
                </a:solidFill>
                <a:latin typeface="Aptos"/>
              </a:rPr>
              <a:t>240 saat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A524EC91-B476-4098-BE41-D65503C59EDA}"/>
              </a:ext>
            </a:extLst>
          </p:cNvPr>
          <p:cNvSpPr txBox="1"/>
          <p:nvPr/>
        </p:nvSpPr>
        <p:spPr>
          <a:xfrm>
            <a:off x="6413500" y="3302000"/>
            <a:ext cx="438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700">
                <a:solidFill>
                  <a:srgbClr val="A6B8CF"/>
                </a:solidFill>
                <a:latin typeface="Aptos"/>
              </a:rPr>
              <a:t>• SL ile aynı beş tema</a:t>
            </a:r>
          </a:p>
          <a:p>
            <a:r>
              <a:rPr lang="en-US" sz="1700">
                <a:solidFill>
                  <a:srgbClr val="A6B8CF"/>
                </a:solidFill>
                <a:latin typeface="Aptos"/>
              </a:rPr>
              <a:t>• Daha ileri matematiksel yaklaşım</a:t>
            </a:r>
          </a:p>
          <a:p>
            <a:r>
              <a:rPr lang="en-US" sz="1700">
                <a:solidFill>
                  <a:srgbClr val="A6B8CF"/>
                </a:solidFill>
                <a:latin typeface="Aptos"/>
              </a:rPr>
              <a:t>• İlave alt konular ve daha derin bağlantılar</a:t>
            </a:r>
          </a:p>
          <a:p>
            <a:r>
              <a:rPr lang="en-US" sz="1700">
                <a:solidFill>
                  <a:srgbClr val="A6B8CF"/>
                </a:solidFill>
                <a:latin typeface="Aptos"/>
              </a:rPr>
              <a:t>• Karmaşık, çok aşamalı problemlere odak</a:t>
            </a:r>
          </a:p>
        </p:txBody>
      </p:sp>
    </p:spTree>
    <p:extLst>
      <p:ext uri="{BB962C8B-B14F-4D97-AF65-F5344CB8AC3E}">
        <p14:creationId xmlns:p14="http://schemas.microsoft.com/office/powerpoint/2010/main" val="3268647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2A6264FF-FF05-4E98-9D96-F6021B1AB50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1223"/>
          </a:solidFill>
          <a:ln w="12700">
            <a:solidFill>
              <a:srgbClr val="0812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D56D8B23-E9F7-4F96-B716-F3A27552F34E}"/>
              </a:ext>
            </a:extLst>
          </p:cNvPr>
          <p:cNvSpPr txBox="1"/>
          <p:nvPr/>
        </p:nvSpPr>
        <p:spPr>
          <a:xfrm>
            <a:off x="685800" y="304800"/>
            <a:ext cx="635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00" b="1">
                <a:solidFill>
                  <a:srgbClr val="A6B8CF"/>
                </a:solidFill>
                <a:latin typeface="Aptos"/>
              </a:rPr>
              <a:t>PROGRAM HARİTASI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F7B782F-5070-4035-97C8-A6511A8D5D89}"/>
              </a:ext>
            </a:extLst>
          </p:cNvPr>
          <p:cNvSpPr txBox="1"/>
          <p:nvPr/>
        </p:nvSpPr>
        <p:spPr>
          <a:xfrm>
            <a:off x="11061700" y="304800"/>
            <a:ext cx="431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100" b="1">
                <a:solidFill>
                  <a:srgbClr val="A6B8CF"/>
                </a:solidFill>
                <a:latin typeface="Aptos"/>
              </a:rPr>
              <a:t>04</a:t>
            </a: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5CF1D6A1-AF71-4048-86DB-B3C76EDCFBDE}"/>
              </a:ext>
            </a:extLst>
          </p:cNvPr>
          <p:cNvCxnSpPr/>
          <p:nvPr/>
        </p:nvCxnSpPr>
        <p:spPr>
          <a:xfrm>
            <a:off x="685800" y="647700"/>
            <a:ext cx="10820400" cy="0"/>
          </a:xfrm>
          <a:prstGeom prst="line">
            <a:avLst/>
          </a:prstGeom>
          <a:ln w="12700">
            <a:solidFill>
              <a:srgbClr val="2C3B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kutusu 5">
            <a:extLst>
              <a:ext uri="{FF2B5EF4-FFF2-40B4-BE49-F238E27FC236}">
                <a16:creationId xmlns:a16="http://schemas.microsoft.com/office/drawing/2014/main" id="{07638EC0-E3DB-4586-A7E3-BE4C656577C0}"/>
              </a:ext>
            </a:extLst>
          </p:cNvPr>
          <p:cNvSpPr txBox="1"/>
          <p:nvPr/>
        </p:nvSpPr>
        <p:spPr>
          <a:xfrm>
            <a:off x="685800" y="6502400"/>
            <a:ext cx="279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900">
                <a:solidFill>
                  <a:srgbClr val="A6B8CF"/>
                </a:solidFill>
                <a:latin typeface="Aptos"/>
              </a:rPr>
              <a:t>yakupbakis.com.tr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71D19BC6-B3FF-4608-B146-C0E4FC749229}"/>
              </a:ext>
            </a:extLst>
          </p:cNvPr>
          <p:cNvSpPr txBox="1"/>
          <p:nvPr/>
        </p:nvSpPr>
        <p:spPr>
          <a:xfrm>
            <a:off x="685800" y="990600"/>
            <a:ext cx="889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3100" b="1">
                <a:solidFill>
                  <a:srgbClr val="F5F8FF"/>
                </a:solidFill>
                <a:latin typeface="Aptos"/>
              </a:rPr>
              <a:t>Beş tema, tek fizik dili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E746CC16-1370-490E-9A0A-72BFDE18CAA3}"/>
              </a:ext>
            </a:extLst>
          </p:cNvPr>
          <p:cNvSpPr/>
          <p:nvPr/>
        </p:nvSpPr>
        <p:spPr>
          <a:xfrm>
            <a:off x="685800" y="1943100"/>
            <a:ext cx="10820400" cy="6350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605654D-8875-4908-AF06-A34EFE83DD6C}"/>
              </a:ext>
            </a:extLst>
          </p:cNvPr>
          <p:cNvSpPr/>
          <p:nvPr/>
        </p:nvSpPr>
        <p:spPr>
          <a:xfrm>
            <a:off x="850900" y="2044700"/>
            <a:ext cx="431800" cy="431800"/>
          </a:xfrm>
          <a:prstGeom prst="ellipse">
            <a:avLst/>
          </a:prstGeom>
          <a:solidFill>
            <a:srgbClr val="458FFF"/>
          </a:solidFill>
          <a:ln w="12700">
            <a:solidFill>
              <a:srgbClr val="458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6A2A6D9A-4B56-47A0-9A3B-9D1501E57595}"/>
              </a:ext>
            </a:extLst>
          </p:cNvPr>
          <p:cNvSpPr txBox="1"/>
          <p:nvPr/>
        </p:nvSpPr>
        <p:spPr>
          <a:xfrm>
            <a:off x="965200" y="2133600"/>
            <a:ext cx="203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>
                <a:solidFill>
                  <a:srgbClr val="F5F8FF"/>
                </a:solidFill>
                <a:latin typeface="Aptos"/>
              </a:rPr>
              <a:t>A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2440D188-C4B4-4DB9-958F-8B6CA36EA9D3}"/>
              </a:ext>
            </a:extLst>
          </p:cNvPr>
          <p:cNvSpPr txBox="1"/>
          <p:nvPr/>
        </p:nvSpPr>
        <p:spPr>
          <a:xfrm>
            <a:off x="1600200" y="2108200"/>
            <a:ext cx="787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b="1">
                <a:solidFill>
                  <a:srgbClr val="F5F8FF"/>
                </a:solidFill>
                <a:latin typeface="Aptos"/>
              </a:rPr>
              <a:t>Space, time and motion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98A53D07-F4BA-4592-BB3C-EE001A134853}"/>
              </a:ext>
            </a:extLst>
          </p:cNvPr>
          <p:cNvSpPr txBox="1"/>
          <p:nvPr/>
        </p:nvSpPr>
        <p:spPr>
          <a:xfrm>
            <a:off x="9144000" y="2146300"/>
            <a:ext cx="203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100" b="1">
                <a:solidFill>
                  <a:srgbClr val="A6B8CF"/>
                </a:solidFill>
                <a:latin typeface="Aptos"/>
              </a:rPr>
              <a:t>SL + HL uzantıları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F5131D0F-5B21-4D71-BEE6-131AD777D027}"/>
              </a:ext>
            </a:extLst>
          </p:cNvPr>
          <p:cNvSpPr/>
          <p:nvPr/>
        </p:nvSpPr>
        <p:spPr>
          <a:xfrm>
            <a:off x="685800" y="2730500"/>
            <a:ext cx="10820400" cy="6350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2787C59-59D9-4364-92C8-2E4EE4B78C9F}"/>
              </a:ext>
            </a:extLst>
          </p:cNvPr>
          <p:cNvSpPr/>
          <p:nvPr/>
        </p:nvSpPr>
        <p:spPr>
          <a:xfrm>
            <a:off x="850900" y="2832100"/>
            <a:ext cx="431800" cy="431800"/>
          </a:xfrm>
          <a:prstGeom prst="ellipse">
            <a:avLst/>
          </a:prstGeom>
          <a:solidFill>
            <a:srgbClr val="2CCA84"/>
          </a:solidFill>
          <a:ln w="12700">
            <a:solidFill>
              <a:srgbClr val="2CC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01027722-86CB-4AE6-94D1-A3C7125744FA}"/>
              </a:ext>
            </a:extLst>
          </p:cNvPr>
          <p:cNvSpPr txBox="1"/>
          <p:nvPr/>
        </p:nvSpPr>
        <p:spPr>
          <a:xfrm>
            <a:off x="965200" y="2921000"/>
            <a:ext cx="203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>
                <a:solidFill>
                  <a:srgbClr val="F5F8FF"/>
                </a:solidFill>
                <a:latin typeface="Aptos"/>
              </a:rPr>
              <a:t>B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7E092FC6-B86B-4CF3-A367-1273FE3F19AA}"/>
              </a:ext>
            </a:extLst>
          </p:cNvPr>
          <p:cNvSpPr txBox="1"/>
          <p:nvPr/>
        </p:nvSpPr>
        <p:spPr>
          <a:xfrm>
            <a:off x="1600200" y="2895600"/>
            <a:ext cx="787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b="1">
                <a:solidFill>
                  <a:srgbClr val="F5F8FF"/>
                </a:solidFill>
                <a:latin typeface="Aptos"/>
              </a:rPr>
              <a:t>The particulate nature of matter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4DE1050D-4C6C-478A-8EE2-365821F79657}"/>
              </a:ext>
            </a:extLst>
          </p:cNvPr>
          <p:cNvSpPr txBox="1"/>
          <p:nvPr/>
        </p:nvSpPr>
        <p:spPr>
          <a:xfrm>
            <a:off x="9144000" y="2933700"/>
            <a:ext cx="203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100" b="1">
                <a:solidFill>
                  <a:srgbClr val="A6B8CF"/>
                </a:solidFill>
                <a:latin typeface="Aptos"/>
              </a:rPr>
              <a:t>SL + HL uzantıları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ACE23C0A-2654-483B-8242-A18CC5988E34}"/>
              </a:ext>
            </a:extLst>
          </p:cNvPr>
          <p:cNvSpPr/>
          <p:nvPr/>
        </p:nvSpPr>
        <p:spPr>
          <a:xfrm>
            <a:off x="685800" y="3517900"/>
            <a:ext cx="10820400" cy="6350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A458CB1-1025-4B55-BEA9-68BFA512F6DB}"/>
              </a:ext>
            </a:extLst>
          </p:cNvPr>
          <p:cNvSpPr/>
          <p:nvPr/>
        </p:nvSpPr>
        <p:spPr>
          <a:xfrm>
            <a:off x="850900" y="3619500"/>
            <a:ext cx="431800" cy="431800"/>
          </a:xfrm>
          <a:prstGeom prst="ellipse">
            <a:avLst/>
          </a:prstGeom>
          <a:solidFill>
            <a:srgbClr val="7C5CF6"/>
          </a:solidFill>
          <a:ln w="12700">
            <a:solidFill>
              <a:srgbClr val="7C5C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563EFCB6-1565-4F42-BC12-9EE63C01218C}"/>
              </a:ext>
            </a:extLst>
          </p:cNvPr>
          <p:cNvSpPr txBox="1"/>
          <p:nvPr/>
        </p:nvSpPr>
        <p:spPr>
          <a:xfrm>
            <a:off x="965200" y="3708400"/>
            <a:ext cx="203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>
                <a:solidFill>
                  <a:srgbClr val="F5F8FF"/>
                </a:solidFill>
                <a:latin typeface="Aptos"/>
              </a:rPr>
              <a:t>C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67288FD8-33EA-4934-8BB0-F492E6406207}"/>
              </a:ext>
            </a:extLst>
          </p:cNvPr>
          <p:cNvSpPr txBox="1"/>
          <p:nvPr/>
        </p:nvSpPr>
        <p:spPr>
          <a:xfrm>
            <a:off x="1600200" y="3683000"/>
            <a:ext cx="787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b="1">
                <a:solidFill>
                  <a:srgbClr val="F5F8FF"/>
                </a:solidFill>
                <a:latin typeface="Aptos"/>
              </a:rPr>
              <a:t>Wave behaviour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F8AA77AE-BAAC-4C90-96C8-742CDC95A1DA}"/>
              </a:ext>
            </a:extLst>
          </p:cNvPr>
          <p:cNvSpPr txBox="1"/>
          <p:nvPr/>
        </p:nvSpPr>
        <p:spPr>
          <a:xfrm>
            <a:off x="9144000" y="3721100"/>
            <a:ext cx="203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100" b="1">
                <a:solidFill>
                  <a:srgbClr val="A6B8CF"/>
                </a:solidFill>
                <a:latin typeface="Aptos"/>
              </a:rPr>
              <a:t>SL / HL</a:t>
            </a: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8B348747-2573-48FD-A28B-EB277C7F9C22}"/>
              </a:ext>
            </a:extLst>
          </p:cNvPr>
          <p:cNvSpPr/>
          <p:nvPr/>
        </p:nvSpPr>
        <p:spPr>
          <a:xfrm>
            <a:off x="685800" y="4305300"/>
            <a:ext cx="10820400" cy="6350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BB16879-FB59-47A1-A86F-CC8914B74B7F}"/>
              </a:ext>
            </a:extLst>
          </p:cNvPr>
          <p:cNvSpPr/>
          <p:nvPr/>
        </p:nvSpPr>
        <p:spPr>
          <a:xfrm>
            <a:off x="850900" y="4406900"/>
            <a:ext cx="431800" cy="431800"/>
          </a:xfrm>
          <a:prstGeom prst="ellipse">
            <a:avLst/>
          </a:prstGeom>
          <a:solidFill>
            <a:srgbClr val="FF5B4C"/>
          </a:solidFill>
          <a:ln w="12700">
            <a:solidFill>
              <a:srgbClr val="FF5B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E03651A1-BC18-4D95-9359-36FF8328A512}"/>
              </a:ext>
            </a:extLst>
          </p:cNvPr>
          <p:cNvSpPr txBox="1"/>
          <p:nvPr/>
        </p:nvSpPr>
        <p:spPr>
          <a:xfrm>
            <a:off x="965200" y="4495800"/>
            <a:ext cx="203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>
                <a:solidFill>
                  <a:srgbClr val="F5F8FF"/>
                </a:solidFill>
                <a:latin typeface="Aptos"/>
              </a:rPr>
              <a:t>D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1EDE1B1A-C089-43A6-8051-39E363038B41}"/>
              </a:ext>
            </a:extLst>
          </p:cNvPr>
          <p:cNvSpPr txBox="1"/>
          <p:nvPr/>
        </p:nvSpPr>
        <p:spPr>
          <a:xfrm>
            <a:off x="1600200" y="4470400"/>
            <a:ext cx="787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b="1">
                <a:solidFill>
                  <a:srgbClr val="F5F8FF"/>
                </a:solidFill>
                <a:latin typeface="Aptos"/>
              </a:rPr>
              <a:t>Fields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8BFAFE97-D085-4800-A8F9-CD05C04DFD37}"/>
              </a:ext>
            </a:extLst>
          </p:cNvPr>
          <p:cNvSpPr txBox="1"/>
          <p:nvPr/>
        </p:nvSpPr>
        <p:spPr>
          <a:xfrm>
            <a:off x="9144000" y="4508500"/>
            <a:ext cx="203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100" b="1">
                <a:solidFill>
                  <a:srgbClr val="A6B8CF"/>
                </a:solidFill>
                <a:latin typeface="Aptos"/>
              </a:rPr>
              <a:t>SL / HL</a:t>
            </a: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EC716BA0-08C9-4BEA-B3C0-D18A4053EF08}"/>
              </a:ext>
            </a:extLst>
          </p:cNvPr>
          <p:cNvSpPr/>
          <p:nvPr/>
        </p:nvSpPr>
        <p:spPr>
          <a:xfrm>
            <a:off x="685800" y="5092700"/>
            <a:ext cx="10820400" cy="6350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1F0F100-BC0A-4234-8510-CF7A3B6570B5}"/>
              </a:ext>
            </a:extLst>
          </p:cNvPr>
          <p:cNvSpPr/>
          <p:nvPr/>
        </p:nvSpPr>
        <p:spPr>
          <a:xfrm>
            <a:off x="850900" y="5194300"/>
            <a:ext cx="431800" cy="431800"/>
          </a:xfrm>
          <a:prstGeom prst="ellipse">
            <a:avLst/>
          </a:prstGeom>
          <a:solidFill>
            <a:srgbClr val="EE499D"/>
          </a:solidFill>
          <a:ln w="12700">
            <a:solidFill>
              <a:srgbClr val="EE49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8354BE0C-8C17-41CC-865F-60B557D708AC}"/>
              </a:ext>
            </a:extLst>
          </p:cNvPr>
          <p:cNvSpPr txBox="1"/>
          <p:nvPr/>
        </p:nvSpPr>
        <p:spPr>
          <a:xfrm>
            <a:off x="965200" y="5283200"/>
            <a:ext cx="203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>
                <a:solidFill>
                  <a:srgbClr val="F5F8FF"/>
                </a:solidFill>
                <a:latin typeface="Aptos"/>
              </a:rPr>
              <a:t>E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921179F2-A6DA-4B3F-A558-BE3E55A8B770}"/>
              </a:ext>
            </a:extLst>
          </p:cNvPr>
          <p:cNvSpPr txBox="1"/>
          <p:nvPr/>
        </p:nvSpPr>
        <p:spPr>
          <a:xfrm>
            <a:off x="1600200" y="5257800"/>
            <a:ext cx="787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b="1">
                <a:solidFill>
                  <a:srgbClr val="F5F8FF"/>
                </a:solidFill>
                <a:latin typeface="Aptos"/>
              </a:rPr>
              <a:t>Nuclear and quantum physics</a:t>
            </a: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7FD38A90-1076-4374-8223-AA8E8CF33C15}"/>
              </a:ext>
            </a:extLst>
          </p:cNvPr>
          <p:cNvSpPr txBox="1"/>
          <p:nvPr/>
        </p:nvSpPr>
        <p:spPr>
          <a:xfrm>
            <a:off x="9144000" y="5295900"/>
            <a:ext cx="203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100" b="1">
                <a:solidFill>
                  <a:srgbClr val="A6B8CF"/>
                </a:solidFill>
                <a:latin typeface="Aptos"/>
              </a:rPr>
              <a:t>SL / HL</a:t>
            </a:r>
          </a:p>
        </p:txBody>
      </p:sp>
    </p:spTree>
    <p:extLst>
      <p:ext uri="{BB962C8B-B14F-4D97-AF65-F5344CB8AC3E}">
        <p14:creationId xmlns:p14="http://schemas.microsoft.com/office/powerpoint/2010/main" val="3307018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08902648-6BB8-4D57-BAEC-1D5823A251F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1223"/>
          </a:solidFill>
          <a:ln w="12700">
            <a:solidFill>
              <a:srgbClr val="0812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C28B98C-7844-43A7-9494-61C4F36A3EA9}"/>
              </a:ext>
            </a:extLst>
          </p:cNvPr>
          <p:cNvSpPr txBox="1"/>
          <p:nvPr/>
        </p:nvSpPr>
        <p:spPr>
          <a:xfrm>
            <a:off x="685800" y="304800"/>
            <a:ext cx="635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00" b="1">
                <a:solidFill>
                  <a:srgbClr val="A6B8CF"/>
                </a:solidFill>
                <a:latin typeface="Aptos"/>
              </a:rPr>
              <a:t>TEMALAR A–B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F91F5E3-14E1-41BA-A514-5DFE7F30E5A8}"/>
              </a:ext>
            </a:extLst>
          </p:cNvPr>
          <p:cNvSpPr txBox="1"/>
          <p:nvPr/>
        </p:nvSpPr>
        <p:spPr>
          <a:xfrm>
            <a:off x="11061700" y="304800"/>
            <a:ext cx="431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100" b="1">
                <a:solidFill>
                  <a:srgbClr val="A6B8CF"/>
                </a:solidFill>
                <a:latin typeface="Aptos"/>
              </a:rPr>
              <a:t>05</a:t>
            </a: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AD5B1E02-F558-42C2-BB25-BB5B6C54A330}"/>
              </a:ext>
            </a:extLst>
          </p:cNvPr>
          <p:cNvCxnSpPr/>
          <p:nvPr/>
        </p:nvCxnSpPr>
        <p:spPr>
          <a:xfrm>
            <a:off x="685800" y="647700"/>
            <a:ext cx="10820400" cy="0"/>
          </a:xfrm>
          <a:prstGeom prst="line">
            <a:avLst/>
          </a:prstGeom>
          <a:ln w="12700">
            <a:solidFill>
              <a:srgbClr val="2C3B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kutusu 5">
            <a:extLst>
              <a:ext uri="{FF2B5EF4-FFF2-40B4-BE49-F238E27FC236}">
                <a16:creationId xmlns:a16="http://schemas.microsoft.com/office/drawing/2014/main" id="{0AEAD958-68AB-4D57-AA92-86959594EA64}"/>
              </a:ext>
            </a:extLst>
          </p:cNvPr>
          <p:cNvSpPr txBox="1"/>
          <p:nvPr/>
        </p:nvSpPr>
        <p:spPr>
          <a:xfrm>
            <a:off x="685800" y="6502400"/>
            <a:ext cx="279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900">
                <a:solidFill>
                  <a:srgbClr val="A6B8CF"/>
                </a:solidFill>
                <a:latin typeface="Aptos"/>
              </a:rPr>
              <a:t>yakupbakis.com.tr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B10848E1-42DE-4EB6-B060-7F3426A720E5}"/>
              </a:ext>
            </a:extLst>
          </p:cNvPr>
          <p:cNvSpPr txBox="1"/>
          <p:nvPr/>
        </p:nvSpPr>
        <p:spPr>
          <a:xfrm>
            <a:off x="685800" y="990600"/>
            <a:ext cx="965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3100" b="1">
                <a:solidFill>
                  <a:srgbClr val="F5F8FF"/>
                </a:solidFill>
                <a:latin typeface="Aptos"/>
              </a:rPr>
              <a:t>Hareketten maddenin yapısına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1DB877DF-1649-4BEF-91EE-49A438CE3371}"/>
              </a:ext>
            </a:extLst>
          </p:cNvPr>
          <p:cNvSpPr/>
          <p:nvPr/>
        </p:nvSpPr>
        <p:spPr>
          <a:xfrm>
            <a:off x="685800" y="2032000"/>
            <a:ext cx="5257800" cy="35814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E0ABED1-2F70-418B-8173-5191D7F1C2A8}"/>
              </a:ext>
            </a:extLst>
          </p:cNvPr>
          <p:cNvSpPr/>
          <p:nvPr/>
        </p:nvSpPr>
        <p:spPr>
          <a:xfrm>
            <a:off x="965200" y="2336800"/>
            <a:ext cx="609600" cy="609600"/>
          </a:xfrm>
          <a:prstGeom prst="ellipse">
            <a:avLst/>
          </a:prstGeom>
          <a:solidFill>
            <a:srgbClr val="458FFF"/>
          </a:solidFill>
          <a:ln w="12700">
            <a:solidFill>
              <a:srgbClr val="458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B2791081-0923-4F90-B268-8F1675CDB961}"/>
              </a:ext>
            </a:extLst>
          </p:cNvPr>
          <p:cNvSpPr txBox="1"/>
          <p:nvPr/>
        </p:nvSpPr>
        <p:spPr>
          <a:xfrm>
            <a:off x="1155700" y="2489200"/>
            <a:ext cx="2286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700" b="1">
                <a:solidFill>
                  <a:srgbClr val="F5F8FF"/>
                </a:solidFill>
                <a:latin typeface="Aptos"/>
              </a:rPr>
              <a:t>A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48D729A5-4CA0-43D7-95C0-0023C8985995}"/>
              </a:ext>
            </a:extLst>
          </p:cNvPr>
          <p:cNvSpPr txBox="1"/>
          <p:nvPr/>
        </p:nvSpPr>
        <p:spPr>
          <a:xfrm>
            <a:off x="1803400" y="2425700"/>
            <a:ext cx="3556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100" b="1">
                <a:solidFill>
                  <a:srgbClr val="F5F8FF"/>
                </a:solidFill>
                <a:latin typeface="Aptos"/>
              </a:rPr>
              <a:t>Space, time and motion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2D49BD3E-07EA-479B-B204-9E614AC5C958}"/>
              </a:ext>
            </a:extLst>
          </p:cNvPr>
          <p:cNvSpPr txBox="1"/>
          <p:nvPr/>
        </p:nvSpPr>
        <p:spPr>
          <a:xfrm>
            <a:off x="990600" y="3276600"/>
            <a:ext cx="4191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700">
                <a:solidFill>
                  <a:srgbClr val="A6B8CF"/>
                </a:solidFill>
                <a:latin typeface="Aptos"/>
              </a:rPr>
              <a:t>Kinematics</a:t>
            </a:r>
          </a:p>
          <a:p>
            <a:r>
              <a:rPr lang="en-US" sz="1700">
                <a:solidFill>
                  <a:srgbClr val="A6B8CF"/>
                </a:solidFill>
                <a:latin typeface="Aptos"/>
              </a:rPr>
              <a:t>Forces and momentum</a:t>
            </a:r>
          </a:p>
          <a:p>
            <a:r>
              <a:rPr lang="en-US" sz="1700">
                <a:solidFill>
                  <a:srgbClr val="A6B8CF"/>
                </a:solidFill>
                <a:latin typeface="Aptos"/>
              </a:rPr>
              <a:t>Work, energy and power</a:t>
            </a:r>
          </a:p>
          <a:p>
            <a:r>
              <a:rPr lang="en-US" sz="1700">
                <a:solidFill>
                  <a:srgbClr val="A6B8CF"/>
                </a:solidFill>
                <a:latin typeface="Aptos"/>
              </a:rPr>
              <a:t>Rigid body mechanics (HL)</a:t>
            </a:r>
          </a:p>
          <a:p>
            <a:r>
              <a:rPr lang="en-US" sz="1700">
                <a:solidFill>
                  <a:srgbClr val="A6B8CF"/>
                </a:solidFill>
                <a:latin typeface="Aptos"/>
              </a:rPr>
              <a:t>Galilean and special relativity (HL)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236B88B5-64E5-4231-B575-EF9961E6D789}"/>
              </a:ext>
            </a:extLst>
          </p:cNvPr>
          <p:cNvSpPr/>
          <p:nvPr/>
        </p:nvSpPr>
        <p:spPr>
          <a:xfrm>
            <a:off x="6248400" y="2032000"/>
            <a:ext cx="5257800" cy="35814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AD04D1-A073-47A1-9171-0CAE19571185}"/>
              </a:ext>
            </a:extLst>
          </p:cNvPr>
          <p:cNvSpPr/>
          <p:nvPr/>
        </p:nvSpPr>
        <p:spPr>
          <a:xfrm>
            <a:off x="6527800" y="2336800"/>
            <a:ext cx="609600" cy="609600"/>
          </a:xfrm>
          <a:prstGeom prst="ellipse">
            <a:avLst/>
          </a:prstGeom>
          <a:solidFill>
            <a:srgbClr val="2CCA84"/>
          </a:solidFill>
          <a:ln w="12700">
            <a:solidFill>
              <a:srgbClr val="2CC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A7874E0A-1818-4B21-B030-477AF8769AD1}"/>
              </a:ext>
            </a:extLst>
          </p:cNvPr>
          <p:cNvSpPr txBox="1"/>
          <p:nvPr/>
        </p:nvSpPr>
        <p:spPr>
          <a:xfrm>
            <a:off x="6718300" y="2489200"/>
            <a:ext cx="2286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700" b="1">
                <a:solidFill>
                  <a:srgbClr val="F5F8FF"/>
                </a:solidFill>
                <a:latin typeface="Aptos"/>
              </a:rPr>
              <a:t>B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5FB83D92-8A70-4278-B17B-EBCC94F4998C}"/>
              </a:ext>
            </a:extLst>
          </p:cNvPr>
          <p:cNvSpPr txBox="1"/>
          <p:nvPr/>
        </p:nvSpPr>
        <p:spPr>
          <a:xfrm>
            <a:off x="7366000" y="2336800"/>
            <a:ext cx="3619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900" b="1">
                <a:solidFill>
                  <a:srgbClr val="F5F8FF"/>
                </a:solidFill>
                <a:latin typeface="Aptos"/>
              </a:rPr>
              <a:t>The particulate nature of matter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A38A0BD8-1ECA-4338-95B3-C032A8825297}"/>
              </a:ext>
            </a:extLst>
          </p:cNvPr>
          <p:cNvSpPr txBox="1"/>
          <p:nvPr/>
        </p:nvSpPr>
        <p:spPr>
          <a:xfrm>
            <a:off x="6553200" y="3276600"/>
            <a:ext cx="4191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700">
                <a:solidFill>
                  <a:srgbClr val="A6B8CF"/>
                </a:solidFill>
                <a:latin typeface="Aptos"/>
              </a:rPr>
              <a:t>Thermal energy transfers</a:t>
            </a:r>
          </a:p>
          <a:p>
            <a:r>
              <a:rPr lang="en-US" sz="1700">
                <a:solidFill>
                  <a:srgbClr val="A6B8CF"/>
                </a:solidFill>
                <a:latin typeface="Aptos"/>
              </a:rPr>
              <a:t>Greenhouse effect</a:t>
            </a:r>
          </a:p>
          <a:p>
            <a:r>
              <a:rPr lang="en-US" sz="1700">
                <a:solidFill>
                  <a:srgbClr val="A6B8CF"/>
                </a:solidFill>
                <a:latin typeface="Aptos"/>
              </a:rPr>
              <a:t>Gas laws</a:t>
            </a:r>
          </a:p>
          <a:p>
            <a:r>
              <a:rPr lang="en-US" sz="1700">
                <a:solidFill>
                  <a:srgbClr val="A6B8CF"/>
                </a:solidFill>
                <a:latin typeface="Aptos"/>
              </a:rPr>
              <a:t>Thermodynamics (HL)</a:t>
            </a:r>
          </a:p>
          <a:p>
            <a:r>
              <a:rPr lang="en-US" sz="1700">
                <a:solidFill>
                  <a:srgbClr val="A6B8CF"/>
                </a:solidFill>
                <a:latin typeface="Aptos"/>
              </a:rPr>
              <a:t>Current and circuits</a:t>
            </a:r>
          </a:p>
        </p:txBody>
      </p:sp>
    </p:spTree>
    <p:extLst>
      <p:ext uri="{BB962C8B-B14F-4D97-AF65-F5344CB8AC3E}">
        <p14:creationId xmlns:p14="http://schemas.microsoft.com/office/powerpoint/2010/main" val="195516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EEB564EF-7E77-470F-B5E0-7A2EEC37810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1223"/>
          </a:solidFill>
          <a:ln w="12700">
            <a:solidFill>
              <a:srgbClr val="0812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BA05AB2-8E32-444D-B3B6-0BFF571D1220}"/>
              </a:ext>
            </a:extLst>
          </p:cNvPr>
          <p:cNvSpPr txBox="1"/>
          <p:nvPr/>
        </p:nvSpPr>
        <p:spPr>
          <a:xfrm>
            <a:off x="685800" y="304800"/>
            <a:ext cx="635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00" b="1">
                <a:solidFill>
                  <a:srgbClr val="A6B8CF"/>
                </a:solidFill>
                <a:latin typeface="Aptos"/>
              </a:rPr>
              <a:t>TEMALAR C–E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112C1A03-5562-4B00-8A61-C63544E88CB0}"/>
              </a:ext>
            </a:extLst>
          </p:cNvPr>
          <p:cNvSpPr txBox="1"/>
          <p:nvPr/>
        </p:nvSpPr>
        <p:spPr>
          <a:xfrm>
            <a:off x="11061700" y="304800"/>
            <a:ext cx="431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100" b="1">
                <a:solidFill>
                  <a:srgbClr val="A6B8CF"/>
                </a:solidFill>
                <a:latin typeface="Aptos"/>
              </a:rPr>
              <a:t>06</a:t>
            </a: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95E94910-B1B0-4C05-87F3-99DCF6E60F4B}"/>
              </a:ext>
            </a:extLst>
          </p:cNvPr>
          <p:cNvCxnSpPr/>
          <p:nvPr/>
        </p:nvCxnSpPr>
        <p:spPr>
          <a:xfrm>
            <a:off x="685800" y="647700"/>
            <a:ext cx="10820400" cy="0"/>
          </a:xfrm>
          <a:prstGeom prst="line">
            <a:avLst/>
          </a:prstGeom>
          <a:ln w="12700">
            <a:solidFill>
              <a:srgbClr val="2C3B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kutusu 5">
            <a:extLst>
              <a:ext uri="{FF2B5EF4-FFF2-40B4-BE49-F238E27FC236}">
                <a16:creationId xmlns:a16="http://schemas.microsoft.com/office/drawing/2014/main" id="{9A917C89-44FA-4604-B24D-336A31F8D2D1}"/>
              </a:ext>
            </a:extLst>
          </p:cNvPr>
          <p:cNvSpPr txBox="1"/>
          <p:nvPr/>
        </p:nvSpPr>
        <p:spPr>
          <a:xfrm>
            <a:off x="685800" y="6502400"/>
            <a:ext cx="279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900">
                <a:solidFill>
                  <a:srgbClr val="A6B8CF"/>
                </a:solidFill>
                <a:latin typeface="Aptos"/>
              </a:rPr>
              <a:t>yakupbakis.com.tr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762AAB31-3A06-4CB9-A83B-29503ADE3512}"/>
              </a:ext>
            </a:extLst>
          </p:cNvPr>
          <p:cNvSpPr txBox="1"/>
          <p:nvPr/>
        </p:nvSpPr>
        <p:spPr>
          <a:xfrm>
            <a:off x="685800" y="9906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3100" b="1">
                <a:solidFill>
                  <a:srgbClr val="F5F8FF"/>
                </a:solidFill>
                <a:latin typeface="Aptos"/>
              </a:rPr>
              <a:t>Dalgalar, alanlar ve modern fizik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BD3A30F4-F330-4BA4-8650-B63CF03C73C5}"/>
              </a:ext>
            </a:extLst>
          </p:cNvPr>
          <p:cNvSpPr/>
          <p:nvPr/>
        </p:nvSpPr>
        <p:spPr>
          <a:xfrm>
            <a:off x="685800" y="2006600"/>
            <a:ext cx="3365500" cy="37338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CB21970-34A9-42F3-9DFE-49A9B09B6F88}"/>
              </a:ext>
            </a:extLst>
          </p:cNvPr>
          <p:cNvSpPr/>
          <p:nvPr/>
        </p:nvSpPr>
        <p:spPr>
          <a:xfrm>
            <a:off x="914400" y="2273300"/>
            <a:ext cx="533400" cy="533400"/>
          </a:xfrm>
          <a:prstGeom prst="ellipse">
            <a:avLst/>
          </a:prstGeom>
          <a:solidFill>
            <a:srgbClr val="7C5CF6"/>
          </a:solidFill>
          <a:ln w="12700">
            <a:solidFill>
              <a:srgbClr val="7C5C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26740BEB-06D9-4E4C-BC16-4DF556DA1653}"/>
              </a:ext>
            </a:extLst>
          </p:cNvPr>
          <p:cNvSpPr txBox="1"/>
          <p:nvPr/>
        </p:nvSpPr>
        <p:spPr>
          <a:xfrm>
            <a:off x="1079500" y="2413000"/>
            <a:ext cx="203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500" b="1">
                <a:solidFill>
                  <a:srgbClr val="F5F8FF"/>
                </a:solidFill>
                <a:latin typeface="Aptos"/>
              </a:rPr>
              <a:t>C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51274478-CEAA-4271-9BBB-89D2CDCB64A1}"/>
              </a:ext>
            </a:extLst>
          </p:cNvPr>
          <p:cNvSpPr txBox="1"/>
          <p:nvPr/>
        </p:nvSpPr>
        <p:spPr>
          <a:xfrm>
            <a:off x="914400" y="3124200"/>
            <a:ext cx="2857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900" b="1">
                <a:solidFill>
                  <a:srgbClr val="F5F8FF"/>
                </a:solidFill>
                <a:latin typeface="Aptos"/>
              </a:rPr>
              <a:t>Wave behaviour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4FABDB98-089E-474C-AE43-86057BBF62E9}"/>
              </a:ext>
            </a:extLst>
          </p:cNvPr>
          <p:cNvSpPr txBox="1"/>
          <p:nvPr/>
        </p:nvSpPr>
        <p:spPr>
          <a:xfrm>
            <a:off x="914400" y="4000500"/>
            <a:ext cx="2857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>
                <a:solidFill>
                  <a:srgbClr val="A6B8CF"/>
                </a:solidFill>
                <a:latin typeface="Aptos"/>
              </a:rPr>
              <a:t>SHM · Wave model</a:t>
            </a:r>
          </a:p>
          <a:p>
            <a:r>
              <a:rPr lang="en-US" sz="1600">
                <a:solidFill>
                  <a:srgbClr val="A6B8CF"/>
                </a:solidFill>
                <a:latin typeface="Aptos"/>
              </a:rPr>
              <a:t>Wave phenomena</a:t>
            </a:r>
          </a:p>
          <a:p>
            <a:r>
              <a:rPr lang="en-US" sz="1600">
                <a:solidFill>
                  <a:srgbClr val="A6B8CF"/>
                </a:solidFill>
                <a:latin typeface="Aptos"/>
              </a:rPr>
              <a:t>Standing waves &amp; resonance</a:t>
            </a:r>
          </a:p>
          <a:p>
            <a:r>
              <a:rPr lang="en-US" sz="1600">
                <a:solidFill>
                  <a:srgbClr val="A6B8CF"/>
                </a:solidFill>
                <a:latin typeface="Aptos"/>
              </a:rPr>
              <a:t>Doppler effect</a:t>
            </a: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BD5B71BD-5D23-4A3B-BAF8-7B95303712BE}"/>
              </a:ext>
            </a:extLst>
          </p:cNvPr>
          <p:cNvSpPr/>
          <p:nvPr/>
        </p:nvSpPr>
        <p:spPr>
          <a:xfrm>
            <a:off x="4394200" y="2006600"/>
            <a:ext cx="3365500" cy="37338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B64FF57-6B70-427E-B349-514E9980AC2C}"/>
              </a:ext>
            </a:extLst>
          </p:cNvPr>
          <p:cNvSpPr/>
          <p:nvPr/>
        </p:nvSpPr>
        <p:spPr>
          <a:xfrm>
            <a:off x="4622800" y="2273300"/>
            <a:ext cx="533400" cy="533400"/>
          </a:xfrm>
          <a:prstGeom prst="ellipse">
            <a:avLst/>
          </a:prstGeom>
          <a:solidFill>
            <a:srgbClr val="FF5B4C"/>
          </a:solidFill>
          <a:ln w="12700">
            <a:solidFill>
              <a:srgbClr val="FF5B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3EB8D7B7-B24D-4760-BCB7-6BD0B93C1ABD}"/>
              </a:ext>
            </a:extLst>
          </p:cNvPr>
          <p:cNvSpPr txBox="1"/>
          <p:nvPr/>
        </p:nvSpPr>
        <p:spPr>
          <a:xfrm>
            <a:off x="4787900" y="2413000"/>
            <a:ext cx="203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500" b="1">
                <a:solidFill>
                  <a:srgbClr val="F5F8FF"/>
                </a:solidFill>
                <a:latin typeface="Aptos"/>
              </a:rPr>
              <a:t>D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66E909B3-88B6-4FD3-B149-2D7CA67828E5}"/>
              </a:ext>
            </a:extLst>
          </p:cNvPr>
          <p:cNvSpPr txBox="1"/>
          <p:nvPr/>
        </p:nvSpPr>
        <p:spPr>
          <a:xfrm>
            <a:off x="4622800" y="3124200"/>
            <a:ext cx="2857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900" b="1">
                <a:solidFill>
                  <a:srgbClr val="F5F8FF"/>
                </a:solidFill>
                <a:latin typeface="Aptos"/>
              </a:rPr>
              <a:t>Fields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8BD0B899-9539-4FE6-A69C-606C8CEA2315}"/>
              </a:ext>
            </a:extLst>
          </p:cNvPr>
          <p:cNvSpPr txBox="1"/>
          <p:nvPr/>
        </p:nvSpPr>
        <p:spPr>
          <a:xfrm>
            <a:off x="4622800" y="4000500"/>
            <a:ext cx="2857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>
                <a:solidFill>
                  <a:srgbClr val="A6B8CF"/>
                </a:solidFill>
                <a:latin typeface="Aptos"/>
              </a:rPr>
              <a:t>Gravitational fields</a:t>
            </a:r>
          </a:p>
          <a:p>
            <a:r>
              <a:rPr lang="en-US" sz="1600">
                <a:solidFill>
                  <a:srgbClr val="A6B8CF"/>
                </a:solidFill>
                <a:latin typeface="Aptos"/>
              </a:rPr>
              <a:t>Electric &amp; magnetic fields</a:t>
            </a:r>
          </a:p>
          <a:p>
            <a:r>
              <a:rPr lang="en-US" sz="1600">
                <a:solidFill>
                  <a:srgbClr val="A6B8CF"/>
                </a:solidFill>
                <a:latin typeface="Aptos"/>
              </a:rPr>
              <a:t>Motion in EM fields</a:t>
            </a:r>
          </a:p>
          <a:p>
            <a:r>
              <a:rPr lang="en-US" sz="1600">
                <a:solidFill>
                  <a:srgbClr val="A6B8CF"/>
                </a:solidFill>
                <a:latin typeface="Aptos"/>
              </a:rPr>
              <a:t>Induction</a:t>
            </a: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0E302690-D5C7-4638-8051-C58523B56678}"/>
              </a:ext>
            </a:extLst>
          </p:cNvPr>
          <p:cNvSpPr/>
          <p:nvPr/>
        </p:nvSpPr>
        <p:spPr>
          <a:xfrm>
            <a:off x="8102600" y="2006600"/>
            <a:ext cx="3365500" cy="37338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2C2700F-4A89-44E4-AA5C-CE47A16A29E3}"/>
              </a:ext>
            </a:extLst>
          </p:cNvPr>
          <p:cNvSpPr/>
          <p:nvPr/>
        </p:nvSpPr>
        <p:spPr>
          <a:xfrm>
            <a:off x="8331200" y="2273300"/>
            <a:ext cx="533400" cy="533400"/>
          </a:xfrm>
          <a:prstGeom prst="ellipse">
            <a:avLst/>
          </a:prstGeom>
          <a:solidFill>
            <a:srgbClr val="EE499D"/>
          </a:solidFill>
          <a:ln w="12700">
            <a:solidFill>
              <a:srgbClr val="EE49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312A4DC9-DC6E-4376-8F06-86BEFA84E207}"/>
              </a:ext>
            </a:extLst>
          </p:cNvPr>
          <p:cNvSpPr txBox="1"/>
          <p:nvPr/>
        </p:nvSpPr>
        <p:spPr>
          <a:xfrm>
            <a:off x="8496300" y="2413000"/>
            <a:ext cx="203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500" b="1">
                <a:solidFill>
                  <a:srgbClr val="F5F8FF"/>
                </a:solidFill>
                <a:latin typeface="Aptos"/>
              </a:rPr>
              <a:t>E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C67FEB15-1B50-4D02-A405-3C59A751AF34}"/>
              </a:ext>
            </a:extLst>
          </p:cNvPr>
          <p:cNvSpPr txBox="1"/>
          <p:nvPr/>
        </p:nvSpPr>
        <p:spPr>
          <a:xfrm>
            <a:off x="8331200" y="3124200"/>
            <a:ext cx="2857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900" b="1">
                <a:solidFill>
                  <a:srgbClr val="F5F8FF"/>
                </a:solidFill>
                <a:latin typeface="Aptos"/>
              </a:rPr>
              <a:t>Nuclear and quantum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0EB93D9E-AE68-4290-9F90-B7701FA31574}"/>
              </a:ext>
            </a:extLst>
          </p:cNvPr>
          <p:cNvSpPr txBox="1"/>
          <p:nvPr/>
        </p:nvSpPr>
        <p:spPr>
          <a:xfrm>
            <a:off x="8331200" y="4000500"/>
            <a:ext cx="2857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>
                <a:solidFill>
                  <a:srgbClr val="A6B8CF"/>
                </a:solidFill>
                <a:latin typeface="Aptos"/>
              </a:rPr>
              <a:t>Structure of the atom</a:t>
            </a:r>
          </a:p>
          <a:p>
            <a:r>
              <a:rPr lang="en-US" sz="1600">
                <a:solidFill>
                  <a:srgbClr val="A6B8CF"/>
                </a:solidFill>
                <a:latin typeface="Aptos"/>
              </a:rPr>
              <a:t>Quantum physics</a:t>
            </a:r>
          </a:p>
          <a:p>
            <a:r>
              <a:rPr lang="en-US" sz="1600">
                <a:solidFill>
                  <a:srgbClr val="A6B8CF"/>
                </a:solidFill>
                <a:latin typeface="Aptos"/>
              </a:rPr>
              <a:t>Radioactive decay · Fission</a:t>
            </a:r>
          </a:p>
          <a:p>
            <a:r>
              <a:rPr lang="en-US" sz="1600">
                <a:solidFill>
                  <a:srgbClr val="A6B8CF"/>
                </a:solidFill>
                <a:latin typeface="Aptos"/>
              </a:rPr>
              <a:t>Fusion and stars</a:t>
            </a:r>
          </a:p>
        </p:txBody>
      </p:sp>
    </p:spTree>
    <p:extLst>
      <p:ext uri="{BB962C8B-B14F-4D97-AF65-F5344CB8AC3E}">
        <p14:creationId xmlns:p14="http://schemas.microsoft.com/office/powerpoint/2010/main" val="1162249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79E4B136-EC8B-4A0C-8FB4-02AAFFA5AF8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1223"/>
          </a:solidFill>
          <a:ln w="12700">
            <a:solidFill>
              <a:srgbClr val="0812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928E45A-7E14-435B-8D90-94546A32A81C}"/>
              </a:ext>
            </a:extLst>
          </p:cNvPr>
          <p:cNvSpPr txBox="1"/>
          <p:nvPr/>
        </p:nvSpPr>
        <p:spPr>
          <a:xfrm>
            <a:off x="685800" y="304800"/>
            <a:ext cx="635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00" b="1">
                <a:solidFill>
                  <a:srgbClr val="A6B8CF"/>
                </a:solidFill>
                <a:latin typeface="Aptos"/>
              </a:rPr>
              <a:t>DEĞERLENDİRME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A3394788-08BD-4191-B1AF-4D08D5ACE5EA}"/>
              </a:ext>
            </a:extLst>
          </p:cNvPr>
          <p:cNvSpPr txBox="1"/>
          <p:nvPr/>
        </p:nvSpPr>
        <p:spPr>
          <a:xfrm>
            <a:off x="11061700" y="304800"/>
            <a:ext cx="431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100" b="1">
                <a:solidFill>
                  <a:srgbClr val="A6B8CF"/>
                </a:solidFill>
                <a:latin typeface="Aptos"/>
              </a:rPr>
              <a:t>07</a:t>
            </a: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EE754620-2F9A-4803-9EBC-4D74B3381E53}"/>
              </a:ext>
            </a:extLst>
          </p:cNvPr>
          <p:cNvCxnSpPr/>
          <p:nvPr/>
        </p:nvCxnSpPr>
        <p:spPr>
          <a:xfrm>
            <a:off x="685800" y="647700"/>
            <a:ext cx="10820400" cy="0"/>
          </a:xfrm>
          <a:prstGeom prst="line">
            <a:avLst/>
          </a:prstGeom>
          <a:ln w="12700">
            <a:solidFill>
              <a:srgbClr val="2C3B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kutusu 5">
            <a:extLst>
              <a:ext uri="{FF2B5EF4-FFF2-40B4-BE49-F238E27FC236}">
                <a16:creationId xmlns:a16="http://schemas.microsoft.com/office/drawing/2014/main" id="{63125058-26A0-4AB6-B1DC-FE7D589C73AA}"/>
              </a:ext>
            </a:extLst>
          </p:cNvPr>
          <p:cNvSpPr txBox="1"/>
          <p:nvPr/>
        </p:nvSpPr>
        <p:spPr>
          <a:xfrm>
            <a:off x="685800" y="6502400"/>
            <a:ext cx="279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900">
                <a:solidFill>
                  <a:srgbClr val="A6B8CF"/>
                </a:solidFill>
                <a:latin typeface="Aptos"/>
              </a:rPr>
              <a:t>yakupbakis.com.tr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3A828C3-70D6-4FE3-A9F2-6D9FA6EBEFF5}"/>
              </a:ext>
            </a:extLst>
          </p:cNvPr>
          <p:cNvSpPr txBox="1"/>
          <p:nvPr/>
        </p:nvSpPr>
        <p:spPr>
          <a:xfrm>
            <a:off x="685800" y="990600"/>
            <a:ext cx="1041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3100" b="1">
                <a:solidFill>
                  <a:srgbClr val="F5F8FF"/>
                </a:solidFill>
                <a:latin typeface="Aptos"/>
              </a:rPr>
              <a:t>Sınav ve bilimsel araştırma birlikte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C4B3D2D-033E-44A3-8EC2-C88CF9589EC3}"/>
              </a:ext>
            </a:extLst>
          </p:cNvPr>
          <p:cNvSpPr/>
          <p:nvPr/>
        </p:nvSpPr>
        <p:spPr>
          <a:xfrm>
            <a:off x="685800" y="2120900"/>
            <a:ext cx="2794000" cy="2794000"/>
          </a:xfrm>
          <a:prstGeom prst="ellipse">
            <a:avLst/>
          </a:prstGeom>
          <a:solidFill>
            <a:srgbClr val="7C5CF6"/>
          </a:solidFill>
          <a:ln w="12700">
            <a:solidFill>
              <a:srgbClr val="7C5C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57CD812F-6ADD-42E0-8687-172278F5D921}"/>
              </a:ext>
            </a:extLst>
          </p:cNvPr>
          <p:cNvSpPr txBox="1"/>
          <p:nvPr/>
        </p:nvSpPr>
        <p:spPr>
          <a:xfrm>
            <a:off x="1041400" y="2667000"/>
            <a:ext cx="2082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4500" b="1">
                <a:solidFill>
                  <a:srgbClr val="F5F8FF"/>
                </a:solidFill>
                <a:latin typeface="Aptos"/>
              </a:rPr>
              <a:t>20%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69E0F081-484D-477F-AFDB-A15B5C684FF4}"/>
              </a:ext>
            </a:extLst>
          </p:cNvPr>
          <p:cNvSpPr txBox="1"/>
          <p:nvPr/>
        </p:nvSpPr>
        <p:spPr>
          <a:xfrm>
            <a:off x="1041400" y="3683000"/>
            <a:ext cx="2082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400" b="1">
                <a:solidFill>
                  <a:srgbClr val="F5F8FF"/>
                </a:solidFill>
                <a:latin typeface="Aptos"/>
              </a:rPr>
              <a:t>Bilimsel araştırma</a:t>
            </a:r>
          </a:p>
          <a:p>
            <a:pPr algn="ctr"/>
            <a:r>
              <a:rPr lang="en-US" sz="1400" b="1">
                <a:solidFill>
                  <a:srgbClr val="F5F8FF"/>
                </a:solidFill>
                <a:latin typeface="Aptos"/>
              </a:rPr>
              <a:t>SL ve HL için aynı ölçütler</a:t>
            </a:r>
          </a:p>
        </p:txBody>
      </p:sp>
      <p:cxnSp>
        <p:nvCxnSpPr>
          <p:cNvPr id="11" name="Düz Bağlayıcı 10">
            <a:extLst>
              <a:ext uri="{FF2B5EF4-FFF2-40B4-BE49-F238E27FC236}">
                <a16:creationId xmlns:a16="http://schemas.microsoft.com/office/drawing/2014/main" id="{00D7909A-0C7F-48DD-82AA-F983D2EFC41B}"/>
              </a:ext>
            </a:extLst>
          </p:cNvPr>
          <p:cNvCxnSpPr/>
          <p:nvPr/>
        </p:nvCxnSpPr>
        <p:spPr>
          <a:xfrm>
            <a:off x="3860800" y="3530600"/>
            <a:ext cx="863600" cy="0"/>
          </a:xfrm>
          <a:prstGeom prst="line">
            <a:avLst/>
          </a:prstGeom>
          <a:ln w="38100">
            <a:solidFill>
              <a:srgbClr val="7C5C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AB507A96-64AE-4D89-B011-7581EC24F928}"/>
              </a:ext>
            </a:extLst>
          </p:cNvPr>
          <p:cNvSpPr/>
          <p:nvPr/>
        </p:nvSpPr>
        <p:spPr>
          <a:xfrm>
            <a:off x="5054600" y="2019300"/>
            <a:ext cx="6451600" cy="13462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7742C19B-F00B-48DE-8689-E57CEACA1D7D}"/>
              </a:ext>
            </a:extLst>
          </p:cNvPr>
          <p:cNvSpPr txBox="1"/>
          <p:nvPr/>
        </p:nvSpPr>
        <p:spPr>
          <a:xfrm>
            <a:off x="5359400" y="2298700"/>
            <a:ext cx="1422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300" b="1">
                <a:solidFill>
                  <a:srgbClr val="458FFF"/>
                </a:solidFill>
                <a:latin typeface="Aptos"/>
              </a:rPr>
              <a:t>PAPER 1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759CEE72-8077-4103-AF9C-08FCB4F98DE6}"/>
              </a:ext>
            </a:extLst>
          </p:cNvPr>
          <p:cNvSpPr txBox="1"/>
          <p:nvPr/>
        </p:nvSpPr>
        <p:spPr>
          <a:xfrm>
            <a:off x="5359400" y="2717800"/>
            <a:ext cx="558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700" b="1">
                <a:solidFill>
                  <a:srgbClr val="F5F8FF"/>
                </a:solidFill>
                <a:latin typeface="Aptos"/>
              </a:rPr>
              <a:t>Çoktan seçmeli, veri temelli ve deneysel beceriler</a:t>
            </a: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1928DDA4-B708-4D85-8F6C-D7F218077597}"/>
              </a:ext>
            </a:extLst>
          </p:cNvPr>
          <p:cNvSpPr/>
          <p:nvPr/>
        </p:nvSpPr>
        <p:spPr>
          <a:xfrm>
            <a:off x="5054600" y="3568700"/>
            <a:ext cx="6451600" cy="13462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07469160-FFE1-4196-A160-3B9DDDD406BE}"/>
              </a:ext>
            </a:extLst>
          </p:cNvPr>
          <p:cNvSpPr txBox="1"/>
          <p:nvPr/>
        </p:nvSpPr>
        <p:spPr>
          <a:xfrm>
            <a:off x="5359400" y="3848100"/>
            <a:ext cx="1422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300" b="1">
                <a:solidFill>
                  <a:srgbClr val="2CCA84"/>
                </a:solidFill>
                <a:latin typeface="Aptos"/>
              </a:rPr>
              <a:t>PAPER 2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0E545997-585A-4D0A-9CC3-CAD8FB04225A}"/>
              </a:ext>
            </a:extLst>
          </p:cNvPr>
          <p:cNvSpPr txBox="1"/>
          <p:nvPr/>
        </p:nvSpPr>
        <p:spPr>
          <a:xfrm>
            <a:off x="5359400" y="4267200"/>
            <a:ext cx="558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700" b="1">
                <a:solidFill>
                  <a:srgbClr val="F5F8FF"/>
                </a:solidFill>
                <a:latin typeface="Aptos"/>
              </a:rPr>
              <a:t>Kısa ve uzun yanıtlarda uygulama, ilişkilendirme, açıklama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B98B6EBB-1E04-4858-BB4A-CAD6E2ED6C49}"/>
              </a:ext>
            </a:extLst>
          </p:cNvPr>
          <p:cNvSpPr txBox="1"/>
          <p:nvPr/>
        </p:nvSpPr>
        <p:spPr>
          <a:xfrm>
            <a:off x="685800" y="5486400"/>
            <a:ext cx="10820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>
                <a:solidFill>
                  <a:srgbClr val="A6B8CF"/>
                </a:solidFill>
                <a:latin typeface="Aptos"/>
              </a:rPr>
              <a:t>Derslerde konu bilgisi kadar süre yönetimi, veri yorumlama ve yanıt dili de çalışılır.</a:t>
            </a:r>
          </a:p>
        </p:txBody>
      </p:sp>
    </p:spTree>
    <p:extLst>
      <p:ext uri="{BB962C8B-B14F-4D97-AF65-F5344CB8AC3E}">
        <p14:creationId xmlns:p14="http://schemas.microsoft.com/office/powerpoint/2010/main" val="20718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916690DC-ED2F-40A3-8AAC-2FEBCC9F44F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1223"/>
          </a:solidFill>
          <a:ln w="12700">
            <a:solidFill>
              <a:srgbClr val="0812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B2B9DD3-7071-4FA3-87EE-B4B2BFB2EAAC}"/>
              </a:ext>
            </a:extLst>
          </p:cNvPr>
          <p:cNvSpPr txBox="1"/>
          <p:nvPr/>
        </p:nvSpPr>
        <p:spPr>
          <a:xfrm>
            <a:off x="685800" y="304800"/>
            <a:ext cx="635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00" b="1">
                <a:solidFill>
                  <a:srgbClr val="A6B8CF"/>
                </a:solidFill>
                <a:latin typeface="Aptos"/>
              </a:rPr>
              <a:t>BİLİMSEL ÇALIŞMA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5BD6C86-FE4D-42C7-98F2-A07CF9ABBB87}"/>
              </a:ext>
            </a:extLst>
          </p:cNvPr>
          <p:cNvSpPr txBox="1"/>
          <p:nvPr/>
        </p:nvSpPr>
        <p:spPr>
          <a:xfrm>
            <a:off x="11061700" y="304800"/>
            <a:ext cx="431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100" b="1">
                <a:solidFill>
                  <a:srgbClr val="A6B8CF"/>
                </a:solidFill>
                <a:latin typeface="Aptos"/>
              </a:rPr>
              <a:t>08</a:t>
            </a: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70EADBED-3E96-419B-B2CB-FC19E8134EA5}"/>
              </a:ext>
            </a:extLst>
          </p:cNvPr>
          <p:cNvCxnSpPr/>
          <p:nvPr/>
        </p:nvCxnSpPr>
        <p:spPr>
          <a:xfrm>
            <a:off x="685800" y="647700"/>
            <a:ext cx="10820400" cy="0"/>
          </a:xfrm>
          <a:prstGeom prst="line">
            <a:avLst/>
          </a:prstGeom>
          <a:ln w="12700">
            <a:solidFill>
              <a:srgbClr val="2C3B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kutusu 5">
            <a:extLst>
              <a:ext uri="{FF2B5EF4-FFF2-40B4-BE49-F238E27FC236}">
                <a16:creationId xmlns:a16="http://schemas.microsoft.com/office/drawing/2014/main" id="{E85A9943-5C0F-4508-A0D3-49C510E469F2}"/>
              </a:ext>
            </a:extLst>
          </p:cNvPr>
          <p:cNvSpPr txBox="1"/>
          <p:nvPr/>
        </p:nvSpPr>
        <p:spPr>
          <a:xfrm>
            <a:off x="685800" y="6502400"/>
            <a:ext cx="279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900">
                <a:solidFill>
                  <a:srgbClr val="A6B8CF"/>
                </a:solidFill>
                <a:latin typeface="Aptos"/>
              </a:rPr>
              <a:t>yakupbakis.com.tr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F646238-E680-4D5C-A01B-3F49D87C80BD}"/>
              </a:ext>
            </a:extLst>
          </p:cNvPr>
          <p:cNvSpPr txBox="1"/>
          <p:nvPr/>
        </p:nvSpPr>
        <p:spPr>
          <a:xfrm>
            <a:off x="685800" y="990600"/>
            <a:ext cx="1041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3100" b="1">
                <a:solidFill>
                  <a:srgbClr val="F5F8FF"/>
                </a:solidFill>
                <a:latin typeface="Aptos"/>
              </a:rPr>
              <a:t>IA, deney, veri ve eleştirel düşünme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F3225321-500D-4E20-9C0C-BFF4947D5A87}"/>
              </a:ext>
            </a:extLst>
          </p:cNvPr>
          <p:cNvSpPr/>
          <p:nvPr/>
        </p:nvSpPr>
        <p:spPr>
          <a:xfrm>
            <a:off x="685800" y="2362200"/>
            <a:ext cx="2413000" cy="27178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33EEEAC7-93AC-4031-8EB7-1F400A6A8562}"/>
              </a:ext>
            </a:extLst>
          </p:cNvPr>
          <p:cNvSpPr txBox="1"/>
          <p:nvPr/>
        </p:nvSpPr>
        <p:spPr>
          <a:xfrm>
            <a:off x="914400" y="2590800"/>
            <a:ext cx="50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 b="1">
                <a:solidFill>
                  <a:srgbClr val="7C5CF6"/>
                </a:solidFill>
                <a:latin typeface="Aptos"/>
              </a:rPr>
              <a:t>1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5B4B642D-704F-4E57-B25C-E4AE0A5FC5CA}"/>
              </a:ext>
            </a:extLst>
          </p:cNvPr>
          <p:cNvSpPr txBox="1"/>
          <p:nvPr/>
        </p:nvSpPr>
        <p:spPr>
          <a:xfrm>
            <a:off x="914400" y="3200400"/>
            <a:ext cx="1930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900" b="1">
                <a:solidFill>
                  <a:srgbClr val="F5F8FF"/>
                </a:solidFill>
                <a:latin typeface="Aptos"/>
              </a:rPr>
              <a:t>Araştırma sorusu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B610C8B-4580-492C-A3EE-FD6BF76DCA22}"/>
              </a:ext>
            </a:extLst>
          </p:cNvPr>
          <p:cNvSpPr txBox="1"/>
          <p:nvPr/>
        </p:nvSpPr>
        <p:spPr>
          <a:xfrm>
            <a:off x="914400" y="4114800"/>
            <a:ext cx="1930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>
                <a:solidFill>
                  <a:srgbClr val="A6B8CF"/>
                </a:solidFill>
                <a:latin typeface="Aptos"/>
              </a:rPr>
              <a:t>Ölçülebilir ve odaklı bir soru</a:t>
            </a:r>
          </a:p>
        </p:txBody>
      </p:sp>
      <p:cxnSp>
        <p:nvCxnSpPr>
          <p:cNvPr id="12" name="Düz Bağlayıcı 11">
            <a:extLst>
              <a:ext uri="{FF2B5EF4-FFF2-40B4-BE49-F238E27FC236}">
                <a16:creationId xmlns:a16="http://schemas.microsoft.com/office/drawing/2014/main" id="{D89DBB14-674A-41BF-A61E-CBD101874633}"/>
              </a:ext>
            </a:extLst>
          </p:cNvPr>
          <p:cNvCxnSpPr/>
          <p:nvPr/>
        </p:nvCxnSpPr>
        <p:spPr>
          <a:xfrm>
            <a:off x="3098800" y="3721100"/>
            <a:ext cx="317500" cy="0"/>
          </a:xfrm>
          <a:prstGeom prst="line">
            <a:avLst/>
          </a:prstGeom>
          <a:ln w="38100">
            <a:solidFill>
              <a:srgbClr val="7C5C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A37765C0-015D-4B6D-8C04-56E73F115127}"/>
              </a:ext>
            </a:extLst>
          </p:cNvPr>
          <p:cNvSpPr/>
          <p:nvPr/>
        </p:nvSpPr>
        <p:spPr>
          <a:xfrm>
            <a:off x="3416300" y="2362200"/>
            <a:ext cx="2413000" cy="27178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32890AA3-FF0D-4878-B028-F6BF5A3CA08F}"/>
              </a:ext>
            </a:extLst>
          </p:cNvPr>
          <p:cNvSpPr txBox="1"/>
          <p:nvPr/>
        </p:nvSpPr>
        <p:spPr>
          <a:xfrm>
            <a:off x="3644900" y="2590800"/>
            <a:ext cx="50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 b="1">
                <a:solidFill>
                  <a:srgbClr val="7C5CF6"/>
                </a:solidFill>
                <a:latin typeface="Aptos"/>
              </a:rPr>
              <a:t>2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37D13D82-F3E7-453E-B47A-63D744950B71}"/>
              </a:ext>
            </a:extLst>
          </p:cNvPr>
          <p:cNvSpPr txBox="1"/>
          <p:nvPr/>
        </p:nvSpPr>
        <p:spPr>
          <a:xfrm>
            <a:off x="3644900" y="3200400"/>
            <a:ext cx="1930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900" b="1">
                <a:solidFill>
                  <a:srgbClr val="F5F8FF"/>
                </a:solidFill>
                <a:latin typeface="Aptos"/>
              </a:rPr>
              <a:t>Yöntem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3EF4DF98-8B0B-4A45-A27C-DDB882C1F88B}"/>
              </a:ext>
            </a:extLst>
          </p:cNvPr>
          <p:cNvSpPr txBox="1"/>
          <p:nvPr/>
        </p:nvSpPr>
        <p:spPr>
          <a:xfrm>
            <a:off x="3644900" y="4114800"/>
            <a:ext cx="1930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>
                <a:solidFill>
                  <a:srgbClr val="A6B8CF"/>
                </a:solidFill>
                <a:latin typeface="Aptos"/>
              </a:rPr>
              <a:t>Değişkenler, ölçüm ve güvenlik</a:t>
            </a:r>
          </a:p>
        </p:txBody>
      </p: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EB78D151-2258-4149-A3B7-07E139107C5A}"/>
              </a:ext>
            </a:extLst>
          </p:cNvPr>
          <p:cNvCxnSpPr/>
          <p:nvPr/>
        </p:nvCxnSpPr>
        <p:spPr>
          <a:xfrm>
            <a:off x="5829300" y="3721100"/>
            <a:ext cx="317500" cy="0"/>
          </a:xfrm>
          <a:prstGeom prst="line">
            <a:avLst/>
          </a:prstGeom>
          <a:ln w="38100">
            <a:solidFill>
              <a:srgbClr val="7C5C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603623A4-96B6-4A55-87B1-EACF7443A826}"/>
              </a:ext>
            </a:extLst>
          </p:cNvPr>
          <p:cNvSpPr/>
          <p:nvPr/>
        </p:nvSpPr>
        <p:spPr>
          <a:xfrm>
            <a:off x="6146800" y="2362200"/>
            <a:ext cx="2413000" cy="27178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2582BB57-F796-47B4-8CFA-71062BAD9C05}"/>
              </a:ext>
            </a:extLst>
          </p:cNvPr>
          <p:cNvSpPr txBox="1"/>
          <p:nvPr/>
        </p:nvSpPr>
        <p:spPr>
          <a:xfrm>
            <a:off x="6375400" y="2590800"/>
            <a:ext cx="50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 b="1">
                <a:solidFill>
                  <a:srgbClr val="7C5CF6"/>
                </a:solidFill>
                <a:latin typeface="Aptos"/>
              </a:rPr>
              <a:t>3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7C08F9EC-0CB5-434D-9186-0FD0EEF8907B}"/>
              </a:ext>
            </a:extLst>
          </p:cNvPr>
          <p:cNvSpPr txBox="1"/>
          <p:nvPr/>
        </p:nvSpPr>
        <p:spPr>
          <a:xfrm>
            <a:off x="6375400" y="3200400"/>
            <a:ext cx="1930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900" b="1">
                <a:solidFill>
                  <a:srgbClr val="F5F8FF"/>
                </a:solidFill>
                <a:latin typeface="Aptos"/>
              </a:rPr>
              <a:t>Analiz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E9952841-ABDF-4F48-AF0E-D3230ACF2CF6}"/>
              </a:ext>
            </a:extLst>
          </p:cNvPr>
          <p:cNvSpPr txBox="1"/>
          <p:nvPr/>
        </p:nvSpPr>
        <p:spPr>
          <a:xfrm>
            <a:off x="6375400" y="4114800"/>
            <a:ext cx="1930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>
                <a:solidFill>
                  <a:srgbClr val="A6B8CF"/>
                </a:solidFill>
                <a:latin typeface="Aptos"/>
              </a:rPr>
              <a:t>Grafikler, belirsizlik ve model</a:t>
            </a:r>
          </a:p>
        </p:txBody>
      </p:sp>
      <p:cxnSp>
        <p:nvCxnSpPr>
          <p:cNvPr id="22" name="Düz Bağlayıcı 21">
            <a:extLst>
              <a:ext uri="{FF2B5EF4-FFF2-40B4-BE49-F238E27FC236}">
                <a16:creationId xmlns:a16="http://schemas.microsoft.com/office/drawing/2014/main" id="{6EF6605A-1D2B-4443-9CA7-D06F2D0F26D4}"/>
              </a:ext>
            </a:extLst>
          </p:cNvPr>
          <p:cNvCxnSpPr/>
          <p:nvPr/>
        </p:nvCxnSpPr>
        <p:spPr>
          <a:xfrm>
            <a:off x="8559800" y="3721100"/>
            <a:ext cx="317500" cy="0"/>
          </a:xfrm>
          <a:prstGeom prst="line">
            <a:avLst/>
          </a:prstGeom>
          <a:ln w="38100">
            <a:solidFill>
              <a:srgbClr val="7C5CF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6BDAA4D9-7157-4095-8E77-CFABA217B3DE}"/>
              </a:ext>
            </a:extLst>
          </p:cNvPr>
          <p:cNvSpPr/>
          <p:nvPr/>
        </p:nvSpPr>
        <p:spPr>
          <a:xfrm>
            <a:off x="8877300" y="2362200"/>
            <a:ext cx="2413000" cy="27178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AC516B35-3EF6-4213-AA17-E61291D18256}"/>
              </a:ext>
            </a:extLst>
          </p:cNvPr>
          <p:cNvSpPr txBox="1"/>
          <p:nvPr/>
        </p:nvSpPr>
        <p:spPr>
          <a:xfrm>
            <a:off x="9105900" y="2590800"/>
            <a:ext cx="50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 b="1">
                <a:solidFill>
                  <a:srgbClr val="7C5CF6"/>
                </a:solidFill>
                <a:latin typeface="Aptos"/>
              </a:rPr>
              <a:t>4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1EB10A77-C6B2-4D0D-94F7-AA2B5A5DCEAE}"/>
              </a:ext>
            </a:extLst>
          </p:cNvPr>
          <p:cNvSpPr txBox="1"/>
          <p:nvPr/>
        </p:nvSpPr>
        <p:spPr>
          <a:xfrm>
            <a:off x="9105900" y="3200400"/>
            <a:ext cx="1930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900" b="1">
                <a:solidFill>
                  <a:srgbClr val="F5F8FF"/>
                </a:solidFill>
                <a:latin typeface="Aptos"/>
              </a:rPr>
              <a:t>Değerlendirme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D8E395FE-70EA-4EB0-908C-223B3ED3E8AD}"/>
              </a:ext>
            </a:extLst>
          </p:cNvPr>
          <p:cNvSpPr txBox="1"/>
          <p:nvPr/>
        </p:nvSpPr>
        <p:spPr>
          <a:xfrm>
            <a:off x="9105900" y="4114800"/>
            <a:ext cx="1930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>
                <a:solidFill>
                  <a:srgbClr val="A6B8CF"/>
                </a:solidFill>
                <a:latin typeface="Aptos"/>
              </a:rPr>
              <a:t>Sınırlılıklar ve geliştirme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F35F7AC9-E7C8-467B-8589-0E0EBF405496}"/>
              </a:ext>
            </a:extLst>
          </p:cNvPr>
          <p:cNvSpPr txBox="1"/>
          <p:nvPr/>
        </p:nvSpPr>
        <p:spPr>
          <a:xfrm>
            <a:off x="685800" y="5562600"/>
            <a:ext cx="10820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>
                <a:solidFill>
                  <a:srgbClr val="2CCA84"/>
                </a:solidFill>
                <a:latin typeface="Aptos"/>
              </a:rPr>
              <a:t>Simülasyon ve modelleme, uygun araştırmalarda fiziksel deneyle birlikte kullanılabilir.</a:t>
            </a:r>
          </a:p>
        </p:txBody>
      </p:sp>
    </p:spTree>
    <p:extLst>
      <p:ext uri="{BB962C8B-B14F-4D97-AF65-F5344CB8AC3E}">
        <p14:creationId xmlns:p14="http://schemas.microsoft.com/office/powerpoint/2010/main" val="297039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A1505292-ABD5-4997-B865-772703F2A88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1223"/>
          </a:solidFill>
          <a:ln w="12700">
            <a:solidFill>
              <a:srgbClr val="0812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560444D-4A75-434F-8F9E-45E127C76C48}"/>
              </a:ext>
            </a:extLst>
          </p:cNvPr>
          <p:cNvSpPr txBox="1"/>
          <p:nvPr/>
        </p:nvSpPr>
        <p:spPr>
          <a:xfrm>
            <a:off x="685800" y="304800"/>
            <a:ext cx="635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00" b="1">
                <a:solidFill>
                  <a:srgbClr val="A6B8CF"/>
                </a:solidFill>
                <a:latin typeface="Aptos"/>
              </a:rPr>
              <a:t>ÖĞRENME AKIŞI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A9227C75-5CD8-4372-9C8D-AC75C13DC6BA}"/>
              </a:ext>
            </a:extLst>
          </p:cNvPr>
          <p:cNvSpPr txBox="1"/>
          <p:nvPr/>
        </p:nvSpPr>
        <p:spPr>
          <a:xfrm>
            <a:off x="11061700" y="304800"/>
            <a:ext cx="431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100" b="1">
                <a:solidFill>
                  <a:srgbClr val="A6B8CF"/>
                </a:solidFill>
                <a:latin typeface="Aptos"/>
              </a:rPr>
              <a:t>09</a:t>
            </a: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86820F5A-9698-4C5A-B231-DEB95EE72B9C}"/>
              </a:ext>
            </a:extLst>
          </p:cNvPr>
          <p:cNvCxnSpPr/>
          <p:nvPr/>
        </p:nvCxnSpPr>
        <p:spPr>
          <a:xfrm>
            <a:off x="685800" y="647700"/>
            <a:ext cx="10820400" cy="0"/>
          </a:xfrm>
          <a:prstGeom prst="line">
            <a:avLst/>
          </a:prstGeom>
          <a:ln w="12700">
            <a:solidFill>
              <a:srgbClr val="2C3B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kutusu 5">
            <a:extLst>
              <a:ext uri="{FF2B5EF4-FFF2-40B4-BE49-F238E27FC236}">
                <a16:creationId xmlns:a16="http://schemas.microsoft.com/office/drawing/2014/main" id="{B1106F69-4694-4696-A9B2-4CCD7C9B51BF}"/>
              </a:ext>
            </a:extLst>
          </p:cNvPr>
          <p:cNvSpPr txBox="1"/>
          <p:nvPr/>
        </p:nvSpPr>
        <p:spPr>
          <a:xfrm>
            <a:off x="685800" y="6502400"/>
            <a:ext cx="279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900">
                <a:solidFill>
                  <a:srgbClr val="A6B8CF"/>
                </a:solidFill>
                <a:latin typeface="Aptos"/>
              </a:rPr>
              <a:t>yakupbakis.com.tr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55F6D9C-37FB-44C4-9317-A1F7E7A93364}"/>
              </a:ext>
            </a:extLst>
          </p:cNvPr>
          <p:cNvSpPr txBox="1"/>
          <p:nvPr/>
        </p:nvSpPr>
        <p:spPr>
          <a:xfrm>
            <a:off x="685800" y="990600"/>
            <a:ext cx="9906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3100" b="1">
                <a:solidFill>
                  <a:srgbClr val="F5F8FF"/>
                </a:solidFill>
                <a:latin typeface="Aptos"/>
              </a:rPr>
              <a:t>Her derste aynı gelişim döngüsü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F4B5D216-A94F-43C9-A638-FD978C089AB1}"/>
              </a:ext>
            </a:extLst>
          </p:cNvPr>
          <p:cNvSpPr/>
          <p:nvPr/>
        </p:nvSpPr>
        <p:spPr>
          <a:xfrm>
            <a:off x="685800" y="2298700"/>
            <a:ext cx="2413000" cy="28448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BD81B5C2-794E-4A31-BF4B-1EDBF4AA8001}"/>
              </a:ext>
            </a:extLst>
          </p:cNvPr>
          <p:cNvSpPr txBox="1"/>
          <p:nvPr/>
        </p:nvSpPr>
        <p:spPr>
          <a:xfrm>
            <a:off x="914400" y="2552700"/>
            <a:ext cx="76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300" b="1">
                <a:solidFill>
                  <a:srgbClr val="458FFF"/>
                </a:solidFill>
                <a:latin typeface="Aptos"/>
              </a:rPr>
              <a:t>01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3A81D602-70E0-4BA7-A465-7F193920F079}"/>
              </a:ext>
            </a:extLst>
          </p:cNvPr>
          <p:cNvSpPr txBox="1"/>
          <p:nvPr/>
        </p:nvSpPr>
        <p:spPr>
          <a:xfrm>
            <a:off x="914400" y="3225800"/>
            <a:ext cx="1955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000" b="1">
                <a:solidFill>
                  <a:srgbClr val="F5F8FF"/>
                </a:solidFill>
                <a:latin typeface="Aptos"/>
              </a:rPr>
              <a:t>Tanıla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FD660192-04B0-4BA8-8BDB-FF1D50F15DFB}"/>
              </a:ext>
            </a:extLst>
          </p:cNvPr>
          <p:cNvSpPr txBox="1"/>
          <p:nvPr/>
        </p:nvSpPr>
        <p:spPr>
          <a:xfrm>
            <a:off x="914400" y="4140200"/>
            <a:ext cx="1955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>
                <a:solidFill>
                  <a:srgbClr val="A6B8CF"/>
                </a:solidFill>
                <a:latin typeface="Aptos"/>
              </a:rPr>
              <a:t>Ön bilgi ve hata türünü belirle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931342BB-DA61-42CE-A9EE-36F12FA46ABD}"/>
              </a:ext>
            </a:extLst>
          </p:cNvPr>
          <p:cNvSpPr/>
          <p:nvPr/>
        </p:nvSpPr>
        <p:spPr>
          <a:xfrm>
            <a:off x="3416300" y="2298700"/>
            <a:ext cx="2413000" cy="28448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31F0CECE-E392-4CF8-A932-2CF719856BEF}"/>
              </a:ext>
            </a:extLst>
          </p:cNvPr>
          <p:cNvSpPr txBox="1"/>
          <p:nvPr/>
        </p:nvSpPr>
        <p:spPr>
          <a:xfrm>
            <a:off x="3644900" y="2552700"/>
            <a:ext cx="76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300" b="1">
                <a:solidFill>
                  <a:srgbClr val="7C5CF6"/>
                </a:solidFill>
                <a:latin typeface="Aptos"/>
              </a:rPr>
              <a:t>02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EE44A490-B83E-4862-980D-2E09C5E958DA}"/>
              </a:ext>
            </a:extLst>
          </p:cNvPr>
          <p:cNvSpPr txBox="1"/>
          <p:nvPr/>
        </p:nvSpPr>
        <p:spPr>
          <a:xfrm>
            <a:off x="3644900" y="3225800"/>
            <a:ext cx="1955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000" b="1">
                <a:solidFill>
                  <a:srgbClr val="F5F8FF"/>
                </a:solidFill>
                <a:latin typeface="Aptos"/>
              </a:rPr>
              <a:t>Kavramı kur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1389F532-078D-4739-99C0-7D62143D108E}"/>
              </a:ext>
            </a:extLst>
          </p:cNvPr>
          <p:cNvSpPr txBox="1"/>
          <p:nvPr/>
        </p:nvSpPr>
        <p:spPr>
          <a:xfrm>
            <a:off x="3644900" y="4140200"/>
            <a:ext cx="1955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>
                <a:solidFill>
                  <a:srgbClr val="A6B8CF"/>
                </a:solidFill>
                <a:latin typeface="Aptos"/>
              </a:rPr>
              <a:t>Model, grafik, deney ve simülasyon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70090733-D72A-40B5-ADDF-47DEC9368296}"/>
              </a:ext>
            </a:extLst>
          </p:cNvPr>
          <p:cNvSpPr/>
          <p:nvPr/>
        </p:nvSpPr>
        <p:spPr>
          <a:xfrm>
            <a:off x="6146800" y="2298700"/>
            <a:ext cx="2413000" cy="28448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DF4785E3-6758-42F9-9223-CD2FA1EA53DC}"/>
              </a:ext>
            </a:extLst>
          </p:cNvPr>
          <p:cNvSpPr txBox="1"/>
          <p:nvPr/>
        </p:nvSpPr>
        <p:spPr>
          <a:xfrm>
            <a:off x="6375400" y="2552700"/>
            <a:ext cx="76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300" b="1">
                <a:solidFill>
                  <a:srgbClr val="FFA025"/>
                </a:solidFill>
                <a:latin typeface="Aptos"/>
              </a:rPr>
              <a:t>03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0584279B-CF87-4BB3-A1F5-715BE570AE89}"/>
              </a:ext>
            </a:extLst>
          </p:cNvPr>
          <p:cNvSpPr txBox="1"/>
          <p:nvPr/>
        </p:nvSpPr>
        <p:spPr>
          <a:xfrm>
            <a:off x="6375400" y="3225800"/>
            <a:ext cx="1955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000" b="1">
                <a:solidFill>
                  <a:srgbClr val="F5F8FF"/>
                </a:solidFill>
                <a:latin typeface="Aptos"/>
              </a:rPr>
              <a:t>Uygula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AB4486BC-9A9A-48B6-9C95-28AC602DB1AB}"/>
              </a:ext>
            </a:extLst>
          </p:cNvPr>
          <p:cNvSpPr txBox="1"/>
          <p:nvPr/>
        </p:nvSpPr>
        <p:spPr>
          <a:xfrm>
            <a:off x="6375400" y="4140200"/>
            <a:ext cx="1955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>
                <a:solidFill>
                  <a:srgbClr val="A6B8CF"/>
                </a:solidFill>
                <a:latin typeface="Aptos"/>
              </a:rPr>
              <a:t>Kademeli ve geçmiş sınav soruları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B56DC235-0530-4667-B944-C902153574D8}"/>
              </a:ext>
            </a:extLst>
          </p:cNvPr>
          <p:cNvSpPr/>
          <p:nvPr/>
        </p:nvSpPr>
        <p:spPr>
          <a:xfrm>
            <a:off x="8877300" y="2298700"/>
            <a:ext cx="2413000" cy="28448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74D8956C-D78A-4019-9375-1BDB8D1466AF}"/>
              </a:ext>
            </a:extLst>
          </p:cNvPr>
          <p:cNvSpPr txBox="1"/>
          <p:nvPr/>
        </p:nvSpPr>
        <p:spPr>
          <a:xfrm>
            <a:off x="9105900" y="2552700"/>
            <a:ext cx="76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300" b="1">
                <a:solidFill>
                  <a:srgbClr val="2CCA84"/>
                </a:solidFill>
                <a:latin typeface="Aptos"/>
              </a:rPr>
              <a:t>04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D568BADA-590A-4971-9A44-578F25366234}"/>
              </a:ext>
            </a:extLst>
          </p:cNvPr>
          <p:cNvSpPr txBox="1"/>
          <p:nvPr/>
        </p:nvSpPr>
        <p:spPr>
          <a:xfrm>
            <a:off x="9105900" y="3225800"/>
            <a:ext cx="1955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000" b="1">
                <a:solidFill>
                  <a:srgbClr val="F5F8FF"/>
                </a:solidFill>
                <a:latin typeface="Aptos"/>
              </a:rPr>
              <a:t>İzle ve düzelt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F6A76393-A966-4B05-8878-F29CD798E8E9}"/>
              </a:ext>
            </a:extLst>
          </p:cNvPr>
          <p:cNvSpPr txBox="1"/>
          <p:nvPr/>
        </p:nvSpPr>
        <p:spPr>
          <a:xfrm>
            <a:off x="9105900" y="4140200"/>
            <a:ext cx="1955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>
                <a:solidFill>
                  <a:srgbClr val="A6B8CF"/>
                </a:solidFill>
                <a:latin typeface="Aptos"/>
              </a:rPr>
              <a:t>Geri bildirim, tekrar ve yeni hedef</a:t>
            </a:r>
          </a:p>
        </p:txBody>
      </p:sp>
      <p:cxnSp>
        <p:nvCxnSpPr>
          <p:cNvPr id="24" name="Düz Bağlayıcı 23">
            <a:extLst>
              <a:ext uri="{FF2B5EF4-FFF2-40B4-BE49-F238E27FC236}">
                <a16:creationId xmlns:a16="http://schemas.microsoft.com/office/drawing/2014/main" id="{C5C7C8D8-087F-492F-8078-0EF556014546}"/>
              </a:ext>
            </a:extLst>
          </p:cNvPr>
          <p:cNvCxnSpPr/>
          <p:nvPr/>
        </p:nvCxnSpPr>
        <p:spPr>
          <a:xfrm>
            <a:off x="1574800" y="5638800"/>
            <a:ext cx="9042400" cy="0"/>
          </a:xfrm>
          <a:prstGeom prst="line">
            <a:avLst/>
          </a:prstGeom>
          <a:ln w="50800">
            <a:solidFill>
              <a:srgbClr val="2A3E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5D01AB46-5BEB-4F95-B8BB-3818DFD5C805}"/>
              </a:ext>
            </a:extLst>
          </p:cNvPr>
          <p:cNvSpPr/>
          <p:nvPr/>
        </p:nvSpPr>
        <p:spPr>
          <a:xfrm>
            <a:off x="10388600" y="5473700"/>
            <a:ext cx="355600" cy="355600"/>
          </a:xfrm>
          <a:prstGeom prst="ellipse">
            <a:avLst/>
          </a:prstGeom>
          <a:solidFill>
            <a:srgbClr val="7C5CF6"/>
          </a:solidFill>
          <a:ln w="12700">
            <a:solidFill>
              <a:srgbClr val="7C5C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990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52111B8B-AD6F-4001-9838-CA7F1C2A9D7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1223"/>
          </a:solidFill>
          <a:ln w="12700">
            <a:solidFill>
              <a:srgbClr val="0812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2BB6BC0-FF57-473A-BFA6-4DDAF5B91AA1}"/>
              </a:ext>
            </a:extLst>
          </p:cNvPr>
          <p:cNvSpPr txBox="1"/>
          <p:nvPr/>
        </p:nvSpPr>
        <p:spPr>
          <a:xfrm>
            <a:off x="685800" y="304800"/>
            <a:ext cx="635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00" b="1">
                <a:solidFill>
                  <a:srgbClr val="A6B8CF"/>
                </a:solidFill>
                <a:latin typeface="Aptos"/>
              </a:rPr>
              <a:t>ÖĞRENCİ PORTALI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B041637F-9FA7-4889-8EEF-107D7752AA7C}"/>
              </a:ext>
            </a:extLst>
          </p:cNvPr>
          <p:cNvSpPr txBox="1"/>
          <p:nvPr/>
        </p:nvSpPr>
        <p:spPr>
          <a:xfrm>
            <a:off x="11061700" y="304800"/>
            <a:ext cx="431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100" b="1">
                <a:solidFill>
                  <a:srgbClr val="A6B8CF"/>
                </a:solidFill>
                <a:latin typeface="Aptos"/>
              </a:rPr>
              <a:t>10</a:t>
            </a: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FD258D56-68FC-4420-9B24-1790DC2A5F1D}"/>
              </a:ext>
            </a:extLst>
          </p:cNvPr>
          <p:cNvCxnSpPr/>
          <p:nvPr/>
        </p:nvCxnSpPr>
        <p:spPr>
          <a:xfrm>
            <a:off x="685800" y="647700"/>
            <a:ext cx="10820400" cy="0"/>
          </a:xfrm>
          <a:prstGeom prst="line">
            <a:avLst/>
          </a:prstGeom>
          <a:ln w="12700">
            <a:solidFill>
              <a:srgbClr val="2C3B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kutusu 5">
            <a:extLst>
              <a:ext uri="{FF2B5EF4-FFF2-40B4-BE49-F238E27FC236}">
                <a16:creationId xmlns:a16="http://schemas.microsoft.com/office/drawing/2014/main" id="{0F4096E6-50F4-480E-8A39-E16A444A1B39}"/>
              </a:ext>
            </a:extLst>
          </p:cNvPr>
          <p:cNvSpPr txBox="1"/>
          <p:nvPr/>
        </p:nvSpPr>
        <p:spPr>
          <a:xfrm>
            <a:off x="685800" y="6502400"/>
            <a:ext cx="279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900">
                <a:solidFill>
                  <a:srgbClr val="A6B8CF"/>
                </a:solidFill>
                <a:latin typeface="Aptos"/>
              </a:rPr>
              <a:t>yakupbakis.com.tr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EC27ED28-D6B1-4680-BDDD-0B87CBEC007E}"/>
              </a:ext>
            </a:extLst>
          </p:cNvPr>
          <p:cNvSpPr txBox="1"/>
          <p:nvPr/>
        </p:nvSpPr>
        <p:spPr>
          <a:xfrm>
            <a:off x="685800" y="9906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3100" b="1">
                <a:solidFill>
                  <a:srgbClr val="F5F8FF"/>
                </a:solidFill>
                <a:latin typeface="Aptos"/>
              </a:rPr>
              <a:t>Ders bittiğinde çalışma devam eder</a:t>
            </a: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BC809CE1-FAFA-436E-A35A-FACCD999FA09}"/>
              </a:ext>
            </a:extLst>
          </p:cNvPr>
          <p:cNvSpPr/>
          <p:nvPr/>
        </p:nvSpPr>
        <p:spPr>
          <a:xfrm>
            <a:off x="685800" y="2095500"/>
            <a:ext cx="3365500" cy="13335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8DE40F84-CF92-4921-B972-CDBF8F690C0A}"/>
              </a:ext>
            </a:extLst>
          </p:cNvPr>
          <p:cNvSpPr/>
          <p:nvPr/>
        </p:nvSpPr>
        <p:spPr>
          <a:xfrm>
            <a:off x="914400" y="2324100"/>
            <a:ext cx="101600" cy="863600"/>
          </a:xfrm>
          <a:prstGeom prst="rect">
            <a:avLst/>
          </a:prstGeom>
          <a:solidFill>
            <a:srgbClr val="458FFF"/>
          </a:solidFill>
          <a:ln w="12700">
            <a:solidFill>
              <a:srgbClr val="458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25B86245-8219-43D4-8E39-48CA237D4F87}"/>
              </a:ext>
            </a:extLst>
          </p:cNvPr>
          <p:cNvSpPr txBox="1"/>
          <p:nvPr/>
        </p:nvSpPr>
        <p:spPr>
          <a:xfrm>
            <a:off x="1219200" y="2324100"/>
            <a:ext cx="2565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700" b="1">
                <a:solidFill>
                  <a:srgbClr val="F5F8FF"/>
                </a:solidFill>
                <a:latin typeface="Aptos"/>
              </a:rPr>
              <a:t>Kaynaklar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01B7806C-B960-4E8F-A602-B49782D987BC}"/>
              </a:ext>
            </a:extLst>
          </p:cNvPr>
          <p:cNvSpPr txBox="1"/>
          <p:nvPr/>
        </p:nvSpPr>
        <p:spPr>
          <a:xfrm>
            <a:off x="1219200" y="2755900"/>
            <a:ext cx="2565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300">
                <a:solidFill>
                  <a:srgbClr val="A6B8CF"/>
                </a:solidFill>
                <a:latin typeface="Aptos"/>
              </a:rPr>
              <a:t>Kitaplar, workbook, data booklet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C91830D3-3A92-4E77-9F04-7EF5D163DA0C}"/>
              </a:ext>
            </a:extLst>
          </p:cNvPr>
          <p:cNvSpPr/>
          <p:nvPr/>
        </p:nvSpPr>
        <p:spPr>
          <a:xfrm>
            <a:off x="4394200" y="2095500"/>
            <a:ext cx="3365500" cy="13335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8E2A8E89-98D9-4AF8-A8BC-AFE9E5392154}"/>
              </a:ext>
            </a:extLst>
          </p:cNvPr>
          <p:cNvSpPr/>
          <p:nvPr/>
        </p:nvSpPr>
        <p:spPr>
          <a:xfrm>
            <a:off x="4622800" y="2324100"/>
            <a:ext cx="101600" cy="863600"/>
          </a:xfrm>
          <a:prstGeom prst="rect">
            <a:avLst/>
          </a:prstGeom>
          <a:solidFill>
            <a:srgbClr val="7C5CF6"/>
          </a:solidFill>
          <a:ln w="12700">
            <a:solidFill>
              <a:srgbClr val="7C5C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1730A562-C98A-445C-B1DF-A61DD99634C4}"/>
              </a:ext>
            </a:extLst>
          </p:cNvPr>
          <p:cNvSpPr txBox="1"/>
          <p:nvPr/>
        </p:nvSpPr>
        <p:spPr>
          <a:xfrm>
            <a:off x="4927600" y="2324100"/>
            <a:ext cx="2565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700" b="1">
                <a:solidFill>
                  <a:srgbClr val="F5F8FF"/>
                </a:solidFill>
                <a:latin typeface="Aptos"/>
              </a:rPr>
              <a:t>Soru bankası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B700EBB5-62EB-4E25-95D0-3E26B75FAFE7}"/>
              </a:ext>
            </a:extLst>
          </p:cNvPr>
          <p:cNvSpPr txBox="1"/>
          <p:nvPr/>
        </p:nvSpPr>
        <p:spPr>
          <a:xfrm>
            <a:off x="4927600" y="2755900"/>
            <a:ext cx="2565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A6B8CF"/>
                </a:solidFill>
                <a:latin typeface="Aptos"/>
              </a:rPr>
              <a:t>Yıllara ve konulara göre çalışma</a:t>
            </a:r>
            <a:endParaRPr lang="en-US" sz="1300">
              <a:solidFill>
                <a:srgbClr val="A6B8CF"/>
              </a:solidFill>
              <a:latin typeface="Aptos"/>
            </a:endParaRP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B785BAD8-FD0C-49AF-BB3A-0389072C6670}"/>
              </a:ext>
            </a:extLst>
          </p:cNvPr>
          <p:cNvSpPr/>
          <p:nvPr/>
        </p:nvSpPr>
        <p:spPr>
          <a:xfrm>
            <a:off x="8102600" y="2095500"/>
            <a:ext cx="3365500" cy="13335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942A95F0-0285-41BF-9832-9015545178C2}"/>
              </a:ext>
            </a:extLst>
          </p:cNvPr>
          <p:cNvSpPr/>
          <p:nvPr/>
        </p:nvSpPr>
        <p:spPr>
          <a:xfrm>
            <a:off x="8331200" y="2324100"/>
            <a:ext cx="101600" cy="863600"/>
          </a:xfrm>
          <a:prstGeom prst="rect">
            <a:avLst/>
          </a:prstGeom>
          <a:solidFill>
            <a:srgbClr val="FF5B4C"/>
          </a:solidFill>
          <a:ln w="12700">
            <a:solidFill>
              <a:srgbClr val="FF5B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C7C78DDD-E066-4A5D-BCA4-947A8168A163}"/>
              </a:ext>
            </a:extLst>
          </p:cNvPr>
          <p:cNvSpPr txBox="1"/>
          <p:nvPr/>
        </p:nvSpPr>
        <p:spPr>
          <a:xfrm>
            <a:off x="8636000" y="2324100"/>
            <a:ext cx="2565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700" b="1">
                <a:solidFill>
                  <a:srgbClr val="F5F8FF"/>
                </a:solidFill>
                <a:latin typeface="Aptos"/>
              </a:rPr>
              <a:t>Hatalarım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B68B06E3-BA9F-412C-A572-5DCE4DD10ACE}"/>
              </a:ext>
            </a:extLst>
          </p:cNvPr>
          <p:cNvSpPr txBox="1"/>
          <p:nvPr/>
        </p:nvSpPr>
        <p:spPr>
          <a:xfrm>
            <a:off x="8636000" y="2755900"/>
            <a:ext cx="2565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300">
                <a:solidFill>
                  <a:srgbClr val="A6B8CF"/>
                </a:solidFill>
                <a:latin typeface="Aptos"/>
              </a:rPr>
              <a:t>Geri bildirim ve yeniden çözme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475D4575-4118-49CC-BD3D-CBB52B61CCDB}"/>
              </a:ext>
            </a:extLst>
          </p:cNvPr>
          <p:cNvSpPr/>
          <p:nvPr/>
        </p:nvSpPr>
        <p:spPr>
          <a:xfrm>
            <a:off x="685800" y="3695700"/>
            <a:ext cx="3365500" cy="13335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CCC9C4B9-5FE4-4EF2-B431-44DA23CB6174}"/>
              </a:ext>
            </a:extLst>
          </p:cNvPr>
          <p:cNvSpPr/>
          <p:nvPr/>
        </p:nvSpPr>
        <p:spPr>
          <a:xfrm>
            <a:off x="914400" y="3924300"/>
            <a:ext cx="101600" cy="863600"/>
          </a:xfrm>
          <a:prstGeom prst="rect">
            <a:avLst/>
          </a:prstGeom>
          <a:solidFill>
            <a:srgbClr val="2CCA84"/>
          </a:solidFill>
          <a:ln w="12700">
            <a:solidFill>
              <a:srgbClr val="2CCA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E4774744-DDB5-4168-B24D-0C3204B88704}"/>
              </a:ext>
            </a:extLst>
          </p:cNvPr>
          <p:cNvSpPr txBox="1"/>
          <p:nvPr/>
        </p:nvSpPr>
        <p:spPr>
          <a:xfrm>
            <a:off x="1219200" y="3924300"/>
            <a:ext cx="2565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700" b="1">
                <a:solidFill>
                  <a:srgbClr val="F5F8FF"/>
                </a:solidFill>
                <a:latin typeface="Aptos"/>
              </a:rPr>
              <a:t>İlerlemem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CBD6C3E1-C5C8-4B57-9919-E68877276DA6}"/>
              </a:ext>
            </a:extLst>
          </p:cNvPr>
          <p:cNvSpPr txBox="1"/>
          <p:nvPr/>
        </p:nvSpPr>
        <p:spPr>
          <a:xfrm>
            <a:off x="1219200" y="4356100"/>
            <a:ext cx="2565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300">
                <a:solidFill>
                  <a:srgbClr val="A6B8CF"/>
                </a:solidFill>
                <a:latin typeface="Aptos"/>
              </a:rPr>
              <a:t>Konu, soru ve Paper 1/2 takibi</a:t>
            </a:r>
          </a:p>
        </p:txBody>
      </p:sp>
      <p:sp>
        <p:nvSpPr>
          <p:cNvPr id="24" name="Dikdörtgen: Köşeleri Yuvarlatılmış 23">
            <a:extLst>
              <a:ext uri="{FF2B5EF4-FFF2-40B4-BE49-F238E27FC236}">
                <a16:creationId xmlns:a16="http://schemas.microsoft.com/office/drawing/2014/main" id="{AF0BF8E5-B152-4CE7-BF16-4738F8914EAC}"/>
              </a:ext>
            </a:extLst>
          </p:cNvPr>
          <p:cNvSpPr/>
          <p:nvPr/>
        </p:nvSpPr>
        <p:spPr>
          <a:xfrm>
            <a:off x="4394200" y="3695700"/>
            <a:ext cx="3365500" cy="13335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94F23EE0-2651-43AB-8487-2D49F3D0C3AF}"/>
              </a:ext>
            </a:extLst>
          </p:cNvPr>
          <p:cNvSpPr/>
          <p:nvPr/>
        </p:nvSpPr>
        <p:spPr>
          <a:xfrm>
            <a:off x="4622800" y="3924300"/>
            <a:ext cx="101600" cy="863600"/>
          </a:xfrm>
          <a:prstGeom prst="rect">
            <a:avLst/>
          </a:prstGeom>
          <a:solidFill>
            <a:srgbClr val="FFA025"/>
          </a:solidFill>
          <a:ln w="12700">
            <a:solidFill>
              <a:srgbClr val="FFA0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28D11F25-208C-4F73-95E2-FC5AFC79831E}"/>
              </a:ext>
            </a:extLst>
          </p:cNvPr>
          <p:cNvSpPr txBox="1"/>
          <p:nvPr/>
        </p:nvSpPr>
        <p:spPr>
          <a:xfrm>
            <a:off x="4927600" y="3924300"/>
            <a:ext cx="2565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700" b="1">
                <a:solidFill>
                  <a:srgbClr val="F5F8FF"/>
                </a:solidFill>
                <a:latin typeface="Aptos"/>
              </a:rPr>
              <a:t>Dersler &amp; ödevler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39AFCD3F-7C44-4719-94E5-E4A3AB18AEF5}"/>
              </a:ext>
            </a:extLst>
          </p:cNvPr>
          <p:cNvSpPr txBox="1"/>
          <p:nvPr/>
        </p:nvSpPr>
        <p:spPr>
          <a:xfrm>
            <a:off x="4927600" y="4356100"/>
            <a:ext cx="2565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de-DE" sz="1300">
                <a:solidFill>
                  <a:srgbClr val="A6B8CF"/>
                </a:solidFill>
                <a:latin typeface="Aptos"/>
              </a:rPr>
              <a:t>Takvim, notlar ve çözüm yükleme</a:t>
            </a:r>
            <a:endParaRPr lang="en-US" sz="1300">
              <a:solidFill>
                <a:srgbClr val="A6B8CF"/>
              </a:solidFill>
              <a:latin typeface="Aptos"/>
            </a:endParaRP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89EED9BE-37F8-4905-8360-48F394ADEA87}"/>
              </a:ext>
            </a:extLst>
          </p:cNvPr>
          <p:cNvSpPr/>
          <p:nvPr/>
        </p:nvSpPr>
        <p:spPr>
          <a:xfrm>
            <a:off x="8102600" y="3695700"/>
            <a:ext cx="3365500" cy="1333500"/>
          </a:xfrm>
          <a:prstGeom prst="roundRect">
            <a:avLst/>
          </a:prstGeom>
          <a:solidFill>
            <a:srgbClr val="122238"/>
          </a:solidFill>
          <a:ln w="12700">
            <a:solidFill>
              <a:srgbClr val="283A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ikdörtgen 28">
            <a:extLst>
              <a:ext uri="{FF2B5EF4-FFF2-40B4-BE49-F238E27FC236}">
                <a16:creationId xmlns:a16="http://schemas.microsoft.com/office/drawing/2014/main" id="{A88A509C-D7EF-4DC9-B5E4-0F7E1D45819A}"/>
              </a:ext>
            </a:extLst>
          </p:cNvPr>
          <p:cNvSpPr/>
          <p:nvPr/>
        </p:nvSpPr>
        <p:spPr>
          <a:xfrm>
            <a:off x="8331200" y="3924300"/>
            <a:ext cx="101600" cy="863600"/>
          </a:xfrm>
          <a:prstGeom prst="rect">
            <a:avLst/>
          </a:prstGeom>
          <a:solidFill>
            <a:srgbClr val="EE499D"/>
          </a:solidFill>
          <a:ln w="12700">
            <a:solidFill>
              <a:srgbClr val="EE49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E10EF667-B214-43DE-BF46-BB18D7030CCD}"/>
              </a:ext>
            </a:extLst>
          </p:cNvPr>
          <p:cNvSpPr txBox="1"/>
          <p:nvPr/>
        </p:nvSpPr>
        <p:spPr>
          <a:xfrm>
            <a:off x="8636000" y="3924300"/>
            <a:ext cx="2565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700" b="1">
                <a:solidFill>
                  <a:srgbClr val="F5F8FF"/>
                </a:solidFill>
                <a:latin typeface="Aptos"/>
              </a:rPr>
              <a:t>IA &amp; EE</a:t>
            </a: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039697A3-4EF6-4FFD-9DA3-1BD805330BD6}"/>
              </a:ext>
            </a:extLst>
          </p:cNvPr>
          <p:cNvSpPr txBox="1"/>
          <p:nvPr/>
        </p:nvSpPr>
        <p:spPr>
          <a:xfrm>
            <a:off x="8636000" y="4356100"/>
            <a:ext cx="2565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A6B8CF"/>
                </a:solidFill>
                <a:latin typeface="Aptos"/>
              </a:rPr>
              <a:t>Aşamalar, taslaklar ve geri bildirim</a:t>
            </a:r>
            <a:endParaRPr lang="en-US" sz="1300">
              <a:solidFill>
                <a:srgbClr val="A6B8CF"/>
              </a:solidFill>
              <a:latin typeface="Aptos"/>
            </a:endParaRP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60C6F50A-3D10-4824-8D89-F203A70559C4}"/>
              </a:ext>
            </a:extLst>
          </p:cNvPr>
          <p:cNvSpPr txBox="1"/>
          <p:nvPr/>
        </p:nvSpPr>
        <p:spPr>
          <a:xfrm>
            <a:off x="685800" y="5626100"/>
            <a:ext cx="10820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500" b="1">
                <a:solidFill>
                  <a:srgbClr val="F5F8FF"/>
                </a:solidFill>
                <a:latin typeface="Aptos"/>
              </a:rPr>
              <a:t>Öğrenci yalnızca kendisine açılan içerikleri görür; çalışma sonuçları kişisel ilerlemeye bağlanır.</a:t>
            </a:r>
          </a:p>
        </p:txBody>
      </p:sp>
    </p:spTree>
    <p:extLst>
      <p:ext uri="{BB962C8B-B14F-4D97-AF65-F5344CB8AC3E}">
        <p14:creationId xmlns:p14="http://schemas.microsoft.com/office/powerpoint/2010/main" val="1052356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E83F28A1-9033-41AE-B9A3-D8BAAE932C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1223"/>
          </a:solidFill>
          <a:ln w="12700">
            <a:solidFill>
              <a:srgbClr val="0812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E924E7B-3B27-4195-8124-E9C3E2E8D302}"/>
              </a:ext>
            </a:extLst>
          </p:cNvPr>
          <p:cNvSpPr txBox="1"/>
          <p:nvPr/>
        </p:nvSpPr>
        <p:spPr>
          <a:xfrm>
            <a:off x="685800" y="304800"/>
            <a:ext cx="635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00" b="1">
                <a:solidFill>
                  <a:srgbClr val="A6B8CF"/>
                </a:solidFill>
                <a:latin typeface="Aptos"/>
              </a:rPr>
              <a:t>SONRAKİ ADIM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7C4F728-7DE3-4BA4-B27F-D4F9706FEE26}"/>
              </a:ext>
            </a:extLst>
          </p:cNvPr>
          <p:cNvSpPr txBox="1"/>
          <p:nvPr/>
        </p:nvSpPr>
        <p:spPr>
          <a:xfrm>
            <a:off x="11061700" y="304800"/>
            <a:ext cx="431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1100" b="1">
                <a:solidFill>
                  <a:srgbClr val="A6B8CF"/>
                </a:solidFill>
                <a:latin typeface="Aptos"/>
              </a:rPr>
              <a:t>11</a:t>
            </a:r>
          </a:p>
        </p:txBody>
      </p:sp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C3AF86FC-7FF7-4F0C-98D3-8A7432F73009}"/>
              </a:ext>
            </a:extLst>
          </p:cNvPr>
          <p:cNvCxnSpPr/>
          <p:nvPr/>
        </p:nvCxnSpPr>
        <p:spPr>
          <a:xfrm>
            <a:off x="685800" y="647700"/>
            <a:ext cx="10820400" cy="0"/>
          </a:xfrm>
          <a:prstGeom prst="line">
            <a:avLst/>
          </a:prstGeom>
          <a:ln w="12700">
            <a:solidFill>
              <a:srgbClr val="2C3B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kutusu 5">
            <a:extLst>
              <a:ext uri="{FF2B5EF4-FFF2-40B4-BE49-F238E27FC236}">
                <a16:creationId xmlns:a16="http://schemas.microsoft.com/office/drawing/2014/main" id="{EF168375-7B73-4D5A-8FDF-190946A1E24F}"/>
              </a:ext>
            </a:extLst>
          </p:cNvPr>
          <p:cNvSpPr txBox="1"/>
          <p:nvPr/>
        </p:nvSpPr>
        <p:spPr>
          <a:xfrm>
            <a:off x="685800" y="6502400"/>
            <a:ext cx="279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900">
                <a:solidFill>
                  <a:srgbClr val="A6B8CF"/>
                </a:solidFill>
                <a:latin typeface="Aptos"/>
              </a:rPr>
              <a:t>yakupbakis.com.tr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B811B1B-39AA-431F-909D-FCEC55B5C553}"/>
              </a:ext>
            </a:extLst>
          </p:cNvPr>
          <p:cNvSpPr txBox="1"/>
          <p:nvPr/>
        </p:nvSpPr>
        <p:spPr>
          <a:xfrm>
            <a:off x="685800" y="1333500"/>
            <a:ext cx="825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3700" b="1">
                <a:solidFill>
                  <a:srgbClr val="F5F8FF"/>
                </a:solidFill>
                <a:latin typeface="Aptos"/>
              </a:rPr>
              <a:t>IBDP Fizik çalışma planınızı</a:t>
            </a:r>
          </a:p>
          <a:p>
            <a:r>
              <a:rPr lang="en-US" sz="3700" b="1">
                <a:solidFill>
                  <a:srgbClr val="F5F8FF"/>
                </a:solidFill>
                <a:latin typeface="Aptos"/>
              </a:rPr>
              <a:t>birlikte oluşturalım.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E9B2EFCA-72F2-4D91-964C-BC2F0E72B1C6}"/>
              </a:ext>
            </a:extLst>
          </p:cNvPr>
          <p:cNvSpPr txBox="1"/>
          <p:nvPr/>
        </p:nvSpPr>
        <p:spPr>
          <a:xfrm>
            <a:off x="736600" y="3175000"/>
            <a:ext cx="10033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>
                <a:solidFill>
                  <a:srgbClr val="A6B8CF"/>
                </a:solidFill>
                <a:latin typeface="Aptos"/>
              </a:rPr>
              <a:t>Seviye belirleme  →  Konu planı  →  Düzenli uygulama  →  Ölçülebilir gelişim</a:t>
            </a: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04D015BC-D301-4644-A90D-924F8AFA0A30}"/>
              </a:ext>
            </a:extLst>
          </p:cNvPr>
          <p:cNvSpPr/>
          <p:nvPr/>
        </p:nvSpPr>
        <p:spPr>
          <a:xfrm>
            <a:off x="736600" y="4279900"/>
            <a:ext cx="4013200" cy="787400"/>
          </a:xfrm>
          <a:prstGeom prst="roundRect">
            <a:avLst/>
          </a:prstGeom>
          <a:solidFill>
            <a:srgbClr val="7C5CF6"/>
          </a:solidFill>
          <a:ln w="12700">
            <a:solidFill>
              <a:srgbClr val="7C5C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5381CA52-E460-4B1C-8160-A030BDF1AE41}"/>
              </a:ext>
            </a:extLst>
          </p:cNvPr>
          <p:cNvSpPr txBox="1"/>
          <p:nvPr/>
        </p:nvSpPr>
        <p:spPr>
          <a:xfrm>
            <a:off x="990600" y="4533900"/>
            <a:ext cx="3505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>
                <a:solidFill>
                  <a:srgbClr val="F5F8FF"/>
                </a:solidFill>
                <a:latin typeface="Aptos"/>
              </a:rPr>
              <a:t>yakupbakis.com.tr/contact.html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ED349E00-CF1A-4D2C-9462-F2923CA0A412}"/>
              </a:ext>
            </a:extLst>
          </p:cNvPr>
          <p:cNvSpPr txBox="1"/>
          <p:nvPr/>
        </p:nvSpPr>
        <p:spPr>
          <a:xfrm>
            <a:off x="6426200" y="4305300"/>
            <a:ext cx="444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b="1">
                <a:solidFill>
                  <a:srgbClr val="2CCA84"/>
                </a:solidFill>
                <a:latin typeface="Aptos"/>
              </a:rPr>
              <a:t>Öğrenci girişi ve IBDP kaynakları</a:t>
            </a:r>
          </a:p>
          <a:p>
            <a:r>
              <a:rPr lang="en-US" b="1">
                <a:solidFill>
                  <a:srgbClr val="2CCA84"/>
                </a:solidFill>
                <a:latin typeface="Aptos"/>
              </a:rPr>
              <a:t>yakupbakis.com.tr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C5F8052C-B5EE-4643-868F-F2A3EDF67182}"/>
              </a:ext>
            </a:extLst>
          </p:cNvPr>
          <p:cNvSpPr txBox="1"/>
          <p:nvPr/>
        </p:nvSpPr>
        <p:spPr>
          <a:xfrm>
            <a:off x="736600" y="5638800"/>
            <a:ext cx="381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b="1">
                <a:solidFill>
                  <a:srgbClr val="F5F8FF"/>
                </a:solidFill>
                <a:latin typeface="Aptos"/>
              </a:rPr>
              <a:t>Dr. Yakup Bakış</a:t>
            </a:r>
          </a:p>
        </p:txBody>
      </p:sp>
    </p:spTree>
    <p:extLst>
      <p:ext uri="{BB962C8B-B14F-4D97-AF65-F5344CB8AC3E}">
        <p14:creationId xmlns:p14="http://schemas.microsoft.com/office/powerpoint/2010/main" val="4034790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991</Words>
  <Application>Microsoft Office PowerPoint</Application>
  <PresentationFormat>Özel</PresentationFormat>
  <Paragraphs>196</Paragraphs>
  <Slides>11</Slides>
  <Notes>11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6" baseType="lpstr">
      <vt:lpstr>Aptos</vt:lpstr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yakup bakış</dc:creator>
  <cp:lastModifiedBy>yakup bakış</cp:lastModifiedBy>
  <cp:revision>1</cp:revision>
  <dcterms:created xsi:type="dcterms:W3CDTF">2026-09-29T00:20:03Z</dcterms:created>
  <dcterms:modified xsi:type="dcterms:W3CDTF">2026-09-29T00:20:03Z</dcterms:modified>
</cp:coreProperties>
</file>