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notesMasterIdLst>
    <p:notesMasterId r:id="rId13"/>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MASTER">
    <p:bg>
      <p:bgPr>
        <a:solidFill>
          <a:srgbClr val="F7F9FC"/>
        </a:solidFill>
      </p:bgPr>
    </p:bg>
    <p:spTree>
      <p:nvGrpSpPr>
        <p:cNvPr id="1" name=""/>
        <p:cNvGrpSpPr/>
        <p:nvPr/>
      </p:nvGrpSpPr>
      <p:grpSpPr>
        <a:xfrm>
          <a:off x="0" y="0"/>
          <a:ext cx="0" cy="0"/>
          <a:chOff x="0" y="0"/>
          <a:chExt cx="0" cy="0"/>
        </a:xfrm>
      </p:grpSpPr>
      <p:sp>
        <p:nvSpPr>
          <p:cNvPr id="2" name="Shape 0"/>
          <p:cNvSpPr/>
          <p:nvPr/>
        </p:nvSpPr>
        <p:spPr>
          <a:xfrm>
            <a:off x="502920" y="320040"/>
            <a:ext cx="11183112" cy="27432"/>
          </a:xfrm>
          <a:prstGeom prst="rect">
            <a:avLst/>
          </a:prstGeom>
          <a:solidFill>
            <a:srgbClr val="2F5597"/>
          </a:solidFill>
          <a:ln w="12700">
            <a:solidFill>
              <a:srgbClr val="2F5597"/>
            </a:solidFill>
            <a:prstDash val="solid"/>
          </a:ln>
        </p:spPr>
      </p:sp>
      <p:sp>
        <p:nvSpPr>
          <p:cNvPr id="3" name="Text 1"/>
          <p:cNvSpPr/>
          <p:nvPr/>
        </p:nvSpPr>
        <p:spPr>
          <a:xfrm>
            <a:off x="640080" y="164592"/>
            <a:ext cx="5303520" cy="164592"/>
          </a:xfrm>
          <a:prstGeom prst="rect">
            <a:avLst/>
          </a:prstGeom>
          <a:noFill/>
          <a:ln/>
        </p:spPr>
        <p:txBody>
          <a:bodyPr wrap="square" rtlCol="0" anchor="ctr"/>
          <a:lstStyle/>
          <a:p>
            <a:pPr indent="0" marL="0">
              <a:buNone/>
            </a:pPr>
            <a:r>
              <a:rPr lang="en-US" sz="900" dirty="0">
                <a:solidFill>
                  <a:srgbClr val="5B6575"/>
                </a:solidFill>
                <a:latin typeface="Aptos" pitchFamily="34" charset="0"/>
                <a:ea typeface="Aptos" pitchFamily="34" charset="-122"/>
                <a:cs typeface="Aptos" pitchFamily="34" charset="-120"/>
              </a:rPr>
              <a:t>HTML Tags and Features - Annotated Guide</a:t>
            </a:r>
            <a:endParaRPr lang="en-US" sz="900" dirty="0"/>
          </a:p>
        </p:txBody>
      </p:sp>
      <p:sp>
        <p:nvSpPr>
          <p:cNvPr id="4" name="Text 2"/>
          <p:cNvSpPr/>
          <p:nvPr/>
        </p:nvSpPr>
        <p:spPr>
          <a:xfrm>
            <a:off x="9601200" y="164592"/>
            <a:ext cx="1920240" cy="164592"/>
          </a:xfrm>
          <a:prstGeom prst="rect">
            <a:avLst/>
          </a:prstGeom>
          <a:noFill/>
          <a:ln/>
        </p:spPr>
        <p:txBody>
          <a:bodyPr wrap="square" rtlCol="0" anchor="ctr"/>
          <a:lstStyle/>
          <a:p>
            <a:pPr algn="r" indent="0" marL="0">
              <a:buNone/>
            </a:pPr>
            <a:r>
              <a:rPr lang="en-US" sz="900" dirty="0">
                <a:solidFill>
                  <a:srgbClr val="5B6575"/>
                </a:solidFill>
                <a:latin typeface="Aptos" pitchFamily="34" charset="0"/>
                <a:ea typeface="Aptos" pitchFamily="34" charset="-122"/>
                <a:cs typeface="Aptos" pitchFamily="34" charset="-120"/>
              </a:rPr>
              <a:t>Course summary deck</a:t>
            </a:r>
            <a:endParaRPr lang="en-US" sz="90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F7F9FC"/>
          </a:solidFill>
          <a:ln w="12700">
            <a:solidFill>
              <a:srgbClr val="F7F9FC"/>
            </a:solidFill>
            <a:prstDash val="solid"/>
          </a:ln>
        </p:spPr>
      </p:sp>
      <p:sp>
        <p:nvSpPr>
          <p:cNvPr id="3" name="Shape 1"/>
          <p:cNvSpPr/>
          <p:nvPr/>
        </p:nvSpPr>
        <p:spPr>
          <a:xfrm>
            <a:off x="640080" y="1051560"/>
            <a:ext cx="182880" cy="3886200"/>
          </a:xfrm>
          <a:prstGeom prst="rect">
            <a:avLst/>
          </a:prstGeom>
          <a:solidFill>
            <a:srgbClr val="2F5597"/>
          </a:solidFill>
          <a:ln w="12700">
            <a:solidFill>
              <a:srgbClr val="2F5597"/>
            </a:solidFill>
            <a:prstDash val="solid"/>
          </a:ln>
        </p:spPr>
      </p:sp>
      <p:sp>
        <p:nvSpPr>
          <p:cNvPr id="4" name="Text 2"/>
          <p:cNvSpPr/>
          <p:nvPr/>
        </p:nvSpPr>
        <p:spPr>
          <a:xfrm>
            <a:off x="987552" y="1143000"/>
            <a:ext cx="7132320" cy="438912"/>
          </a:xfrm>
          <a:prstGeom prst="rect">
            <a:avLst/>
          </a:prstGeom>
          <a:noFill/>
          <a:ln/>
        </p:spPr>
        <p:txBody>
          <a:bodyPr wrap="square" rtlCol="0" anchor="ctr"/>
          <a:lstStyle/>
          <a:p>
            <a:pPr indent="0" marL="0">
              <a:buNone/>
            </a:pPr>
            <a:r>
              <a:rPr lang="en-US" sz="2800" b="1" dirty="0">
                <a:solidFill>
                  <a:srgbClr val="203864"/>
                </a:solidFill>
                <a:latin typeface="Aptos Display" pitchFamily="34" charset="0"/>
                <a:ea typeface="Aptos Display" pitchFamily="34" charset="-122"/>
                <a:cs typeface="Aptos Display" pitchFamily="34" charset="-120"/>
              </a:rPr>
              <a:t>HTML Tags and Features</a:t>
            </a:r>
            <a:endParaRPr lang="en-US" sz="2800" dirty="0"/>
          </a:p>
        </p:txBody>
      </p:sp>
      <p:sp>
        <p:nvSpPr>
          <p:cNvPr id="5" name="Text 3"/>
          <p:cNvSpPr/>
          <p:nvPr/>
        </p:nvSpPr>
        <p:spPr>
          <a:xfrm>
            <a:off x="1005840" y="1764792"/>
            <a:ext cx="6217920" cy="219456"/>
          </a:xfrm>
          <a:prstGeom prst="rect">
            <a:avLst/>
          </a:prstGeom>
          <a:noFill/>
          <a:ln/>
        </p:spPr>
        <p:txBody>
          <a:bodyPr wrap="square" rtlCol="0" anchor="ctr"/>
          <a:lstStyle/>
          <a:p>
            <a:pPr indent="0" marL="0">
              <a:buNone/>
            </a:pPr>
            <a:r>
              <a:rPr lang="en-US" sz="1550" dirty="0">
                <a:solidFill>
                  <a:srgbClr val="5B6575"/>
                </a:solidFill>
                <a:latin typeface="Aptos" pitchFamily="34" charset="0"/>
                <a:ea typeface="Aptos" pitchFamily="34" charset="-122"/>
                <a:cs typeface="Aptos" pitchFamily="34" charset="-120"/>
              </a:rPr>
              <a:t>Annotated classroom guide for the course outline</a:t>
            </a:r>
            <a:endParaRPr lang="en-US" sz="1550" dirty="0"/>
          </a:p>
        </p:txBody>
      </p:sp>
      <p:sp>
        <p:nvSpPr>
          <p:cNvPr id="6" name="Text 4"/>
          <p:cNvSpPr/>
          <p:nvPr/>
        </p:nvSpPr>
        <p:spPr>
          <a:xfrm>
            <a:off x="1005840" y="2331720"/>
            <a:ext cx="1371600" cy="201168"/>
          </a:xfrm>
          <a:prstGeom prst="rect">
            <a:avLst/>
          </a:prstGeom>
          <a:noFill/>
          <a:ln/>
        </p:spPr>
        <p:txBody>
          <a:bodyPr wrap="square" rtlCol="0" anchor="ctr"/>
          <a:lstStyle/>
          <a:p>
            <a:pPr indent="0" marL="0">
              <a:buNone/>
            </a:pPr>
            <a:r>
              <a:rPr lang="en-US" sz="1250" b="1" dirty="0">
                <a:solidFill>
                  <a:srgbClr val="2F5597"/>
                </a:solidFill>
                <a:latin typeface="Aptos" pitchFamily="34" charset="0"/>
                <a:ea typeface="Aptos" pitchFamily="34" charset="-122"/>
                <a:cs typeface="Aptos" pitchFamily="34" charset="-120"/>
              </a:rPr>
              <a:t>Purpose</a:t>
            </a:r>
            <a:endParaRPr lang="en-US" sz="1250" dirty="0"/>
          </a:p>
        </p:txBody>
      </p:sp>
      <p:sp>
        <p:nvSpPr>
          <p:cNvPr id="7" name="Text 5"/>
          <p:cNvSpPr/>
          <p:nvPr/>
        </p:nvSpPr>
        <p:spPr>
          <a:xfrm>
            <a:off x="1005840" y="2615184"/>
            <a:ext cx="5212080" cy="1097280"/>
          </a:xfrm>
          <a:prstGeom prst="rect">
            <a:avLst/>
          </a:prstGeom>
          <a:noFill/>
          <a:ln/>
        </p:spPr>
        <p:txBody>
          <a:bodyPr wrap="square" rtlCol="0" anchor="ctr"/>
          <a:lstStyle/>
          <a:p>
            <a:pPr indent="0" marL="0">
              <a:buNone/>
            </a:pPr>
            <a:r>
              <a:rPr lang="en-US" sz="1750" dirty="0">
                <a:solidFill>
                  <a:srgbClr val="1F1F1F"/>
                </a:solidFill>
                <a:latin typeface="Aptos" pitchFamily="34" charset="0"/>
                <a:ea typeface="Aptos" pitchFamily="34" charset="-122"/>
                <a:cs typeface="Aptos" pitchFamily="34" charset="-120"/>
              </a:rPr>
              <a:t>This deck explains what each HTML tag, attribute, and basic CSS feature does, so students can review the full scope of the lesson before completing their assignment.</a:t>
            </a:r>
            <a:endParaRPr lang="en-US" sz="1750" dirty="0"/>
          </a:p>
        </p:txBody>
      </p:sp>
      <p:sp>
        <p:nvSpPr>
          <p:cNvPr id="8" name="Text 6"/>
          <p:cNvSpPr/>
          <p:nvPr/>
        </p:nvSpPr>
        <p:spPr>
          <a:xfrm>
            <a:off x="7086600" y="2331720"/>
            <a:ext cx="1645920" cy="201168"/>
          </a:xfrm>
          <a:prstGeom prst="rect">
            <a:avLst/>
          </a:prstGeom>
          <a:noFill/>
          <a:ln/>
        </p:spPr>
        <p:txBody>
          <a:bodyPr wrap="square" rtlCol="0" anchor="ctr"/>
          <a:lstStyle/>
          <a:p>
            <a:pPr indent="0" marL="0">
              <a:buNone/>
            </a:pPr>
            <a:r>
              <a:rPr lang="en-US" sz="1250" b="1" dirty="0">
                <a:solidFill>
                  <a:srgbClr val="2F5597"/>
                </a:solidFill>
                <a:latin typeface="Aptos" pitchFamily="34" charset="0"/>
                <a:ea typeface="Aptos" pitchFamily="34" charset="-122"/>
                <a:cs typeface="Aptos" pitchFamily="34" charset="-120"/>
              </a:rPr>
              <a:t>Coverage</a:t>
            </a:r>
            <a:endParaRPr lang="en-US" sz="1250" dirty="0"/>
          </a:p>
        </p:txBody>
      </p:sp>
      <p:sp>
        <p:nvSpPr>
          <p:cNvPr id="9" name="Text 7"/>
          <p:cNvSpPr/>
          <p:nvPr/>
        </p:nvSpPr>
        <p:spPr>
          <a:xfrm>
            <a:off x="7086600" y="2615184"/>
            <a:ext cx="4023360" cy="1280160"/>
          </a:xfrm>
          <a:prstGeom prst="rect">
            <a:avLst/>
          </a:prstGeom>
          <a:noFill/>
          <a:ln/>
        </p:spPr>
        <p:txBody>
          <a:bodyPr wrap="square" rtlCol="0" anchor="ctr"/>
          <a:lstStyle/>
          <a:p>
            <a:pPr marL="152400" indent="-152400">
              <a:buSzPct val="100000"/>
              <a:buChar char="•"/>
            </a:pPr>
            <a:r>
              <a:rPr lang="en-US" sz="1700" dirty="0">
                <a:solidFill>
                  <a:srgbClr val="1F1F1F"/>
                </a:solidFill>
                <a:latin typeface="Aptos" pitchFamily="34" charset="0"/>
                <a:ea typeface="Aptos" pitchFamily="34" charset="-122"/>
                <a:cs typeface="Aptos" pitchFamily="34" charset="-120"/>
              </a:rPr>
              <a:t>Document structure and metadata</a:t>
            </a:r>
            <a:endParaRPr lang="en-US" sz="1700" dirty="0"/>
          </a:p>
          <a:p>
            <a:pPr marL="152400" indent="-152400">
              <a:buSzPct val="100000"/>
              <a:buChar char="•"/>
            </a:pPr>
            <a:r>
              <a:rPr lang="en-US" sz="1700" dirty="0">
                <a:solidFill>
                  <a:srgbClr val="1F1F1F"/>
                </a:solidFill>
                <a:latin typeface="Aptos" pitchFamily="34" charset="0"/>
                <a:ea typeface="Aptos" pitchFamily="34" charset="-122"/>
                <a:cs typeface="Aptos" pitchFamily="34" charset="-120"/>
              </a:rPr>
              <a:t>Text, formatting, links, images, and lists</a:t>
            </a:r>
            <a:endParaRPr lang="en-US" sz="1700" dirty="0"/>
          </a:p>
          <a:p>
            <a:pPr marL="152400" indent="-152400">
              <a:buSzPct val="100000"/>
              <a:buChar char="•"/>
            </a:pPr>
            <a:r>
              <a:rPr lang="en-US" sz="1700" dirty="0">
                <a:solidFill>
                  <a:srgbClr val="1F1F1F"/>
                </a:solidFill>
                <a:latin typeface="Aptos" pitchFamily="34" charset="0"/>
                <a:ea typeface="Aptos" pitchFamily="34" charset="-122"/>
                <a:cs typeface="Aptos" pitchFamily="34" charset="-120"/>
              </a:rPr>
              <a:t>Tables, containers, and forms</a:t>
            </a:r>
            <a:endParaRPr lang="en-US" sz="1700" dirty="0"/>
          </a:p>
          <a:p>
            <a:pPr marL="152400" indent="-152400">
              <a:buSzPct val="100000"/>
              <a:buChar char="•"/>
            </a:pPr>
            <a:r>
              <a:rPr lang="en-US" sz="1700" dirty="0">
                <a:solidFill>
                  <a:srgbClr val="1F1F1F"/>
                </a:solidFill>
                <a:latin typeface="Aptos" pitchFamily="34" charset="0"/>
                <a:ea typeface="Aptos" pitchFamily="34" charset="-122"/>
                <a:cs typeface="Aptos" pitchFamily="34" charset="-120"/>
              </a:rPr>
              <a:t>Validation rules and internal CSS</a:t>
            </a:r>
            <a:endParaRPr lang="en-US" sz="1700" dirty="0"/>
          </a:p>
        </p:txBody>
      </p:sp>
      <p:sp>
        <p:nvSpPr>
          <p:cNvPr id="10" name="Shape 8"/>
          <p:cNvSpPr/>
          <p:nvPr/>
        </p:nvSpPr>
        <p:spPr>
          <a:xfrm>
            <a:off x="7114032" y="4434840"/>
            <a:ext cx="3840480" cy="960120"/>
          </a:xfrm>
          <a:prstGeom prst="roundRect">
            <a:avLst>
              <a:gd name="adj" fmla="val 4762"/>
            </a:avLst>
          </a:prstGeom>
          <a:solidFill>
            <a:srgbClr val="EAF0FA"/>
          </a:solidFill>
          <a:ln w="12700">
            <a:solidFill>
              <a:srgbClr val="C9D7EE"/>
            </a:solidFill>
            <a:prstDash val="solid"/>
          </a:ln>
        </p:spPr>
      </p:sp>
      <p:sp>
        <p:nvSpPr>
          <p:cNvPr id="11" name="Text 9"/>
          <p:cNvSpPr/>
          <p:nvPr/>
        </p:nvSpPr>
        <p:spPr>
          <a:xfrm>
            <a:off x="7333488" y="4672584"/>
            <a:ext cx="3383280" cy="457200"/>
          </a:xfrm>
          <a:prstGeom prst="rect">
            <a:avLst/>
          </a:prstGeom>
          <a:noFill/>
          <a:ln/>
        </p:spPr>
        <p:txBody>
          <a:bodyPr wrap="square" rtlCol="0" anchor="ctr"/>
          <a:lstStyle/>
          <a:p>
            <a:pPr algn="ctr" indent="0" marL="0">
              <a:buNone/>
            </a:pPr>
            <a:r>
              <a:rPr lang="en-US" sz="1550" b="1" dirty="0">
                <a:solidFill>
                  <a:srgbClr val="203864"/>
                </a:solidFill>
                <a:latin typeface="Aptos" pitchFamily="34" charset="0"/>
                <a:ea typeface="Aptos" pitchFamily="34" charset="-122"/>
                <a:cs typeface="Aptos" pitchFamily="34" charset="-120"/>
              </a:rPr>
              <a:t>Recommended use:</a:t>
            </a:r>
            <a:endParaRPr lang="en-US" sz="1550" dirty="0"/>
          </a:p>
          <a:p>
            <a:pPr algn="ctr" indent="0" marL="0">
              <a:buNone/>
            </a:pPr>
            <a:r>
              <a:rPr lang="en-US" sz="1550" b="1" dirty="0">
                <a:solidFill>
                  <a:srgbClr val="203864"/>
                </a:solidFill>
                <a:latin typeface="Aptos" pitchFamily="34" charset="0"/>
                <a:ea typeface="Aptos" pitchFamily="34" charset="-122"/>
                <a:cs typeface="Aptos" pitchFamily="34" charset="-120"/>
              </a:rPr>
              <a:t>Share this deck together with the Word handout.</a:t>
            </a:r>
            <a:endParaRPr lang="en-US" sz="155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9. Internal CSS basics</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Short explanations to help students remember what each item does.</a:t>
            </a:r>
            <a:endParaRPr lang="en-US" sz="1150" dirty="0"/>
          </a:p>
        </p:txBody>
      </p:sp>
      <p:sp>
        <p:nvSpPr>
          <p:cNvPr id="4" name="Shape 2"/>
          <p:cNvSpPr/>
          <p:nvPr/>
        </p:nvSpPr>
        <p:spPr>
          <a:xfrm>
            <a:off x="749808" y="1280160"/>
            <a:ext cx="10716768" cy="4919472"/>
          </a:xfrm>
          <a:prstGeom prst="roundRect">
            <a:avLst>
              <a:gd name="adj" fmla="val 929"/>
            </a:avLst>
          </a:prstGeom>
          <a:solidFill>
            <a:srgbClr val="FFFFFF"/>
          </a:solidFill>
          <a:ln w="12700">
            <a:solidFill>
              <a:srgbClr val="D7DFEA"/>
            </a:solidFill>
            <a:prstDash val="solid"/>
          </a:ln>
        </p:spPr>
      </p:sp>
      <p:sp>
        <p:nvSpPr>
          <p:cNvPr id="5" name="Shape 3"/>
          <p:cNvSpPr/>
          <p:nvPr/>
        </p:nvSpPr>
        <p:spPr>
          <a:xfrm>
            <a:off x="868680" y="1417320"/>
            <a:ext cx="3429000" cy="512064"/>
          </a:xfrm>
          <a:prstGeom prst="rect">
            <a:avLst/>
          </a:prstGeom>
          <a:solidFill>
            <a:srgbClr val="2F5597"/>
          </a:solidFill>
          <a:ln w="12700">
            <a:solidFill>
              <a:srgbClr val="C7D2E3"/>
            </a:solidFill>
            <a:prstDash val="solid"/>
          </a:ln>
        </p:spPr>
      </p:sp>
      <p:sp>
        <p:nvSpPr>
          <p:cNvPr id="6" name="Shape 4"/>
          <p:cNvSpPr/>
          <p:nvPr/>
        </p:nvSpPr>
        <p:spPr>
          <a:xfrm>
            <a:off x="4297680" y="1417320"/>
            <a:ext cx="6766560" cy="512064"/>
          </a:xfrm>
          <a:prstGeom prst="rect">
            <a:avLst/>
          </a:prstGeom>
          <a:solidFill>
            <a:srgbClr val="2F5597"/>
          </a:solidFill>
          <a:ln w="12700">
            <a:solidFill>
              <a:srgbClr val="C7D2E3"/>
            </a:solidFill>
            <a:prstDash val="solid"/>
          </a:ln>
        </p:spPr>
      </p:sp>
      <p:sp>
        <p:nvSpPr>
          <p:cNvPr id="7" name="Text 5"/>
          <p:cNvSpPr/>
          <p:nvPr/>
        </p:nvSpPr>
        <p:spPr>
          <a:xfrm>
            <a:off x="978408" y="1517904"/>
            <a:ext cx="320954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Tag / Attribute / Feature</a:t>
            </a:r>
            <a:endParaRPr lang="en-US" sz="1550" dirty="0"/>
          </a:p>
        </p:txBody>
      </p:sp>
      <p:sp>
        <p:nvSpPr>
          <p:cNvPr id="8" name="Text 6"/>
          <p:cNvSpPr/>
          <p:nvPr/>
        </p:nvSpPr>
        <p:spPr>
          <a:xfrm>
            <a:off x="4407408" y="1517904"/>
            <a:ext cx="654710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What it does</a:t>
            </a:r>
            <a:endParaRPr lang="en-US" sz="1550" dirty="0"/>
          </a:p>
        </p:txBody>
      </p:sp>
      <p:sp>
        <p:nvSpPr>
          <p:cNvPr id="9" name="Shape 7"/>
          <p:cNvSpPr/>
          <p:nvPr/>
        </p:nvSpPr>
        <p:spPr>
          <a:xfrm>
            <a:off x="868680" y="1929384"/>
            <a:ext cx="3429000" cy="512064"/>
          </a:xfrm>
          <a:prstGeom prst="rect">
            <a:avLst/>
          </a:prstGeom>
          <a:solidFill>
            <a:srgbClr val="F6F9FD"/>
          </a:solidFill>
          <a:ln w="12700">
            <a:solidFill>
              <a:srgbClr val="C7D2E3"/>
            </a:solidFill>
            <a:prstDash val="solid"/>
          </a:ln>
        </p:spPr>
      </p:sp>
      <p:sp>
        <p:nvSpPr>
          <p:cNvPr id="10" name="Shape 8"/>
          <p:cNvSpPr/>
          <p:nvPr/>
        </p:nvSpPr>
        <p:spPr>
          <a:xfrm>
            <a:off x="4297680" y="1929384"/>
            <a:ext cx="6766560" cy="512064"/>
          </a:xfrm>
          <a:prstGeom prst="rect">
            <a:avLst/>
          </a:prstGeom>
          <a:solidFill>
            <a:srgbClr val="F6F9FD"/>
          </a:solidFill>
          <a:ln w="12700">
            <a:solidFill>
              <a:srgbClr val="C7D2E3"/>
            </a:solidFill>
            <a:prstDash val="solid"/>
          </a:ln>
        </p:spPr>
      </p:sp>
      <p:sp>
        <p:nvSpPr>
          <p:cNvPr id="11" name="Text 9"/>
          <p:cNvSpPr/>
          <p:nvPr/>
        </p:nvSpPr>
        <p:spPr>
          <a:xfrm>
            <a:off x="978408" y="203911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selector</a:t>
            </a:r>
            <a:endParaRPr lang="en-US" sz="1420" dirty="0"/>
          </a:p>
        </p:txBody>
      </p:sp>
      <p:sp>
        <p:nvSpPr>
          <p:cNvPr id="12" name="Text 10"/>
          <p:cNvSpPr/>
          <p:nvPr/>
        </p:nvSpPr>
        <p:spPr>
          <a:xfrm>
            <a:off x="4407408" y="203911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Targets which HTML element(s) will be styled.</a:t>
            </a:r>
            <a:endParaRPr lang="en-US" sz="1420" dirty="0"/>
          </a:p>
        </p:txBody>
      </p:sp>
      <p:sp>
        <p:nvSpPr>
          <p:cNvPr id="13" name="Shape 11"/>
          <p:cNvSpPr/>
          <p:nvPr/>
        </p:nvSpPr>
        <p:spPr>
          <a:xfrm>
            <a:off x="868680" y="2441448"/>
            <a:ext cx="3429000" cy="512064"/>
          </a:xfrm>
          <a:prstGeom prst="rect">
            <a:avLst/>
          </a:prstGeom>
          <a:solidFill>
            <a:srgbClr val="FFFFFF"/>
          </a:solidFill>
          <a:ln w="12700">
            <a:solidFill>
              <a:srgbClr val="C7D2E3"/>
            </a:solidFill>
            <a:prstDash val="solid"/>
          </a:ln>
        </p:spPr>
      </p:sp>
      <p:sp>
        <p:nvSpPr>
          <p:cNvPr id="14" name="Shape 12"/>
          <p:cNvSpPr/>
          <p:nvPr/>
        </p:nvSpPr>
        <p:spPr>
          <a:xfrm>
            <a:off x="4297680" y="2441448"/>
            <a:ext cx="6766560" cy="512064"/>
          </a:xfrm>
          <a:prstGeom prst="rect">
            <a:avLst/>
          </a:prstGeom>
          <a:solidFill>
            <a:srgbClr val="FFFFFF"/>
          </a:solidFill>
          <a:ln w="12700">
            <a:solidFill>
              <a:srgbClr val="C7D2E3"/>
            </a:solidFill>
            <a:prstDash val="solid"/>
          </a:ln>
        </p:spPr>
      </p:sp>
      <p:sp>
        <p:nvSpPr>
          <p:cNvPr id="15" name="Text 13"/>
          <p:cNvSpPr/>
          <p:nvPr/>
        </p:nvSpPr>
        <p:spPr>
          <a:xfrm>
            <a:off x="978408" y="255117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property</a:t>
            </a:r>
            <a:endParaRPr lang="en-US" sz="1420" dirty="0"/>
          </a:p>
        </p:txBody>
      </p:sp>
      <p:sp>
        <p:nvSpPr>
          <p:cNvPr id="16" name="Text 14"/>
          <p:cNvSpPr/>
          <p:nvPr/>
        </p:nvSpPr>
        <p:spPr>
          <a:xfrm>
            <a:off x="4407408" y="255117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Defines what visual feature will change.</a:t>
            </a:r>
            <a:endParaRPr lang="en-US" sz="1420" dirty="0"/>
          </a:p>
        </p:txBody>
      </p:sp>
      <p:sp>
        <p:nvSpPr>
          <p:cNvPr id="17" name="Shape 15"/>
          <p:cNvSpPr/>
          <p:nvPr/>
        </p:nvSpPr>
        <p:spPr>
          <a:xfrm>
            <a:off x="868680" y="2953512"/>
            <a:ext cx="3429000" cy="512064"/>
          </a:xfrm>
          <a:prstGeom prst="rect">
            <a:avLst/>
          </a:prstGeom>
          <a:solidFill>
            <a:srgbClr val="F6F9FD"/>
          </a:solidFill>
          <a:ln w="12700">
            <a:solidFill>
              <a:srgbClr val="C7D2E3"/>
            </a:solidFill>
            <a:prstDash val="solid"/>
          </a:ln>
        </p:spPr>
      </p:sp>
      <p:sp>
        <p:nvSpPr>
          <p:cNvPr id="18" name="Shape 16"/>
          <p:cNvSpPr/>
          <p:nvPr/>
        </p:nvSpPr>
        <p:spPr>
          <a:xfrm>
            <a:off x="4297680" y="2953512"/>
            <a:ext cx="6766560" cy="512064"/>
          </a:xfrm>
          <a:prstGeom prst="rect">
            <a:avLst/>
          </a:prstGeom>
          <a:solidFill>
            <a:srgbClr val="F6F9FD"/>
          </a:solidFill>
          <a:ln w="12700">
            <a:solidFill>
              <a:srgbClr val="C7D2E3"/>
            </a:solidFill>
            <a:prstDash val="solid"/>
          </a:ln>
        </p:spPr>
      </p:sp>
      <p:sp>
        <p:nvSpPr>
          <p:cNvPr id="19" name="Text 17"/>
          <p:cNvSpPr/>
          <p:nvPr/>
        </p:nvSpPr>
        <p:spPr>
          <a:xfrm>
            <a:off x="978408" y="306324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value</a:t>
            </a:r>
            <a:endParaRPr lang="en-US" sz="1420" dirty="0"/>
          </a:p>
        </p:txBody>
      </p:sp>
      <p:sp>
        <p:nvSpPr>
          <p:cNvPr id="20" name="Text 18"/>
          <p:cNvSpPr/>
          <p:nvPr/>
        </p:nvSpPr>
        <p:spPr>
          <a:xfrm>
            <a:off x="4407408" y="306324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Defines the setting assigned to the property.</a:t>
            </a:r>
            <a:endParaRPr lang="en-US" sz="1420" dirty="0"/>
          </a:p>
        </p:txBody>
      </p:sp>
      <p:sp>
        <p:nvSpPr>
          <p:cNvPr id="21" name="Shape 19"/>
          <p:cNvSpPr/>
          <p:nvPr/>
        </p:nvSpPr>
        <p:spPr>
          <a:xfrm>
            <a:off x="868680" y="3465576"/>
            <a:ext cx="3429000" cy="512064"/>
          </a:xfrm>
          <a:prstGeom prst="rect">
            <a:avLst/>
          </a:prstGeom>
          <a:solidFill>
            <a:srgbClr val="FFFFFF"/>
          </a:solidFill>
          <a:ln w="12700">
            <a:solidFill>
              <a:srgbClr val="C7D2E3"/>
            </a:solidFill>
            <a:prstDash val="solid"/>
          </a:ln>
        </p:spPr>
      </p:sp>
      <p:sp>
        <p:nvSpPr>
          <p:cNvPr id="22" name="Shape 20"/>
          <p:cNvSpPr/>
          <p:nvPr/>
        </p:nvSpPr>
        <p:spPr>
          <a:xfrm>
            <a:off x="4297680" y="3465576"/>
            <a:ext cx="6766560" cy="512064"/>
          </a:xfrm>
          <a:prstGeom prst="rect">
            <a:avLst/>
          </a:prstGeom>
          <a:solidFill>
            <a:srgbClr val="FFFFFF"/>
          </a:solidFill>
          <a:ln w="12700">
            <a:solidFill>
              <a:srgbClr val="C7D2E3"/>
            </a:solidFill>
            <a:prstDash val="solid"/>
          </a:ln>
        </p:spPr>
      </p:sp>
      <p:sp>
        <p:nvSpPr>
          <p:cNvPr id="23" name="Text 21"/>
          <p:cNvSpPr/>
          <p:nvPr/>
        </p:nvSpPr>
        <p:spPr>
          <a:xfrm>
            <a:off x="978408" y="3575304"/>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color</a:t>
            </a:r>
            <a:endParaRPr lang="en-US" sz="1420" dirty="0"/>
          </a:p>
        </p:txBody>
      </p:sp>
      <p:sp>
        <p:nvSpPr>
          <p:cNvPr id="24" name="Text 22"/>
          <p:cNvSpPr/>
          <p:nvPr/>
        </p:nvSpPr>
        <p:spPr>
          <a:xfrm>
            <a:off x="4407408" y="3575304"/>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Sets text color.</a:t>
            </a:r>
            <a:endParaRPr lang="en-US" sz="1420" dirty="0"/>
          </a:p>
        </p:txBody>
      </p:sp>
      <p:sp>
        <p:nvSpPr>
          <p:cNvPr id="25" name="Shape 23"/>
          <p:cNvSpPr/>
          <p:nvPr/>
        </p:nvSpPr>
        <p:spPr>
          <a:xfrm>
            <a:off x="868680" y="3977640"/>
            <a:ext cx="3429000" cy="512064"/>
          </a:xfrm>
          <a:prstGeom prst="rect">
            <a:avLst/>
          </a:prstGeom>
          <a:solidFill>
            <a:srgbClr val="F6F9FD"/>
          </a:solidFill>
          <a:ln w="12700">
            <a:solidFill>
              <a:srgbClr val="C7D2E3"/>
            </a:solidFill>
            <a:prstDash val="solid"/>
          </a:ln>
        </p:spPr>
      </p:sp>
      <p:sp>
        <p:nvSpPr>
          <p:cNvPr id="26" name="Shape 24"/>
          <p:cNvSpPr/>
          <p:nvPr/>
        </p:nvSpPr>
        <p:spPr>
          <a:xfrm>
            <a:off x="4297680" y="3977640"/>
            <a:ext cx="6766560" cy="512064"/>
          </a:xfrm>
          <a:prstGeom prst="rect">
            <a:avLst/>
          </a:prstGeom>
          <a:solidFill>
            <a:srgbClr val="F6F9FD"/>
          </a:solidFill>
          <a:ln w="12700">
            <a:solidFill>
              <a:srgbClr val="C7D2E3"/>
            </a:solidFill>
            <a:prstDash val="solid"/>
          </a:ln>
        </p:spPr>
      </p:sp>
      <p:sp>
        <p:nvSpPr>
          <p:cNvPr id="27" name="Text 25"/>
          <p:cNvSpPr/>
          <p:nvPr/>
        </p:nvSpPr>
        <p:spPr>
          <a:xfrm>
            <a:off x="978408" y="4087368"/>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background</a:t>
            </a:r>
            <a:endParaRPr lang="en-US" sz="1420" dirty="0"/>
          </a:p>
        </p:txBody>
      </p:sp>
      <p:sp>
        <p:nvSpPr>
          <p:cNvPr id="28" name="Text 26"/>
          <p:cNvSpPr/>
          <p:nvPr/>
        </p:nvSpPr>
        <p:spPr>
          <a:xfrm>
            <a:off x="4407408" y="4087368"/>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Sets background color or styling.</a:t>
            </a:r>
            <a:endParaRPr lang="en-US" sz="1420" dirty="0"/>
          </a:p>
        </p:txBody>
      </p:sp>
      <p:sp>
        <p:nvSpPr>
          <p:cNvPr id="29" name="Shape 27"/>
          <p:cNvSpPr/>
          <p:nvPr/>
        </p:nvSpPr>
        <p:spPr>
          <a:xfrm>
            <a:off x="868680" y="4489704"/>
            <a:ext cx="3429000" cy="512064"/>
          </a:xfrm>
          <a:prstGeom prst="rect">
            <a:avLst/>
          </a:prstGeom>
          <a:solidFill>
            <a:srgbClr val="FFFFFF"/>
          </a:solidFill>
          <a:ln w="12700">
            <a:solidFill>
              <a:srgbClr val="C7D2E3"/>
            </a:solidFill>
            <a:prstDash val="solid"/>
          </a:ln>
        </p:spPr>
      </p:sp>
      <p:sp>
        <p:nvSpPr>
          <p:cNvPr id="30" name="Shape 28"/>
          <p:cNvSpPr/>
          <p:nvPr/>
        </p:nvSpPr>
        <p:spPr>
          <a:xfrm>
            <a:off x="4297680" y="4489704"/>
            <a:ext cx="6766560" cy="512064"/>
          </a:xfrm>
          <a:prstGeom prst="rect">
            <a:avLst/>
          </a:prstGeom>
          <a:solidFill>
            <a:srgbClr val="FFFFFF"/>
          </a:solidFill>
          <a:ln w="12700">
            <a:solidFill>
              <a:srgbClr val="C7D2E3"/>
            </a:solidFill>
            <a:prstDash val="solid"/>
          </a:ln>
        </p:spPr>
      </p:sp>
      <p:sp>
        <p:nvSpPr>
          <p:cNvPr id="31" name="Text 29"/>
          <p:cNvSpPr/>
          <p:nvPr/>
        </p:nvSpPr>
        <p:spPr>
          <a:xfrm>
            <a:off x="978408" y="459943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font-size / font-family</a:t>
            </a:r>
            <a:endParaRPr lang="en-US" sz="1420" dirty="0"/>
          </a:p>
        </p:txBody>
      </p:sp>
      <p:sp>
        <p:nvSpPr>
          <p:cNvPr id="32" name="Text 30"/>
          <p:cNvSpPr/>
          <p:nvPr/>
        </p:nvSpPr>
        <p:spPr>
          <a:xfrm>
            <a:off x="4407408" y="459943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Set text size and font style.</a:t>
            </a:r>
            <a:endParaRPr lang="en-US" sz="1420" dirty="0"/>
          </a:p>
        </p:txBody>
      </p:sp>
      <p:sp>
        <p:nvSpPr>
          <p:cNvPr id="33" name="Shape 31"/>
          <p:cNvSpPr/>
          <p:nvPr/>
        </p:nvSpPr>
        <p:spPr>
          <a:xfrm>
            <a:off x="868680" y="5001768"/>
            <a:ext cx="3429000" cy="512064"/>
          </a:xfrm>
          <a:prstGeom prst="rect">
            <a:avLst/>
          </a:prstGeom>
          <a:solidFill>
            <a:srgbClr val="F6F9FD"/>
          </a:solidFill>
          <a:ln w="12700">
            <a:solidFill>
              <a:srgbClr val="C7D2E3"/>
            </a:solidFill>
            <a:prstDash val="solid"/>
          </a:ln>
        </p:spPr>
      </p:sp>
      <p:sp>
        <p:nvSpPr>
          <p:cNvPr id="34" name="Shape 32"/>
          <p:cNvSpPr/>
          <p:nvPr/>
        </p:nvSpPr>
        <p:spPr>
          <a:xfrm>
            <a:off x="4297680" y="5001768"/>
            <a:ext cx="6766560" cy="512064"/>
          </a:xfrm>
          <a:prstGeom prst="rect">
            <a:avLst/>
          </a:prstGeom>
          <a:solidFill>
            <a:srgbClr val="F6F9FD"/>
          </a:solidFill>
          <a:ln w="12700">
            <a:solidFill>
              <a:srgbClr val="C7D2E3"/>
            </a:solidFill>
            <a:prstDash val="solid"/>
          </a:ln>
        </p:spPr>
      </p:sp>
      <p:sp>
        <p:nvSpPr>
          <p:cNvPr id="35" name="Text 33"/>
          <p:cNvSpPr/>
          <p:nvPr/>
        </p:nvSpPr>
        <p:spPr>
          <a:xfrm>
            <a:off x="978408" y="511149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text-align</a:t>
            </a:r>
            <a:endParaRPr lang="en-US" sz="1420" dirty="0"/>
          </a:p>
        </p:txBody>
      </p:sp>
      <p:sp>
        <p:nvSpPr>
          <p:cNvPr id="36" name="Text 34"/>
          <p:cNvSpPr/>
          <p:nvPr/>
        </p:nvSpPr>
        <p:spPr>
          <a:xfrm>
            <a:off x="4407408" y="511149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Aligns text left, center, right, or justify.</a:t>
            </a:r>
            <a:endParaRPr lang="en-US" sz="1420" dirty="0"/>
          </a:p>
        </p:txBody>
      </p:sp>
      <p:sp>
        <p:nvSpPr>
          <p:cNvPr id="37" name="Shape 35"/>
          <p:cNvSpPr/>
          <p:nvPr/>
        </p:nvSpPr>
        <p:spPr>
          <a:xfrm>
            <a:off x="868680" y="5513832"/>
            <a:ext cx="3429000" cy="512064"/>
          </a:xfrm>
          <a:prstGeom prst="rect">
            <a:avLst/>
          </a:prstGeom>
          <a:solidFill>
            <a:srgbClr val="FFFFFF"/>
          </a:solidFill>
          <a:ln w="12700">
            <a:solidFill>
              <a:srgbClr val="C7D2E3"/>
            </a:solidFill>
            <a:prstDash val="solid"/>
          </a:ln>
        </p:spPr>
      </p:sp>
      <p:sp>
        <p:nvSpPr>
          <p:cNvPr id="38" name="Shape 36"/>
          <p:cNvSpPr/>
          <p:nvPr/>
        </p:nvSpPr>
        <p:spPr>
          <a:xfrm>
            <a:off x="4297680" y="5513832"/>
            <a:ext cx="6766560" cy="512064"/>
          </a:xfrm>
          <a:prstGeom prst="rect">
            <a:avLst/>
          </a:prstGeom>
          <a:solidFill>
            <a:srgbClr val="FFFFFF"/>
          </a:solidFill>
          <a:ln w="12700">
            <a:solidFill>
              <a:srgbClr val="C7D2E3"/>
            </a:solidFill>
            <a:prstDash val="solid"/>
          </a:ln>
        </p:spPr>
      </p:sp>
      <p:sp>
        <p:nvSpPr>
          <p:cNvPr id="39" name="Text 37"/>
          <p:cNvSpPr/>
          <p:nvPr/>
        </p:nvSpPr>
        <p:spPr>
          <a:xfrm>
            <a:off x="978408" y="562356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margin / padding / border / max-width</a:t>
            </a:r>
            <a:endParaRPr lang="en-US" sz="1420" dirty="0"/>
          </a:p>
        </p:txBody>
      </p:sp>
      <p:sp>
        <p:nvSpPr>
          <p:cNvPr id="40" name="Text 38"/>
          <p:cNvSpPr/>
          <p:nvPr/>
        </p:nvSpPr>
        <p:spPr>
          <a:xfrm>
            <a:off x="4407408" y="562356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Control spacing, borders, and responsive width.</a:t>
            </a:r>
            <a:endParaRPr lang="en-US" sz="142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Final teaching note</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How to frame the student task clearly.</a:t>
            </a:r>
            <a:endParaRPr lang="en-US" sz="1150" dirty="0"/>
          </a:p>
        </p:txBody>
      </p:sp>
      <p:sp>
        <p:nvSpPr>
          <p:cNvPr id="4" name="Shape 2"/>
          <p:cNvSpPr/>
          <p:nvPr/>
        </p:nvSpPr>
        <p:spPr>
          <a:xfrm>
            <a:off x="822960" y="1508760"/>
            <a:ext cx="10515600" cy="4526280"/>
          </a:xfrm>
          <a:prstGeom prst="roundRect">
            <a:avLst>
              <a:gd name="adj" fmla="val 1010"/>
            </a:avLst>
          </a:prstGeom>
          <a:solidFill>
            <a:srgbClr val="FFFFFF"/>
          </a:solidFill>
          <a:ln w="12700">
            <a:solidFill>
              <a:srgbClr val="D7DFEA"/>
            </a:solidFill>
            <a:prstDash val="solid"/>
          </a:ln>
        </p:spPr>
      </p:sp>
      <p:sp>
        <p:nvSpPr>
          <p:cNvPr id="5" name="Text 3"/>
          <p:cNvSpPr/>
          <p:nvPr/>
        </p:nvSpPr>
        <p:spPr>
          <a:xfrm>
            <a:off x="1097280" y="1828800"/>
            <a:ext cx="9966960" cy="1371600"/>
          </a:xfrm>
          <a:prstGeom prst="rect">
            <a:avLst/>
          </a:prstGeom>
          <a:noFill/>
          <a:ln/>
        </p:spPr>
        <p:txBody>
          <a:bodyPr wrap="square" rtlCol="0" anchor="ctr"/>
          <a:lstStyle/>
          <a:p>
            <a:pPr indent="0" marL="0">
              <a:buNone/>
            </a:pPr>
            <a:r>
              <a:rPr lang="en-US" sz="2200" dirty="0">
                <a:solidFill>
                  <a:srgbClr val="1F1F1F"/>
                </a:solidFill>
                <a:latin typeface="Aptos" pitchFamily="34" charset="0"/>
                <a:ea typeface="Aptos" pitchFamily="34" charset="-122"/>
                <a:cs typeface="Aptos" pitchFamily="34" charset="-120"/>
              </a:rPr>
              <a:t>Students may choose a topic such as an academic profile, a movie archive, cars, or another theme they prefer. The topic is flexible, but the main requirement is that they should use the HTML tags, attributes, and basic CSS features covered in the course materials as completely and correctly as possible.</a:t>
            </a:r>
            <a:endParaRPr lang="en-US" sz="2200" dirty="0"/>
          </a:p>
        </p:txBody>
      </p:sp>
      <p:sp>
        <p:nvSpPr>
          <p:cNvPr id="6" name="Shape 4"/>
          <p:cNvSpPr/>
          <p:nvPr/>
        </p:nvSpPr>
        <p:spPr>
          <a:xfrm>
            <a:off x="1097280" y="3840480"/>
            <a:ext cx="4434840" cy="1024128"/>
          </a:xfrm>
          <a:prstGeom prst="roundRect">
            <a:avLst>
              <a:gd name="adj" fmla="val 4464"/>
            </a:avLst>
          </a:prstGeom>
          <a:solidFill>
            <a:srgbClr val="EAF0FA"/>
          </a:solidFill>
          <a:ln w="12700">
            <a:solidFill>
              <a:srgbClr val="C9D7EE"/>
            </a:solidFill>
            <a:prstDash val="solid"/>
          </a:ln>
        </p:spPr>
      </p:sp>
      <p:sp>
        <p:nvSpPr>
          <p:cNvPr id="7" name="Text 5"/>
          <p:cNvSpPr/>
          <p:nvPr/>
        </p:nvSpPr>
        <p:spPr>
          <a:xfrm>
            <a:off x="1325880" y="4069080"/>
            <a:ext cx="3977640" cy="502920"/>
          </a:xfrm>
          <a:prstGeom prst="rect">
            <a:avLst/>
          </a:prstGeom>
          <a:noFill/>
          <a:ln/>
        </p:spPr>
        <p:txBody>
          <a:bodyPr wrap="square" rtlCol="0" anchor="ctr"/>
          <a:lstStyle/>
          <a:p>
            <a:pPr algn="ctr" indent="0" marL="0">
              <a:buNone/>
            </a:pPr>
            <a:r>
              <a:rPr lang="en-US" sz="1700" b="1" dirty="0">
                <a:solidFill>
                  <a:srgbClr val="203864"/>
                </a:solidFill>
                <a:latin typeface="Aptos" pitchFamily="34" charset="0"/>
                <a:ea typeface="Aptos" pitchFamily="34" charset="-122"/>
                <a:cs typeface="Aptos" pitchFamily="34" charset="-120"/>
              </a:rPr>
              <a:t>Core rule</a:t>
            </a:r>
            <a:endParaRPr lang="en-US" sz="1700" dirty="0"/>
          </a:p>
          <a:p>
            <a:pPr algn="ctr" indent="0" marL="0">
              <a:buNone/>
            </a:pPr>
            <a:r>
              <a:rPr lang="en-US" sz="1700" b="1" dirty="0">
                <a:solidFill>
                  <a:srgbClr val="203864"/>
                </a:solidFill>
                <a:latin typeface="Aptos" pitchFamily="34" charset="0"/>
                <a:ea typeface="Aptos" pitchFamily="34" charset="-122"/>
                <a:cs typeface="Aptos" pitchFamily="34" charset="-120"/>
              </a:rPr>
              <a:t>All CSS must stay inside the same HTML file.</a:t>
            </a:r>
            <a:endParaRPr lang="en-US" sz="1700" dirty="0"/>
          </a:p>
        </p:txBody>
      </p:sp>
      <p:sp>
        <p:nvSpPr>
          <p:cNvPr id="8" name="Shape 6"/>
          <p:cNvSpPr/>
          <p:nvPr/>
        </p:nvSpPr>
        <p:spPr>
          <a:xfrm>
            <a:off x="5806440" y="3840480"/>
            <a:ext cx="5257800" cy="1024128"/>
          </a:xfrm>
          <a:prstGeom prst="roundRect">
            <a:avLst>
              <a:gd name="adj" fmla="val 4464"/>
            </a:avLst>
          </a:prstGeom>
          <a:solidFill>
            <a:srgbClr val="F3F7FB"/>
          </a:solidFill>
          <a:ln w="12700">
            <a:solidFill>
              <a:srgbClr val="D7DFEA"/>
            </a:solidFill>
            <a:prstDash val="solid"/>
          </a:ln>
        </p:spPr>
      </p:sp>
      <p:sp>
        <p:nvSpPr>
          <p:cNvPr id="9" name="Text 7"/>
          <p:cNvSpPr/>
          <p:nvPr/>
        </p:nvSpPr>
        <p:spPr>
          <a:xfrm>
            <a:off x="6035040" y="4069080"/>
            <a:ext cx="4800600" cy="502920"/>
          </a:xfrm>
          <a:prstGeom prst="rect">
            <a:avLst/>
          </a:prstGeom>
          <a:noFill/>
          <a:ln/>
        </p:spPr>
        <p:txBody>
          <a:bodyPr wrap="square" rtlCol="0" anchor="ctr"/>
          <a:lstStyle/>
          <a:p>
            <a:pPr algn="ctr" indent="0" marL="0">
              <a:buNone/>
            </a:pPr>
            <a:r>
              <a:rPr lang="en-US" sz="1700" b="1" dirty="0">
                <a:solidFill>
                  <a:srgbClr val="203864"/>
                </a:solidFill>
                <a:latin typeface="Aptos" pitchFamily="34" charset="0"/>
                <a:ea typeface="Aptos" pitchFamily="34" charset="-122"/>
                <a:cs typeface="Aptos" pitchFamily="34" charset="-120"/>
              </a:rPr>
              <a:t>Best grading focus</a:t>
            </a:r>
            <a:endParaRPr lang="en-US" sz="1700" dirty="0"/>
          </a:p>
          <a:p>
            <a:pPr algn="ctr" indent="0" marL="0">
              <a:buNone/>
            </a:pPr>
            <a:r>
              <a:rPr lang="en-US" sz="1700" b="1" dirty="0">
                <a:solidFill>
                  <a:srgbClr val="203864"/>
                </a:solidFill>
                <a:latin typeface="Aptos" pitchFamily="34" charset="0"/>
                <a:ea typeface="Aptos" pitchFamily="34" charset="-122"/>
                <a:cs typeface="Aptos" pitchFamily="34" charset="-120"/>
              </a:rPr>
              <a:t>Correct structure, meaningful use, and completeness.</a:t>
            </a:r>
            <a:endParaRPr lang="en-US" sz="170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11</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1. Basic document structure</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Short explanations to help students remember what each item does.</a:t>
            </a:r>
            <a:endParaRPr lang="en-US" sz="1150" dirty="0"/>
          </a:p>
        </p:txBody>
      </p:sp>
      <p:sp>
        <p:nvSpPr>
          <p:cNvPr id="4" name="Shape 2"/>
          <p:cNvSpPr/>
          <p:nvPr/>
        </p:nvSpPr>
        <p:spPr>
          <a:xfrm>
            <a:off x="749808" y="1280160"/>
            <a:ext cx="10716768" cy="4919472"/>
          </a:xfrm>
          <a:prstGeom prst="roundRect">
            <a:avLst>
              <a:gd name="adj" fmla="val 929"/>
            </a:avLst>
          </a:prstGeom>
          <a:solidFill>
            <a:srgbClr val="FFFFFF"/>
          </a:solidFill>
          <a:ln w="12700">
            <a:solidFill>
              <a:srgbClr val="D7DFEA"/>
            </a:solidFill>
            <a:prstDash val="solid"/>
          </a:ln>
        </p:spPr>
      </p:sp>
      <p:sp>
        <p:nvSpPr>
          <p:cNvPr id="5" name="Shape 3"/>
          <p:cNvSpPr/>
          <p:nvPr/>
        </p:nvSpPr>
        <p:spPr>
          <a:xfrm>
            <a:off x="868680" y="1417320"/>
            <a:ext cx="3429000" cy="512064"/>
          </a:xfrm>
          <a:prstGeom prst="rect">
            <a:avLst/>
          </a:prstGeom>
          <a:solidFill>
            <a:srgbClr val="2F5597"/>
          </a:solidFill>
          <a:ln w="12700">
            <a:solidFill>
              <a:srgbClr val="C7D2E3"/>
            </a:solidFill>
            <a:prstDash val="solid"/>
          </a:ln>
        </p:spPr>
      </p:sp>
      <p:sp>
        <p:nvSpPr>
          <p:cNvPr id="6" name="Shape 4"/>
          <p:cNvSpPr/>
          <p:nvPr/>
        </p:nvSpPr>
        <p:spPr>
          <a:xfrm>
            <a:off x="4297680" y="1417320"/>
            <a:ext cx="6766560" cy="512064"/>
          </a:xfrm>
          <a:prstGeom prst="rect">
            <a:avLst/>
          </a:prstGeom>
          <a:solidFill>
            <a:srgbClr val="2F5597"/>
          </a:solidFill>
          <a:ln w="12700">
            <a:solidFill>
              <a:srgbClr val="C7D2E3"/>
            </a:solidFill>
            <a:prstDash val="solid"/>
          </a:ln>
        </p:spPr>
      </p:sp>
      <p:sp>
        <p:nvSpPr>
          <p:cNvPr id="7" name="Text 5"/>
          <p:cNvSpPr/>
          <p:nvPr/>
        </p:nvSpPr>
        <p:spPr>
          <a:xfrm>
            <a:off x="978408" y="1517904"/>
            <a:ext cx="320954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Tag / Attribute / Feature</a:t>
            </a:r>
            <a:endParaRPr lang="en-US" sz="1550" dirty="0"/>
          </a:p>
        </p:txBody>
      </p:sp>
      <p:sp>
        <p:nvSpPr>
          <p:cNvPr id="8" name="Text 6"/>
          <p:cNvSpPr/>
          <p:nvPr/>
        </p:nvSpPr>
        <p:spPr>
          <a:xfrm>
            <a:off x="4407408" y="1517904"/>
            <a:ext cx="654710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What it does</a:t>
            </a:r>
            <a:endParaRPr lang="en-US" sz="1550" dirty="0"/>
          </a:p>
        </p:txBody>
      </p:sp>
      <p:sp>
        <p:nvSpPr>
          <p:cNvPr id="9" name="Shape 7"/>
          <p:cNvSpPr/>
          <p:nvPr/>
        </p:nvSpPr>
        <p:spPr>
          <a:xfrm>
            <a:off x="868680" y="1929384"/>
            <a:ext cx="3429000" cy="512064"/>
          </a:xfrm>
          <a:prstGeom prst="rect">
            <a:avLst/>
          </a:prstGeom>
          <a:solidFill>
            <a:srgbClr val="F6F9FD"/>
          </a:solidFill>
          <a:ln w="12700">
            <a:solidFill>
              <a:srgbClr val="C7D2E3"/>
            </a:solidFill>
            <a:prstDash val="solid"/>
          </a:ln>
        </p:spPr>
      </p:sp>
      <p:sp>
        <p:nvSpPr>
          <p:cNvPr id="10" name="Shape 8"/>
          <p:cNvSpPr/>
          <p:nvPr/>
        </p:nvSpPr>
        <p:spPr>
          <a:xfrm>
            <a:off x="4297680" y="1929384"/>
            <a:ext cx="6766560" cy="512064"/>
          </a:xfrm>
          <a:prstGeom prst="rect">
            <a:avLst/>
          </a:prstGeom>
          <a:solidFill>
            <a:srgbClr val="F6F9FD"/>
          </a:solidFill>
          <a:ln w="12700">
            <a:solidFill>
              <a:srgbClr val="C7D2E3"/>
            </a:solidFill>
            <a:prstDash val="solid"/>
          </a:ln>
        </p:spPr>
      </p:sp>
      <p:sp>
        <p:nvSpPr>
          <p:cNvPr id="11" name="Text 9"/>
          <p:cNvSpPr/>
          <p:nvPr/>
        </p:nvSpPr>
        <p:spPr>
          <a:xfrm>
            <a:off x="978408" y="203911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&lt;!DOCTYPE html&gt;</a:t>
            </a:r>
            <a:endParaRPr lang="en-US" sz="1420" dirty="0"/>
          </a:p>
        </p:txBody>
      </p:sp>
      <p:sp>
        <p:nvSpPr>
          <p:cNvPr id="12" name="Text 10"/>
          <p:cNvSpPr/>
          <p:nvPr/>
        </p:nvSpPr>
        <p:spPr>
          <a:xfrm>
            <a:off x="4407408" y="203911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Declares that the page uses HTML5.</a:t>
            </a:r>
            <a:endParaRPr lang="en-US" sz="1420" dirty="0"/>
          </a:p>
        </p:txBody>
      </p:sp>
      <p:sp>
        <p:nvSpPr>
          <p:cNvPr id="13" name="Shape 11"/>
          <p:cNvSpPr/>
          <p:nvPr/>
        </p:nvSpPr>
        <p:spPr>
          <a:xfrm>
            <a:off x="868680" y="2441448"/>
            <a:ext cx="3429000" cy="512064"/>
          </a:xfrm>
          <a:prstGeom prst="rect">
            <a:avLst/>
          </a:prstGeom>
          <a:solidFill>
            <a:srgbClr val="FFFFFF"/>
          </a:solidFill>
          <a:ln w="12700">
            <a:solidFill>
              <a:srgbClr val="C7D2E3"/>
            </a:solidFill>
            <a:prstDash val="solid"/>
          </a:ln>
        </p:spPr>
      </p:sp>
      <p:sp>
        <p:nvSpPr>
          <p:cNvPr id="14" name="Shape 12"/>
          <p:cNvSpPr/>
          <p:nvPr/>
        </p:nvSpPr>
        <p:spPr>
          <a:xfrm>
            <a:off x="4297680" y="2441448"/>
            <a:ext cx="6766560" cy="512064"/>
          </a:xfrm>
          <a:prstGeom prst="rect">
            <a:avLst/>
          </a:prstGeom>
          <a:solidFill>
            <a:srgbClr val="FFFFFF"/>
          </a:solidFill>
          <a:ln w="12700">
            <a:solidFill>
              <a:srgbClr val="C7D2E3"/>
            </a:solidFill>
            <a:prstDash val="solid"/>
          </a:ln>
        </p:spPr>
      </p:sp>
      <p:sp>
        <p:nvSpPr>
          <p:cNvPr id="15" name="Text 13"/>
          <p:cNvSpPr/>
          <p:nvPr/>
        </p:nvSpPr>
        <p:spPr>
          <a:xfrm>
            <a:off x="978408" y="255117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&lt;html&gt;</a:t>
            </a:r>
            <a:endParaRPr lang="en-US" sz="1420" dirty="0"/>
          </a:p>
        </p:txBody>
      </p:sp>
      <p:sp>
        <p:nvSpPr>
          <p:cNvPr id="16" name="Text 14"/>
          <p:cNvSpPr/>
          <p:nvPr/>
        </p:nvSpPr>
        <p:spPr>
          <a:xfrm>
            <a:off x="4407408" y="255117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Wraps the whole HTML document.</a:t>
            </a:r>
            <a:endParaRPr lang="en-US" sz="1420" dirty="0"/>
          </a:p>
        </p:txBody>
      </p:sp>
      <p:sp>
        <p:nvSpPr>
          <p:cNvPr id="17" name="Shape 15"/>
          <p:cNvSpPr/>
          <p:nvPr/>
        </p:nvSpPr>
        <p:spPr>
          <a:xfrm>
            <a:off x="868680" y="2953512"/>
            <a:ext cx="3429000" cy="512064"/>
          </a:xfrm>
          <a:prstGeom prst="rect">
            <a:avLst/>
          </a:prstGeom>
          <a:solidFill>
            <a:srgbClr val="F6F9FD"/>
          </a:solidFill>
          <a:ln w="12700">
            <a:solidFill>
              <a:srgbClr val="C7D2E3"/>
            </a:solidFill>
            <a:prstDash val="solid"/>
          </a:ln>
        </p:spPr>
      </p:sp>
      <p:sp>
        <p:nvSpPr>
          <p:cNvPr id="18" name="Shape 16"/>
          <p:cNvSpPr/>
          <p:nvPr/>
        </p:nvSpPr>
        <p:spPr>
          <a:xfrm>
            <a:off x="4297680" y="2953512"/>
            <a:ext cx="6766560" cy="512064"/>
          </a:xfrm>
          <a:prstGeom prst="rect">
            <a:avLst/>
          </a:prstGeom>
          <a:solidFill>
            <a:srgbClr val="F6F9FD"/>
          </a:solidFill>
          <a:ln w="12700">
            <a:solidFill>
              <a:srgbClr val="C7D2E3"/>
            </a:solidFill>
            <a:prstDash val="solid"/>
          </a:ln>
        </p:spPr>
      </p:sp>
      <p:sp>
        <p:nvSpPr>
          <p:cNvPr id="19" name="Text 17"/>
          <p:cNvSpPr/>
          <p:nvPr/>
        </p:nvSpPr>
        <p:spPr>
          <a:xfrm>
            <a:off x="978408" y="306324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&lt;head&gt;</a:t>
            </a:r>
            <a:endParaRPr lang="en-US" sz="1420" dirty="0"/>
          </a:p>
        </p:txBody>
      </p:sp>
      <p:sp>
        <p:nvSpPr>
          <p:cNvPr id="20" name="Text 18"/>
          <p:cNvSpPr/>
          <p:nvPr/>
        </p:nvSpPr>
        <p:spPr>
          <a:xfrm>
            <a:off x="4407408" y="306324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Stores metadata, links, styles, and scripts.</a:t>
            </a:r>
            <a:endParaRPr lang="en-US" sz="1420" dirty="0"/>
          </a:p>
        </p:txBody>
      </p:sp>
      <p:sp>
        <p:nvSpPr>
          <p:cNvPr id="21" name="Shape 19"/>
          <p:cNvSpPr/>
          <p:nvPr/>
        </p:nvSpPr>
        <p:spPr>
          <a:xfrm>
            <a:off x="868680" y="3465576"/>
            <a:ext cx="3429000" cy="512064"/>
          </a:xfrm>
          <a:prstGeom prst="rect">
            <a:avLst/>
          </a:prstGeom>
          <a:solidFill>
            <a:srgbClr val="FFFFFF"/>
          </a:solidFill>
          <a:ln w="12700">
            <a:solidFill>
              <a:srgbClr val="C7D2E3"/>
            </a:solidFill>
            <a:prstDash val="solid"/>
          </a:ln>
        </p:spPr>
      </p:sp>
      <p:sp>
        <p:nvSpPr>
          <p:cNvPr id="22" name="Shape 20"/>
          <p:cNvSpPr/>
          <p:nvPr/>
        </p:nvSpPr>
        <p:spPr>
          <a:xfrm>
            <a:off x="4297680" y="3465576"/>
            <a:ext cx="6766560" cy="512064"/>
          </a:xfrm>
          <a:prstGeom prst="rect">
            <a:avLst/>
          </a:prstGeom>
          <a:solidFill>
            <a:srgbClr val="FFFFFF"/>
          </a:solidFill>
          <a:ln w="12700">
            <a:solidFill>
              <a:srgbClr val="C7D2E3"/>
            </a:solidFill>
            <a:prstDash val="solid"/>
          </a:ln>
        </p:spPr>
      </p:sp>
      <p:sp>
        <p:nvSpPr>
          <p:cNvPr id="23" name="Text 21"/>
          <p:cNvSpPr/>
          <p:nvPr/>
        </p:nvSpPr>
        <p:spPr>
          <a:xfrm>
            <a:off x="978408" y="3575304"/>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&lt;meta charset="UTF-8"&gt;</a:t>
            </a:r>
            <a:endParaRPr lang="en-US" sz="1420" dirty="0"/>
          </a:p>
        </p:txBody>
      </p:sp>
      <p:sp>
        <p:nvSpPr>
          <p:cNvPr id="24" name="Text 22"/>
          <p:cNvSpPr/>
          <p:nvPr/>
        </p:nvSpPr>
        <p:spPr>
          <a:xfrm>
            <a:off x="4407408" y="3575304"/>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Sets character encoding so text displays correctly.</a:t>
            </a:r>
            <a:endParaRPr lang="en-US" sz="1420" dirty="0"/>
          </a:p>
        </p:txBody>
      </p:sp>
      <p:sp>
        <p:nvSpPr>
          <p:cNvPr id="25" name="Shape 23"/>
          <p:cNvSpPr/>
          <p:nvPr/>
        </p:nvSpPr>
        <p:spPr>
          <a:xfrm>
            <a:off x="868680" y="3977640"/>
            <a:ext cx="3429000" cy="512064"/>
          </a:xfrm>
          <a:prstGeom prst="rect">
            <a:avLst/>
          </a:prstGeom>
          <a:solidFill>
            <a:srgbClr val="F6F9FD"/>
          </a:solidFill>
          <a:ln w="12700">
            <a:solidFill>
              <a:srgbClr val="C7D2E3"/>
            </a:solidFill>
            <a:prstDash val="solid"/>
          </a:ln>
        </p:spPr>
      </p:sp>
      <p:sp>
        <p:nvSpPr>
          <p:cNvPr id="26" name="Shape 24"/>
          <p:cNvSpPr/>
          <p:nvPr/>
        </p:nvSpPr>
        <p:spPr>
          <a:xfrm>
            <a:off x="4297680" y="3977640"/>
            <a:ext cx="6766560" cy="512064"/>
          </a:xfrm>
          <a:prstGeom prst="rect">
            <a:avLst/>
          </a:prstGeom>
          <a:solidFill>
            <a:srgbClr val="F6F9FD"/>
          </a:solidFill>
          <a:ln w="12700">
            <a:solidFill>
              <a:srgbClr val="C7D2E3"/>
            </a:solidFill>
            <a:prstDash val="solid"/>
          </a:ln>
        </p:spPr>
      </p:sp>
      <p:sp>
        <p:nvSpPr>
          <p:cNvPr id="27" name="Text 25"/>
          <p:cNvSpPr/>
          <p:nvPr/>
        </p:nvSpPr>
        <p:spPr>
          <a:xfrm>
            <a:off x="978408" y="4087368"/>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&lt;title&gt;</a:t>
            </a:r>
            <a:endParaRPr lang="en-US" sz="1420" dirty="0"/>
          </a:p>
        </p:txBody>
      </p:sp>
      <p:sp>
        <p:nvSpPr>
          <p:cNvPr id="28" name="Text 26"/>
          <p:cNvSpPr/>
          <p:nvPr/>
        </p:nvSpPr>
        <p:spPr>
          <a:xfrm>
            <a:off x="4407408" y="4087368"/>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Defines the text shown on the browser tab.</a:t>
            </a:r>
            <a:endParaRPr lang="en-US" sz="1420" dirty="0"/>
          </a:p>
        </p:txBody>
      </p:sp>
      <p:sp>
        <p:nvSpPr>
          <p:cNvPr id="29" name="Shape 27"/>
          <p:cNvSpPr/>
          <p:nvPr/>
        </p:nvSpPr>
        <p:spPr>
          <a:xfrm>
            <a:off x="868680" y="4489704"/>
            <a:ext cx="3429000" cy="512064"/>
          </a:xfrm>
          <a:prstGeom prst="rect">
            <a:avLst/>
          </a:prstGeom>
          <a:solidFill>
            <a:srgbClr val="FFFFFF"/>
          </a:solidFill>
          <a:ln w="12700">
            <a:solidFill>
              <a:srgbClr val="C7D2E3"/>
            </a:solidFill>
            <a:prstDash val="solid"/>
          </a:ln>
        </p:spPr>
      </p:sp>
      <p:sp>
        <p:nvSpPr>
          <p:cNvPr id="30" name="Shape 28"/>
          <p:cNvSpPr/>
          <p:nvPr/>
        </p:nvSpPr>
        <p:spPr>
          <a:xfrm>
            <a:off x="4297680" y="4489704"/>
            <a:ext cx="6766560" cy="512064"/>
          </a:xfrm>
          <a:prstGeom prst="rect">
            <a:avLst/>
          </a:prstGeom>
          <a:solidFill>
            <a:srgbClr val="FFFFFF"/>
          </a:solidFill>
          <a:ln w="12700">
            <a:solidFill>
              <a:srgbClr val="C7D2E3"/>
            </a:solidFill>
            <a:prstDash val="solid"/>
          </a:ln>
        </p:spPr>
      </p:sp>
      <p:sp>
        <p:nvSpPr>
          <p:cNvPr id="31" name="Text 29"/>
          <p:cNvSpPr/>
          <p:nvPr/>
        </p:nvSpPr>
        <p:spPr>
          <a:xfrm>
            <a:off x="978408" y="459943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&lt;/head&gt;</a:t>
            </a:r>
            <a:endParaRPr lang="en-US" sz="1420" dirty="0"/>
          </a:p>
        </p:txBody>
      </p:sp>
      <p:sp>
        <p:nvSpPr>
          <p:cNvPr id="32" name="Text 30"/>
          <p:cNvSpPr/>
          <p:nvPr/>
        </p:nvSpPr>
        <p:spPr>
          <a:xfrm>
            <a:off x="4407408" y="459943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Closes the head section.</a:t>
            </a:r>
            <a:endParaRPr lang="en-US" sz="1420" dirty="0"/>
          </a:p>
        </p:txBody>
      </p:sp>
      <p:sp>
        <p:nvSpPr>
          <p:cNvPr id="33" name="Shape 31"/>
          <p:cNvSpPr/>
          <p:nvPr/>
        </p:nvSpPr>
        <p:spPr>
          <a:xfrm>
            <a:off x="868680" y="5001768"/>
            <a:ext cx="3429000" cy="512064"/>
          </a:xfrm>
          <a:prstGeom prst="rect">
            <a:avLst/>
          </a:prstGeom>
          <a:solidFill>
            <a:srgbClr val="F6F9FD"/>
          </a:solidFill>
          <a:ln w="12700">
            <a:solidFill>
              <a:srgbClr val="C7D2E3"/>
            </a:solidFill>
            <a:prstDash val="solid"/>
          </a:ln>
        </p:spPr>
      </p:sp>
      <p:sp>
        <p:nvSpPr>
          <p:cNvPr id="34" name="Shape 32"/>
          <p:cNvSpPr/>
          <p:nvPr/>
        </p:nvSpPr>
        <p:spPr>
          <a:xfrm>
            <a:off x="4297680" y="5001768"/>
            <a:ext cx="6766560" cy="512064"/>
          </a:xfrm>
          <a:prstGeom prst="rect">
            <a:avLst/>
          </a:prstGeom>
          <a:solidFill>
            <a:srgbClr val="F6F9FD"/>
          </a:solidFill>
          <a:ln w="12700">
            <a:solidFill>
              <a:srgbClr val="C7D2E3"/>
            </a:solidFill>
            <a:prstDash val="solid"/>
          </a:ln>
        </p:spPr>
      </p:sp>
      <p:sp>
        <p:nvSpPr>
          <p:cNvPr id="35" name="Text 33"/>
          <p:cNvSpPr/>
          <p:nvPr/>
        </p:nvSpPr>
        <p:spPr>
          <a:xfrm>
            <a:off x="978408" y="511149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&lt;body&gt;</a:t>
            </a:r>
            <a:endParaRPr lang="en-US" sz="1420" dirty="0"/>
          </a:p>
        </p:txBody>
      </p:sp>
      <p:sp>
        <p:nvSpPr>
          <p:cNvPr id="36" name="Text 34"/>
          <p:cNvSpPr/>
          <p:nvPr/>
        </p:nvSpPr>
        <p:spPr>
          <a:xfrm>
            <a:off x="4407408" y="511149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Contains all visible content on the page.</a:t>
            </a:r>
            <a:endParaRPr lang="en-US" sz="1420" dirty="0"/>
          </a:p>
        </p:txBody>
      </p:sp>
      <p:sp>
        <p:nvSpPr>
          <p:cNvPr id="37" name="Shape 35"/>
          <p:cNvSpPr/>
          <p:nvPr/>
        </p:nvSpPr>
        <p:spPr>
          <a:xfrm>
            <a:off x="868680" y="5513832"/>
            <a:ext cx="3429000" cy="512064"/>
          </a:xfrm>
          <a:prstGeom prst="rect">
            <a:avLst/>
          </a:prstGeom>
          <a:solidFill>
            <a:srgbClr val="FFFFFF"/>
          </a:solidFill>
          <a:ln w="12700">
            <a:solidFill>
              <a:srgbClr val="C7D2E3"/>
            </a:solidFill>
            <a:prstDash val="solid"/>
          </a:ln>
        </p:spPr>
      </p:sp>
      <p:sp>
        <p:nvSpPr>
          <p:cNvPr id="38" name="Shape 36"/>
          <p:cNvSpPr/>
          <p:nvPr/>
        </p:nvSpPr>
        <p:spPr>
          <a:xfrm>
            <a:off x="4297680" y="5513832"/>
            <a:ext cx="6766560" cy="512064"/>
          </a:xfrm>
          <a:prstGeom prst="rect">
            <a:avLst/>
          </a:prstGeom>
          <a:solidFill>
            <a:srgbClr val="FFFFFF"/>
          </a:solidFill>
          <a:ln w="12700">
            <a:solidFill>
              <a:srgbClr val="C7D2E3"/>
            </a:solidFill>
            <a:prstDash val="solid"/>
          </a:ln>
        </p:spPr>
      </p:sp>
      <p:sp>
        <p:nvSpPr>
          <p:cNvPr id="39" name="Text 37"/>
          <p:cNvSpPr/>
          <p:nvPr/>
        </p:nvSpPr>
        <p:spPr>
          <a:xfrm>
            <a:off x="978408" y="562356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&lt;/body&gt; / &lt;/html&gt;</a:t>
            </a:r>
            <a:endParaRPr lang="en-US" sz="1420" dirty="0"/>
          </a:p>
        </p:txBody>
      </p:sp>
      <p:sp>
        <p:nvSpPr>
          <p:cNvPr id="40" name="Text 38"/>
          <p:cNvSpPr/>
          <p:nvPr/>
        </p:nvSpPr>
        <p:spPr>
          <a:xfrm>
            <a:off x="4407408" y="562356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Close the body and the document.</a:t>
            </a:r>
            <a:endParaRPr lang="en-US" sz="142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2. Meta, link, script, and comments</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Short explanations to help students remember what each item does.</a:t>
            </a:r>
            <a:endParaRPr lang="en-US" sz="1150" dirty="0"/>
          </a:p>
        </p:txBody>
      </p:sp>
      <p:sp>
        <p:nvSpPr>
          <p:cNvPr id="4" name="Shape 2"/>
          <p:cNvSpPr/>
          <p:nvPr/>
        </p:nvSpPr>
        <p:spPr>
          <a:xfrm>
            <a:off x="749808" y="1280160"/>
            <a:ext cx="10716768" cy="4919472"/>
          </a:xfrm>
          <a:prstGeom prst="roundRect">
            <a:avLst>
              <a:gd name="adj" fmla="val 929"/>
            </a:avLst>
          </a:prstGeom>
          <a:solidFill>
            <a:srgbClr val="FFFFFF"/>
          </a:solidFill>
          <a:ln w="12700">
            <a:solidFill>
              <a:srgbClr val="D7DFEA"/>
            </a:solidFill>
            <a:prstDash val="solid"/>
          </a:ln>
        </p:spPr>
      </p:sp>
      <p:sp>
        <p:nvSpPr>
          <p:cNvPr id="5" name="Shape 3"/>
          <p:cNvSpPr/>
          <p:nvPr/>
        </p:nvSpPr>
        <p:spPr>
          <a:xfrm>
            <a:off x="868680" y="1417320"/>
            <a:ext cx="3429000" cy="512064"/>
          </a:xfrm>
          <a:prstGeom prst="rect">
            <a:avLst/>
          </a:prstGeom>
          <a:solidFill>
            <a:srgbClr val="2F5597"/>
          </a:solidFill>
          <a:ln w="12700">
            <a:solidFill>
              <a:srgbClr val="C7D2E3"/>
            </a:solidFill>
            <a:prstDash val="solid"/>
          </a:ln>
        </p:spPr>
      </p:sp>
      <p:sp>
        <p:nvSpPr>
          <p:cNvPr id="6" name="Shape 4"/>
          <p:cNvSpPr/>
          <p:nvPr/>
        </p:nvSpPr>
        <p:spPr>
          <a:xfrm>
            <a:off x="4297680" y="1417320"/>
            <a:ext cx="6766560" cy="512064"/>
          </a:xfrm>
          <a:prstGeom prst="rect">
            <a:avLst/>
          </a:prstGeom>
          <a:solidFill>
            <a:srgbClr val="2F5597"/>
          </a:solidFill>
          <a:ln w="12700">
            <a:solidFill>
              <a:srgbClr val="C7D2E3"/>
            </a:solidFill>
            <a:prstDash val="solid"/>
          </a:ln>
        </p:spPr>
      </p:sp>
      <p:sp>
        <p:nvSpPr>
          <p:cNvPr id="7" name="Text 5"/>
          <p:cNvSpPr/>
          <p:nvPr/>
        </p:nvSpPr>
        <p:spPr>
          <a:xfrm>
            <a:off x="978408" y="1517904"/>
            <a:ext cx="320954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Tag / Attribute / Feature</a:t>
            </a:r>
            <a:endParaRPr lang="en-US" sz="1550" dirty="0"/>
          </a:p>
        </p:txBody>
      </p:sp>
      <p:sp>
        <p:nvSpPr>
          <p:cNvPr id="8" name="Text 6"/>
          <p:cNvSpPr/>
          <p:nvPr/>
        </p:nvSpPr>
        <p:spPr>
          <a:xfrm>
            <a:off x="4407408" y="1517904"/>
            <a:ext cx="654710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What it does</a:t>
            </a:r>
            <a:endParaRPr lang="en-US" sz="1550" dirty="0"/>
          </a:p>
        </p:txBody>
      </p:sp>
      <p:sp>
        <p:nvSpPr>
          <p:cNvPr id="9" name="Shape 7"/>
          <p:cNvSpPr/>
          <p:nvPr/>
        </p:nvSpPr>
        <p:spPr>
          <a:xfrm>
            <a:off x="868680" y="1929384"/>
            <a:ext cx="3429000" cy="512064"/>
          </a:xfrm>
          <a:prstGeom prst="rect">
            <a:avLst/>
          </a:prstGeom>
          <a:solidFill>
            <a:srgbClr val="F6F9FD"/>
          </a:solidFill>
          <a:ln w="12700">
            <a:solidFill>
              <a:srgbClr val="C7D2E3"/>
            </a:solidFill>
            <a:prstDash val="solid"/>
          </a:ln>
        </p:spPr>
      </p:sp>
      <p:sp>
        <p:nvSpPr>
          <p:cNvPr id="10" name="Shape 8"/>
          <p:cNvSpPr/>
          <p:nvPr/>
        </p:nvSpPr>
        <p:spPr>
          <a:xfrm>
            <a:off x="4297680" y="1929384"/>
            <a:ext cx="6766560" cy="512064"/>
          </a:xfrm>
          <a:prstGeom prst="rect">
            <a:avLst/>
          </a:prstGeom>
          <a:solidFill>
            <a:srgbClr val="F6F9FD"/>
          </a:solidFill>
          <a:ln w="12700">
            <a:solidFill>
              <a:srgbClr val="C7D2E3"/>
            </a:solidFill>
            <a:prstDash val="solid"/>
          </a:ln>
        </p:spPr>
      </p:sp>
      <p:sp>
        <p:nvSpPr>
          <p:cNvPr id="11" name="Text 9"/>
          <p:cNvSpPr/>
          <p:nvPr/>
        </p:nvSpPr>
        <p:spPr>
          <a:xfrm>
            <a:off x="978408" y="203911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&lt;meta name="keywords"&gt;</a:t>
            </a:r>
            <a:endParaRPr lang="en-US" sz="1420" dirty="0"/>
          </a:p>
        </p:txBody>
      </p:sp>
      <p:sp>
        <p:nvSpPr>
          <p:cNvPr id="12" name="Text 10"/>
          <p:cNvSpPr/>
          <p:nvPr/>
        </p:nvSpPr>
        <p:spPr>
          <a:xfrm>
            <a:off x="4407408" y="203911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Provides page keywords as metadata.</a:t>
            </a:r>
            <a:endParaRPr lang="en-US" sz="1420" dirty="0"/>
          </a:p>
        </p:txBody>
      </p:sp>
      <p:sp>
        <p:nvSpPr>
          <p:cNvPr id="13" name="Shape 11"/>
          <p:cNvSpPr/>
          <p:nvPr/>
        </p:nvSpPr>
        <p:spPr>
          <a:xfrm>
            <a:off x="868680" y="2441448"/>
            <a:ext cx="3429000" cy="512064"/>
          </a:xfrm>
          <a:prstGeom prst="rect">
            <a:avLst/>
          </a:prstGeom>
          <a:solidFill>
            <a:srgbClr val="FFFFFF"/>
          </a:solidFill>
          <a:ln w="12700">
            <a:solidFill>
              <a:srgbClr val="C7D2E3"/>
            </a:solidFill>
            <a:prstDash val="solid"/>
          </a:ln>
        </p:spPr>
      </p:sp>
      <p:sp>
        <p:nvSpPr>
          <p:cNvPr id="14" name="Shape 12"/>
          <p:cNvSpPr/>
          <p:nvPr/>
        </p:nvSpPr>
        <p:spPr>
          <a:xfrm>
            <a:off x="4297680" y="2441448"/>
            <a:ext cx="6766560" cy="512064"/>
          </a:xfrm>
          <a:prstGeom prst="rect">
            <a:avLst/>
          </a:prstGeom>
          <a:solidFill>
            <a:srgbClr val="FFFFFF"/>
          </a:solidFill>
          <a:ln w="12700">
            <a:solidFill>
              <a:srgbClr val="C7D2E3"/>
            </a:solidFill>
            <a:prstDash val="solid"/>
          </a:ln>
        </p:spPr>
      </p:sp>
      <p:sp>
        <p:nvSpPr>
          <p:cNvPr id="15" name="Text 13"/>
          <p:cNvSpPr/>
          <p:nvPr/>
        </p:nvSpPr>
        <p:spPr>
          <a:xfrm>
            <a:off x="978408" y="255117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&lt;meta name="description"&gt;</a:t>
            </a:r>
            <a:endParaRPr lang="en-US" sz="1420" dirty="0"/>
          </a:p>
        </p:txBody>
      </p:sp>
      <p:sp>
        <p:nvSpPr>
          <p:cNvPr id="16" name="Text 14"/>
          <p:cNvSpPr/>
          <p:nvPr/>
        </p:nvSpPr>
        <p:spPr>
          <a:xfrm>
            <a:off x="4407408" y="255117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Provides a short description of the page.</a:t>
            </a:r>
            <a:endParaRPr lang="en-US" sz="1420" dirty="0"/>
          </a:p>
        </p:txBody>
      </p:sp>
      <p:sp>
        <p:nvSpPr>
          <p:cNvPr id="17" name="Shape 15"/>
          <p:cNvSpPr/>
          <p:nvPr/>
        </p:nvSpPr>
        <p:spPr>
          <a:xfrm>
            <a:off x="868680" y="2953512"/>
            <a:ext cx="3429000" cy="512064"/>
          </a:xfrm>
          <a:prstGeom prst="rect">
            <a:avLst/>
          </a:prstGeom>
          <a:solidFill>
            <a:srgbClr val="F6F9FD"/>
          </a:solidFill>
          <a:ln w="12700">
            <a:solidFill>
              <a:srgbClr val="C7D2E3"/>
            </a:solidFill>
            <a:prstDash val="solid"/>
          </a:ln>
        </p:spPr>
      </p:sp>
      <p:sp>
        <p:nvSpPr>
          <p:cNvPr id="18" name="Shape 16"/>
          <p:cNvSpPr/>
          <p:nvPr/>
        </p:nvSpPr>
        <p:spPr>
          <a:xfrm>
            <a:off x="4297680" y="2953512"/>
            <a:ext cx="6766560" cy="512064"/>
          </a:xfrm>
          <a:prstGeom prst="rect">
            <a:avLst/>
          </a:prstGeom>
          <a:solidFill>
            <a:srgbClr val="F6F9FD"/>
          </a:solidFill>
          <a:ln w="12700">
            <a:solidFill>
              <a:srgbClr val="C7D2E3"/>
            </a:solidFill>
            <a:prstDash val="solid"/>
          </a:ln>
        </p:spPr>
      </p:sp>
      <p:sp>
        <p:nvSpPr>
          <p:cNvPr id="19" name="Text 17"/>
          <p:cNvSpPr/>
          <p:nvPr/>
        </p:nvSpPr>
        <p:spPr>
          <a:xfrm>
            <a:off x="978408" y="306324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&lt;link rel="stylesheet" href="..."&gt;</a:t>
            </a:r>
            <a:endParaRPr lang="en-US" sz="1420" dirty="0"/>
          </a:p>
        </p:txBody>
      </p:sp>
      <p:sp>
        <p:nvSpPr>
          <p:cNvPr id="20" name="Text 18"/>
          <p:cNvSpPr/>
          <p:nvPr/>
        </p:nvSpPr>
        <p:spPr>
          <a:xfrm>
            <a:off x="4407408" y="306324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Connects an external CSS file.</a:t>
            </a:r>
            <a:endParaRPr lang="en-US" sz="1420" dirty="0"/>
          </a:p>
        </p:txBody>
      </p:sp>
      <p:sp>
        <p:nvSpPr>
          <p:cNvPr id="21" name="Shape 19"/>
          <p:cNvSpPr/>
          <p:nvPr/>
        </p:nvSpPr>
        <p:spPr>
          <a:xfrm>
            <a:off x="868680" y="3465576"/>
            <a:ext cx="3429000" cy="512064"/>
          </a:xfrm>
          <a:prstGeom prst="rect">
            <a:avLst/>
          </a:prstGeom>
          <a:solidFill>
            <a:srgbClr val="FFFFFF"/>
          </a:solidFill>
          <a:ln w="12700">
            <a:solidFill>
              <a:srgbClr val="C7D2E3"/>
            </a:solidFill>
            <a:prstDash val="solid"/>
          </a:ln>
        </p:spPr>
      </p:sp>
      <p:sp>
        <p:nvSpPr>
          <p:cNvPr id="22" name="Shape 20"/>
          <p:cNvSpPr/>
          <p:nvPr/>
        </p:nvSpPr>
        <p:spPr>
          <a:xfrm>
            <a:off x="4297680" y="3465576"/>
            <a:ext cx="6766560" cy="512064"/>
          </a:xfrm>
          <a:prstGeom prst="rect">
            <a:avLst/>
          </a:prstGeom>
          <a:solidFill>
            <a:srgbClr val="FFFFFF"/>
          </a:solidFill>
          <a:ln w="12700">
            <a:solidFill>
              <a:srgbClr val="C7D2E3"/>
            </a:solidFill>
            <a:prstDash val="solid"/>
          </a:ln>
        </p:spPr>
      </p:sp>
      <p:sp>
        <p:nvSpPr>
          <p:cNvPr id="23" name="Text 21"/>
          <p:cNvSpPr/>
          <p:nvPr/>
        </p:nvSpPr>
        <p:spPr>
          <a:xfrm>
            <a:off x="978408" y="3575304"/>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&lt;script src="..."&gt;</a:t>
            </a:r>
            <a:endParaRPr lang="en-US" sz="1420" dirty="0"/>
          </a:p>
        </p:txBody>
      </p:sp>
      <p:sp>
        <p:nvSpPr>
          <p:cNvPr id="24" name="Text 22"/>
          <p:cNvSpPr/>
          <p:nvPr/>
        </p:nvSpPr>
        <p:spPr>
          <a:xfrm>
            <a:off x="4407408" y="3575304"/>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Connects an external JavaScript file.</a:t>
            </a:r>
            <a:endParaRPr lang="en-US" sz="1420" dirty="0"/>
          </a:p>
        </p:txBody>
      </p:sp>
      <p:sp>
        <p:nvSpPr>
          <p:cNvPr id="25" name="Shape 23"/>
          <p:cNvSpPr/>
          <p:nvPr/>
        </p:nvSpPr>
        <p:spPr>
          <a:xfrm>
            <a:off x="868680" y="3977640"/>
            <a:ext cx="3429000" cy="512064"/>
          </a:xfrm>
          <a:prstGeom prst="rect">
            <a:avLst/>
          </a:prstGeom>
          <a:solidFill>
            <a:srgbClr val="F6F9FD"/>
          </a:solidFill>
          <a:ln w="12700">
            <a:solidFill>
              <a:srgbClr val="C7D2E3"/>
            </a:solidFill>
            <a:prstDash val="solid"/>
          </a:ln>
        </p:spPr>
      </p:sp>
      <p:sp>
        <p:nvSpPr>
          <p:cNvPr id="26" name="Shape 24"/>
          <p:cNvSpPr/>
          <p:nvPr/>
        </p:nvSpPr>
        <p:spPr>
          <a:xfrm>
            <a:off x="4297680" y="3977640"/>
            <a:ext cx="6766560" cy="512064"/>
          </a:xfrm>
          <a:prstGeom prst="rect">
            <a:avLst/>
          </a:prstGeom>
          <a:solidFill>
            <a:srgbClr val="F6F9FD"/>
          </a:solidFill>
          <a:ln w="12700">
            <a:solidFill>
              <a:srgbClr val="C7D2E3"/>
            </a:solidFill>
            <a:prstDash val="solid"/>
          </a:ln>
        </p:spPr>
      </p:sp>
      <p:sp>
        <p:nvSpPr>
          <p:cNvPr id="27" name="Text 25"/>
          <p:cNvSpPr/>
          <p:nvPr/>
        </p:nvSpPr>
        <p:spPr>
          <a:xfrm>
            <a:off x="978408" y="4087368"/>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 comment --&gt;</a:t>
            </a:r>
            <a:endParaRPr lang="en-US" sz="1420" dirty="0"/>
          </a:p>
        </p:txBody>
      </p:sp>
      <p:sp>
        <p:nvSpPr>
          <p:cNvPr id="28" name="Text 26"/>
          <p:cNvSpPr/>
          <p:nvPr/>
        </p:nvSpPr>
        <p:spPr>
          <a:xfrm>
            <a:off x="4407408" y="4087368"/>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Adds a note for developers; not shown in the browser.</a:t>
            </a:r>
            <a:endParaRPr lang="en-US" sz="1420" dirty="0"/>
          </a:p>
        </p:txBody>
      </p:sp>
      <p:sp>
        <p:nvSpPr>
          <p:cNvPr id="29" name="Shape 27"/>
          <p:cNvSpPr/>
          <p:nvPr/>
        </p:nvSpPr>
        <p:spPr>
          <a:xfrm>
            <a:off x="868680" y="4489704"/>
            <a:ext cx="3429000" cy="512064"/>
          </a:xfrm>
          <a:prstGeom prst="rect">
            <a:avLst/>
          </a:prstGeom>
          <a:solidFill>
            <a:srgbClr val="FFFFFF"/>
          </a:solidFill>
          <a:ln w="12700">
            <a:solidFill>
              <a:srgbClr val="C7D2E3"/>
            </a:solidFill>
            <a:prstDash val="solid"/>
          </a:ln>
        </p:spPr>
      </p:sp>
      <p:sp>
        <p:nvSpPr>
          <p:cNvPr id="30" name="Shape 28"/>
          <p:cNvSpPr/>
          <p:nvPr/>
        </p:nvSpPr>
        <p:spPr>
          <a:xfrm>
            <a:off x="4297680" y="4489704"/>
            <a:ext cx="6766560" cy="512064"/>
          </a:xfrm>
          <a:prstGeom prst="rect">
            <a:avLst/>
          </a:prstGeom>
          <a:solidFill>
            <a:srgbClr val="FFFFFF"/>
          </a:solidFill>
          <a:ln w="12700">
            <a:solidFill>
              <a:srgbClr val="C7D2E3"/>
            </a:solidFill>
            <a:prstDash val="solid"/>
          </a:ln>
        </p:spPr>
      </p:sp>
      <p:sp>
        <p:nvSpPr>
          <p:cNvPr id="31" name="Text 29"/>
          <p:cNvSpPr/>
          <p:nvPr/>
        </p:nvSpPr>
        <p:spPr>
          <a:xfrm>
            <a:off x="978408" y="459943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href</a:t>
            </a:r>
            <a:endParaRPr lang="en-US" sz="1420" dirty="0"/>
          </a:p>
        </p:txBody>
      </p:sp>
      <p:sp>
        <p:nvSpPr>
          <p:cNvPr id="32" name="Text 30"/>
          <p:cNvSpPr/>
          <p:nvPr/>
        </p:nvSpPr>
        <p:spPr>
          <a:xfrm>
            <a:off x="4407408" y="459943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Specifies a destination URL or file path.</a:t>
            </a:r>
            <a:endParaRPr lang="en-US" sz="1420" dirty="0"/>
          </a:p>
        </p:txBody>
      </p:sp>
      <p:sp>
        <p:nvSpPr>
          <p:cNvPr id="33" name="Shape 31"/>
          <p:cNvSpPr/>
          <p:nvPr/>
        </p:nvSpPr>
        <p:spPr>
          <a:xfrm>
            <a:off x="868680" y="5001768"/>
            <a:ext cx="3429000" cy="512064"/>
          </a:xfrm>
          <a:prstGeom prst="rect">
            <a:avLst/>
          </a:prstGeom>
          <a:solidFill>
            <a:srgbClr val="F6F9FD"/>
          </a:solidFill>
          <a:ln w="12700">
            <a:solidFill>
              <a:srgbClr val="C7D2E3"/>
            </a:solidFill>
            <a:prstDash val="solid"/>
          </a:ln>
        </p:spPr>
      </p:sp>
      <p:sp>
        <p:nvSpPr>
          <p:cNvPr id="34" name="Shape 32"/>
          <p:cNvSpPr/>
          <p:nvPr/>
        </p:nvSpPr>
        <p:spPr>
          <a:xfrm>
            <a:off x="4297680" y="5001768"/>
            <a:ext cx="6766560" cy="512064"/>
          </a:xfrm>
          <a:prstGeom prst="rect">
            <a:avLst/>
          </a:prstGeom>
          <a:solidFill>
            <a:srgbClr val="F6F9FD"/>
          </a:solidFill>
          <a:ln w="12700">
            <a:solidFill>
              <a:srgbClr val="C7D2E3"/>
            </a:solidFill>
            <a:prstDash val="solid"/>
          </a:ln>
        </p:spPr>
      </p:sp>
      <p:sp>
        <p:nvSpPr>
          <p:cNvPr id="35" name="Text 33"/>
          <p:cNvSpPr/>
          <p:nvPr/>
        </p:nvSpPr>
        <p:spPr>
          <a:xfrm>
            <a:off x="978408" y="511149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style</a:t>
            </a:r>
            <a:endParaRPr lang="en-US" sz="1420" dirty="0"/>
          </a:p>
        </p:txBody>
      </p:sp>
      <p:sp>
        <p:nvSpPr>
          <p:cNvPr id="36" name="Text 34"/>
          <p:cNvSpPr/>
          <p:nvPr/>
        </p:nvSpPr>
        <p:spPr>
          <a:xfrm>
            <a:off x="4407408" y="511149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Allows internal CSS inside the HTML file.</a:t>
            </a:r>
            <a:endParaRPr lang="en-US" sz="1420" dirty="0"/>
          </a:p>
        </p:txBody>
      </p:sp>
      <p:sp>
        <p:nvSpPr>
          <p:cNvPr id="37" name="Shape 35"/>
          <p:cNvSpPr/>
          <p:nvPr/>
        </p:nvSpPr>
        <p:spPr>
          <a:xfrm>
            <a:off x="868680" y="5513832"/>
            <a:ext cx="3429000" cy="512064"/>
          </a:xfrm>
          <a:prstGeom prst="rect">
            <a:avLst/>
          </a:prstGeom>
          <a:solidFill>
            <a:srgbClr val="FFFFFF"/>
          </a:solidFill>
          <a:ln w="12700">
            <a:solidFill>
              <a:srgbClr val="C7D2E3"/>
            </a:solidFill>
            <a:prstDash val="solid"/>
          </a:ln>
        </p:spPr>
      </p:sp>
      <p:sp>
        <p:nvSpPr>
          <p:cNvPr id="38" name="Shape 36"/>
          <p:cNvSpPr/>
          <p:nvPr/>
        </p:nvSpPr>
        <p:spPr>
          <a:xfrm>
            <a:off x="4297680" y="5513832"/>
            <a:ext cx="6766560" cy="512064"/>
          </a:xfrm>
          <a:prstGeom prst="rect">
            <a:avLst/>
          </a:prstGeom>
          <a:solidFill>
            <a:srgbClr val="FFFFFF"/>
          </a:solidFill>
          <a:ln w="12700">
            <a:solidFill>
              <a:srgbClr val="C7D2E3"/>
            </a:solidFill>
            <a:prstDash val="solid"/>
          </a:ln>
        </p:spPr>
      </p:sp>
      <p:sp>
        <p:nvSpPr>
          <p:cNvPr id="39" name="Text 37"/>
          <p:cNvSpPr/>
          <p:nvPr/>
        </p:nvSpPr>
        <p:spPr>
          <a:xfrm>
            <a:off x="978408" y="562356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src</a:t>
            </a:r>
            <a:endParaRPr lang="en-US" sz="1420" dirty="0"/>
          </a:p>
        </p:txBody>
      </p:sp>
      <p:sp>
        <p:nvSpPr>
          <p:cNvPr id="40" name="Text 38"/>
          <p:cNvSpPr/>
          <p:nvPr/>
        </p:nvSpPr>
        <p:spPr>
          <a:xfrm>
            <a:off x="4407408" y="562356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Specifies the source file for scripts or images.</a:t>
            </a:r>
            <a:endParaRPr lang="en-US" sz="142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3. Headings, paragraphs, and text content</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Short explanations to help students remember what each item does.</a:t>
            </a:r>
            <a:endParaRPr lang="en-US" sz="1150" dirty="0"/>
          </a:p>
        </p:txBody>
      </p:sp>
      <p:sp>
        <p:nvSpPr>
          <p:cNvPr id="4" name="Shape 2"/>
          <p:cNvSpPr/>
          <p:nvPr/>
        </p:nvSpPr>
        <p:spPr>
          <a:xfrm>
            <a:off x="749808" y="1280160"/>
            <a:ext cx="10716768" cy="4919472"/>
          </a:xfrm>
          <a:prstGeom prst="roundRect">
            <a:avLst>
              <a:gd name="adj" fmla="val 929"/>
            </a:avLst>
          </a:prstGeom>
          <a:solidFill>
            <a:srgbClr val="FFFFFF"/>
          </a:solidFill>
          <a:ln w="12700">
            <a:solidFill>
              <a:srgbClr val="D7DFEA"/>
            </a:solidFill>
            <a:prstDash val="solid"/>
          </a:ln>
        </p:spPr>
      </p:sp>
      <p:sp>
        <p:nvSpPr>
          <p:cNvPr id="5" name="Shape 3"/>
          <p:cNvSpPr/>
          <p:nvPr/>
        </p:nvSpPr>
        <p:spPr>
          <a:xfrm>
            <a:off x="868680" y="1417320"/>
            <a:ext cx="3429000" cy="512064"/>
          </a:xfrm>
          <a:prstGeom prst="rect">
            <a:avLst/>
          </a:prstGeom>
          <a:solidFill>
            <a:srgbClr val="2F5597"/>
          </a:solidFill>
          <a:ln w="12700">
            <a:solidFill>
              <a:srgbClr val="C7D2E3"/>
            </a:solidFill>
            <a:prstDash val="solid"/>
          </a:ln>
        </p:spPr>
      </p:sp>
      <p:sp>
        <p:nvSpPr>
          <p:cNvPr id="6" name="Shape 4"/>
          <p:cNvSpPr/>
          <p:nvPr/>
        </p:nvSpPr>
        <p:spPr>
          <a:xfrm>
            <a:off x="4297680" y="1417320"/>
            <a:ext cx="6766560" cy="512064"/>
          </a:xfrm>
          <a:prstGeom prst="rect">
            <a:avLst/>
          </a:prstGeom>
          <a:solidFill>
            <a:srgbClr val="2F5597"/>
          </a:solidFill>
          <a:ln w="12700">
            <a:solidFill>
              <a:srgbClr val="C7D2E3"/>
            </a:solidFill>
            <a:prstDash val="solid"/>
          </a:ln>
        </p:spPr>
      </p:sp>
      <p:sp>
        <p:nvSpPr>
          <p:cNvPr id="7" name="Text 5"/>
          <p:cNvSpPr/>
          <p:nvPr/>
        </p:nvSpPr>
        <p:spPr>
          <a:xfrm>
            <a:off x="978408" y="1517904"/>
            <a:ext cx="320954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Tag / Attribute / Feature</a:t>
            </a:r>
            <a:endParaRPr lang="en-US" sz="1550" dirty="0"/>
          </a:p>
        </p:txBody>
      </p:sp>
      <p:sp>
        <p:nvSpPr>
          <p:cNvPr id="8" name="Text 6"/>
          <p:cNvSpPr/>
          <p:nvPr/>
        </p:nvSpPr>
        <p:spPr>
          <a:xfrm>
            <a:off x="4407408" y="1517904"/>
            <a:ext cx="654710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What it does</a:t>
            </a:r>
            <a:endParaRPr lang="en-US" sz="1550" dirty="0"/>
          </a:p>
        </p:txBody>
      </p:sp>
      <p:sp>
        <p:nvSpPr>
          <p:cNvPr id="9" name="Shape 7"/>
          <p:cNvSpPr/>
          <p:nvPr/>
        </p:nvSpPr>
        <p:spPr>
          <a:xfrm>
            <a:off x="868680" y="1929384"/>
            <a:ext cx="3429000" cy="512064"/>
          </a:xfrm>
          <a:prstGeom prst="rect">
            <a:avLst/>
          </a:prstGeom>
          <a:solidFill>
            <a:srgbClr val="F6F9FD"/>
          </a:solidFill>
          <a:ln w="12700">
            <a:solidFill>
              <a:srgbClr val="C7D2E3"/>
            </a:solidFill>
            <a:prstDash val="solid"/>
          </a:ln>
        </p:spPr>
      </p:sp>
      <p:sp>
        <p:nvSpPr>
          <p:cNvPr id="10" name="Shape 8"/>
          <p:cNvSpPr/>
          <p:nvPr/>
        </p:nvSpPr>
        <p:spPr>
          <a:xfrm>
            <a:off x="4297680" y="1929384"/>
            <a:ext cx="6766560" cy="512064"/>
          </a:xfrm>
          <a:prstGeom prst="rect">
            <a:avLst/>
          </a:prstGeom>
          <a:solidFill>
            <a:srgbClr val="F6F9FD"/>
          </a:solidFill>
          <a:ln w="12700">
            <a:solidFill>
              <a:srgbClr val="C7D2E3"/>
            </a:solidFill>
            <a:prstDash val="solid"/>
          </a:ln>
        </p:spPr>
      </p:sp>
      <p:sp>
        <p:nvSpPr>
          <p:cNvPr id="11" name="Text 9"/>
          <p:cNvSpPr/>
          <p:nvPr/>
        </p:nvSpPr>
        <p:spPr>
          <a:xfrm>
            <a:off x="978408" y="203911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&lt;h1&gt; ... &lt;h6&gt;</a:t>
            </a:r>
            <a:endParaRPr lang="en-US" sz="1420" dirty="0"/>
          </a:p>
        </p:txBody>
      </p:sp>
      <p:sp>
        <p:nvSpPr>
          <p:cNvPr id="12" name="Text 10"/>
          <p:cNvSpPr/>
          <p:nvPr/>
        </p:nvSpPr>
        <p:spPr>
          <a:xfrm>
            <a:off x="4407408" y="203911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 heading levels from largest to smallest.</a:t>
            </a:r>
            <a:endParaRPr lang="en-US" sz="1420" dirty="0"/>
          </a:p>
        </p:txBody>
      </p:sp>
      <p:sp>
        <p:nvSpPr>
          <p:cNvPr id="13" name="Shape 11"/>
          <p:cNvSpPr/>
          <p:nvPr/>
        </p:nvSpPr>
        <p:spPr>
          <a:xfrm>
            <a:off x="868680" y="2441448"/>
            <a:ext cx="3429000" cy="512064"/>
          </a:xfrm>
          <a:prstGeom prst="rect">
            <a:avLst/>
          </a:prstGeom>
          <a:solidFill>
            <a:srgbClr val="FFFFFF"/>
          </a:solidFill>
          <a:ln w="12700">
            <a:solidFill>
              <a:srgbClr val="C7D2E3"/>
            </a:solidFill>
            <a:prstDash val="solid"/>
          </a:ln>
        </p:spPr>
      </p:sp>
      <p:sp>
        <p:nvSpPr>
          <p:cNvPr id="14" name="Shape 12"/>
          <p:cNvSpPr/>
          <p:nvPr/>
        </p:nvSpPr>
        <p:spPr>
          <a:xfrm>
            <a:off x="4297680" y="2441448"/>
            <a:ext cx="6766560" cy="512064"/>
          </a:xfrm>
          <a:prstGeom prst="rect">
            <a:avLst/>
          </a:prstGeom>
          <a:solidFill>
            <a:srgbClr val="FFFFFF"/>
          </a:solidFill>
          <a:ln w="12700">
            <a:solidFill>
              <a:srgbClr val="C7D2E3"/>
            </a:solidFill>
            <a:prstDash val="solid"/>
          </a:ln>
        </p:spPr>
      </p:sp>
      <p:sp>
        <p:nvSpPr>
          <p:cNvPr id="15" name="Text 13"/>
          <p:cNvSpPr/>
          <p:nvPr/>
        </p:nvSpPr>
        <p:spPr>
          <a:xfrm>
            <a:off x="978408" y="255117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&lt;p&gt;</a:t>
            </a:r>
            <a:endParaRPr lang="en-US" sz="1420" dirty="0"/>
          </a:p>
        </p:txBody>
      </p:sp>
      <p:sp>
        <p:nvSpPr>
          <p:cNvPr id="16" name="Text 14"/>
          <p:cNvSpPr/>
          <p:nvPr/>
        </p:nvSpPr>
        <p:spPr>
          <a:xfrm>
            <a:off x="4407408" y="255117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 paragraph.</a:t>
            </a:r>
            <a:endParaRPr lang="en-US" sz="1420" dirty="0"/>
          </a:p>
        </p:txBody>
      </p:sp>
      <p:sp>
        <p:nvSpPr>
          <p:cNvPr id="17" name="Shape 15"/>
          <p:cNvSpPr/>
          <p:nvPr/>
        </p:nvSpPr>
        <p:spPr>
          <a:xfrm>
            <a:off x="868680" y="2953512"/>
            <a:ext cx="3429000" cy="512064"/>
          </a:xfrm>
          <a:prstGeom prst="rect">
            <a:avLst/>
          </a:prstGeom>
          <a:solidFill>
            <a:srgbClr val="F6F9FD"/>
          </a:solidFill>
          <a:ln w="12700">
            <a:solidFill>
              <a:srgbClr val="C7D2E3"/>
            </a:solidFill>
            <a:prstDash val="solid"/>
          </a:ln>
        </p:spPr>
      </p:sp>
      <p:sp>
        <p:nvSpPr>
          <p:cNvPr id="18" name="Shape 16"/>
          <p:cNvSpPr/>
          <p:nvPr/>
        </p:nvSpPr>
        <p:spPr>
          <a:xfrm>
            <a:off x="4297680" y="2953512"/>
            <a:ext cx="6766560" cy="512064"/>
          </a:xfrm>
          <a:prstGeom prst="rect">
            <a:avLst/>
          </a:prstGeom>
          <a:solidFill>
            <a:srgbClr val="F6F9FD"/>
          </a:solidFill>
          <a:ln w="12700">
            <a:solidFill>
              <a:srgbClr val="C7D2E3"/>
            </a:solidFill>
            <a:prstDash val="solid"/>
          </a:ln>
        </p:spPr>
      </p:sp>
      <p:sp>
        <p:nvSpPr>
          <p:cNvPr id="19" name="Text 17"/>
          <p:cNvSpPr/>
          <p:nvPr/>
        </p:nvSpPr>
        <p:spPr>
          <a:xfrm>
            <a:off x="978408" y="306324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&lt;br&gt;</a:t>
            </a:r>
            <a:endParaRPr lang="en-US" sz="1420" dirty="0"/>
          </a:p>
        </p:txBody>
      </p:sp>
      <p:sp>
        <p:nvSpPr>
          <p:cNvPr id="20" name="Text 18"/>
          <p:cNvSpPr/>
          <p:nvPr/>
        </p:nvSpPr>
        <p:spPr>
          <a:xfrm>
            <a:off x="4407408" y="306324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Inserts a line break.</a:t>
            </a:r>
            <a:endParaRPr lang="en-US" sz="1420" dirty="0"/>
          </a:p>
        </p:txBody>
      </p:sp>
      <p:sp>
        <p:nvSpPr>
          <p:cNvPr id="21" name="Shape 19"/>
          <p:cNvSpPr/>
          <p:nvPr/>
        </p:nvSpPr>
        <p:spPr>
          <a:xfrm>
            <a:off x="868680" y="3465576"/>
            <a:ext cx="3429000" cy="512064"/>
          </a:xfrm>
          <a:prstGeom prst="rect">
            <a:avLst/>
          </a:prstGeom>
          <a:solidFill>
            <a:srgbClr val="FFFFFF"/>
          </a:solidFill>
          <a:ln w="12700">
            <a:solidFill>
              <a:srgbClr val="C7D2E3"/>
            </a:solidFill>
            <a:prstDash val="solid"/>
          </a:ln>
        </p:spPr>
      </p:sp>
      <p:sp>
        <p:nvSpPr>
          <p:cNvPr id="22" name="Shape 20"/>
          <p:cNvSpPr/>
          <p:nvPr/>
        </p:nvSpPr>
        <p:spPr>
          <a:xfrm>
            <a:off x="4297680" y="3465576"/>
            <a:ext cx="6766560" cy="512064"/>
          </a:xfrm>
          <a:prstGeom prst="rect">
            <a:avLst/>
          </a:prstGeom>
          <a:solidFill>
            <a:srgbClr val="FFFFFF"/>
          </a:solidFill>
          <a:ln w="12700">
            <a:solidFill>
              <a:srgbClr val="C7D2E3"/>
            </a:solidFill>
            <a:prstDash val="solid"/>
          </a:ln>
        </p:spPr>
      </p:sp>
      <p:sp>
        <p:nvSpPr>
          <p:cNvPr id="23" name="Text 21"/>
          <p:cNvSpPr/>
          <p:nvPr/>
        </p:nvSpPr>
        <p:spPr>
          <a:xfrm>
            <a:off x="978408" y="3575304"/>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&lt;hr&gt;</a:t>
            </a:r>
            <a:endParaRPr lang="en-US" sz="1420" dirty="0"/>
          </a:p>
        </p:txBody>
      </p:sp>
      <p:sp>
        <p:nvSpPr>
          <p:cNvPr id="24" name="Text 22"/>
          <p:cNvSpPr/>
          <p:nvPr/>
        </p:nvSpPr>
        <p:spPr>
          <a:xfrm>
            <a:off x="4407408" y="3575304"/>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Draws a horizontal separator line.</a:t>
            </a:r>
            <a:endParaRPr lang="en-US" sz="1420" dirty="0"/>
          </a:p>
        </p:txBody>
      </p:sp>
      <p:sp>
        <p:nvSpPr>
          <p:cNvPr id="25" name="Shape 23"/>
          <p:cNvSpPr/>
          <p:nvPr/>
        </p:nvSpPr>
        <p:spPr>
          <a:xfrm>
            <a:off x="868680" y="3977640"/>
            <a:ext cx="3429000" cy="512064"/>
          </a:xfrm>
          <a:prstGeom prst="rect">
            <a:avLst/>
          </a:prstGeom>
          <a:solidFill>
            <a:srgbClr val="F6F9FD"/>
          </a:solidFill>
          <a:ln w="12700">
            <a:solidFill>
              <a:srgbClr val="C7D2E3"/>
            </a:solidFill>
            <a:prstDash val="solid"/>
          </a:ln>
        </p:spPr>
      </p:sp>
      <p:sp>
        <p:nvSpPr>
          <p:cNvPr id="26" name="Shape 24"/>
          <p:cNvSpPr/>
          <p:nvPr/>
        </p:nvSpPr>
        <p:spPr>
          <a:xfrm>
            <a:off x="4297680" y="3977640"/>
            <a:ext cx="6766560" cy="512064"/>
          </a:xfrm>
          <a:prstGeom prst="rect">
            <a:avLst/>
          </a:prstGeom>
          <a:solidFill>
            <a:srgbClr val="F6F9FD"/>
          </a:solidFill>
          <a:ln w="12700">
            <a:solidFill>
              <a:srgbClr val="C7D2E3"/>
            </a:solidFill>
            <a:prstDash val="solid"/>
          </a:ln>
        </p:spPr>
      </p:sp>
      <p:sp>
        <p:nvSpPr>
          <p:cNvPr id="27" name="Text 25"/>
          <p:cNvSpPr/>
          <p:nvPr/>
        </p:nvSpPr>
        <p:spPr>
          <a:xfrm>
            <a:off x="978408" y="4087368"/>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width</a:t>
            </a:r>
            <a:endParaRPr lang="en-US" sz="1420" dirty="0"/>
          </a:p>
        </p:txBody>
      </p:sp>
      <p:sp>
        <p:nvSpPr>
          <p:cNvPr id="28" name="Text 26"/>
          <p:cNvSpPr/>
          <p:nvPr/>
        </p:nvSpPr>
        <p:spPr>
          <a:xfrm>
            <a:off x="4407408" y="4087368"/>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Sets width for certain elements.</a:t>
            </a:r>
            <a:endParaRPr lang="en-US" sz="1420" dirty="0"/>
          </a:p>
        </p:txBody>
      </p:sp>
      <p:sp>
        <p:nvSpPr>
          <p:cNvPr id="29" name="Shape 27"/>
          <p:cNvSpPr/>
          <p:nvPr/>
        </p:nvSpPr>
        <p:spPr>
          <a:xfrm>
            <a:off x="868680" y="4489704"/>
            <a:ext cx="3429000" cy="512064"/>
          </a:xfrm>
          <a:prstGeom prst="rect">
            <a:avLst/>
          </a:prstGeom>
          <a:solidFill>
            <a:srgbClr val="FFFFFF"/>
          </a:solidFill>
          <a:ln w="12700">
            <a:solidFill>
              <a:srgbClr val="C7D2E3"/>
            </a:solidFill>
            <a:prstDash val="solid"/>
          </a:ln>
        </p:spPr>
      </p:sp>
      <p:sp>
        <p:nvSpPr>
          <p:cNvPr id="30" name="Shape 28"/>
          <p:cNvSpPr/>
          <p:nvPr/>
        </p:nvSpPr>
        <p:spPr>
          <a:xfrm>
            <a:off x="4297680" y="4489704"/>
            <a:ext cx="6766560" cy="512064"/>
          </a:xfrm>
          <a:prstGeom prst="rect">
            <a:avLst/>
          </a:prstGeom>
          <a:solidFill>
            <a:srgbClr val="FFFFFF"/>
          </a:solidFill>
          <a:ln w="12700">
            <a:solidFill>
              <a:srgbClr val="C7D2E3"/>
            </a:solidFill>
            <a:prstDash val="solid"/>
          </a:ln>
        </p:spPr>
      </p:sp>
      <p:sp>
        <p:nvSpPr>
          <p:cNvPr id="31" name="Text 29"/>
          <p:cNvSpPr/>
          <p:nvPr/>
        </p:nvSpPr>
        <p:spPr>
          <a:xfrm>
            <a:off x="978408" y="459943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height</a:t>
            </a:r>
            <a:endParaRPr lang="en-US" sz="1420" dirty="0"/>
          </a:p>
        </p:txBody>
      </p:sp>
      <p:sp>
        <p:nvSpPr>
          <p:cNvPr id="32" name="Text 30"/>
          <p:cNvSpPr/>
          <p:nvPr/>
        </p:nvSpPr>
        <p:spPr>
          <a:xfrm>
            <a:off x="4407408" y="459943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Sets height for certain elements.</a:t>
            </a:r>
            <a:endParaRPr lang="en-US" sz="1420" dirty="0"/>
          </a:p>
        </p:txBody>
      </p:sp>
      <p:sp>
        <p:nvSpPr>
          <p:cNvPr id="33" name="Shape 31"/>
          <p:cNvSpPr/>
          <p:nvPr/>
        </p:nvSpPr>
        <p:spPr>
          <a:xfrm>
            <a:off x="868680" y="5001768"/>
            <a:ext cx="3429000" cy="512064"/>
          </a:xfrm>
          <a:prstGeom prst="rect">
            <a:avLst/>
          </a:prstGeom>
          <a:solidFill>
            <a:srgbClr val="F6F9FD"/>
          </a:solidFill>
          <a:ln w="12700">
            <a:solidFill>
              <a:srgbClr val="C7D2E3"/>
            </a:solidFill>
            <a:prstDash val="solid"/>
          </a:ln>
        </p:spPr>
      </p:sp>
      <p:sp>
        <p:nvSpPr>
          <p:cNvPr id="34" name="Shape 32"/>
          <p:cNvSpPr/>
          <p:nvPr/>
        </p:nvSpPr>
        <p:spPr>
          <a:xfrm>
            <a:off x="4297680" y="5001768"/>
            <a:ext cx="6766560" cy="512064"/>
          </a:xfrm>
          <a:prstGeom prst="rect">
            <a:avLst/>
          </a:prstGeom>
          <a:solidFill>
            <a:srgbClr val="F6F9FD"/>
          </a:solidFill>
          <a:ln w="12700">
            <a:solidFill>
              <a:srgbClr val="C7D2E3"/>
            </a:solidFill>
            <a:prstDash val="solid"/>
          </a:ln>
        </p:spPr>
      </p:sp>
      <p:sp>
        <p:nvSpPr>
          <p:cNvPr id="35" name="Text 33"/>
          <p:cNvSpPr/>
          <p:nvPr/>
        </p:nvSpPr>
        <p:spPr>
          <a:xfrm>
            <a:off x="978408" y="511149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align</a:t>
            </a:r>
            <a:endParaRPr lang="en-US" sz="1420" dirty="0"/>
          </a:p>
        </p:txBody>
      </p:sp>
      <p:sp>
        <p:nvSpPr>
          <p:cNvPr id="36" name="Text 34"/>
          <p:cNvSpPr/>
          <p:nvPr/>
        </p:nvSpPr>
        <p:spPr>
          <a:xfrm>
            <a:off x="4407408" y="511149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Old alignment attribute; CSS is preferred today.</a:t>
            </a:r>
            <a:endParaRPr lang="en-US" sz="1420" dirty="0"/>
          </a:p>
        </p:txBody>
      </p:sp>
      <p:sp>
        <p:nvSpPr>
          <p:cNvPr id="37" name="Shape 35"/>
          <p:cNvSpPr/>
          <p:nvPr/>
        </p:nvSpPr>
        <p:spPr>
          <a:xfrm>
            <a:off x="868680" y="5513832"/>
            <a:ext cx="3429000" cy="512064"/>
          </a:xfrm>
          <a:prstGeom prst="rect">
            <a:avLst/>
          </a:prstGeom>
          <a:solidFill>
            <a:srgbClr val="FFFFFF"/>
          </a:solidFill>
          <a:ln w="12700">
            <a:solidFill>
              <a:srgbClr val="C7D2E3"/>
            </a:solidFill>
            <a:prstDash val="solid"/>
          </a:ln>
        </p:spPr>
      </p:sp>
      <p:sp>
        <p:nvSpPr>
          <p:cNvPr id="38" name="Shape 36"/>
          <p:cNvSpPr/>
          <p:nvPr/>
        </p:nvSpPr>
        <p:spPr>
          <a:xfrm>
            <a:off x="4297680" y="5513832"/>
            <a:ext cx="6766560" cy="512064"/>
          </a:xfrm>
          <a:prstGeom prst="rect">
            <a:avLst/>
          </a:prstGeom>
          <a:solidFill>
            <a:srgbClr val="FFFFFF"/>
          </a:solidFill>
          <a:ln w="12700">
            <a:solidFill>
              <a:srgbClr val="C7D2E3"/>
            </a:solidFill>
            <a:prstDash val="solid"/>
          </a:ln>
        </p:spPr>
      </p:sp>
      <p:sp>
        <p:nvSpPr>
          <p:cNvPr id="39" name="Text 37"/>
          <p:cNvSpPr/>
          <p:nvPr/>
        </p:nvSpPr>
        <p:spPr>
          <a:xfrm>
            <a:off x="978408" y="562356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color</a:t>
            </a:r>
            <a:endParaRPr lang="en-US" sz="1420" dirty="0"/>
          </a:p>
        </p:txBody>
      </p:sp>
      <p:sp>
        <p:nvSpPr>
          <p:cNvPr id="40" name="Text 38"/>
          <p:cNvSpPr/>
          <p:nvPr/>
        </p:nvSpPr>
        <p:spPr>
          <a:xfrm>
            <a:off x="4407408" y="562356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Old color attribute; CSS is preferred today.</a:t>
            </a:r>
            <a:endParaRPr lang="en-US" sz="142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4. Text formatting tags</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Short explanations to help students remember what each item does.</a:t>
            </a:r>
            <a:endParaRPr lang="en-US" sz="1150" dirty="0"/>
          </a:p>
        </p:txBody>
      </p:sp>
      <p:sp>
        <p:nvSpPr>
          <p:cNvPr id="4" name="Shape 2"/>
          <p:cNvSpPr/>
          <p:nvPr/>
        </p:nvSpPr>
        <p:spPr>
          <a:xfrm>
            <a:off x="749808" y="1280160"/>
            <a:ext cx="10716768" cy="4919472"/>
          </a:xfrm>
          <a:prstGeom prst="roundRect">
            <a:avLst>
              <a:gd name="adj" fmla="val 929"/>
            </a:avLst>
          </a:prstGeom>
          <a:solidFill>
            <a:srgbClr val="FFFFFF"/>
          </a:solidFill>
          <a:ln w="12700">
            <a:solidFill>
              <a:srgbClr val="D7DFEA"/>
            </a:solidFill>
            <a:prstDash val="solid"/>
          </a:ln>
        </p:spPr>
      </p:sp>
      <p:sp>
        <p:nvSpPr>
          <p:cNvPr id="5" name="Shape 3"/>
          <p:cNvSpPr/>
          <p:nvPr/>
        </p:nvSpPr>
        <p:spPr>
          <a:xfrm>
            <a:off x="868680" y="1417320"/>
            <a:ext cx="3429000" cy="512064"/>
          </a:xfrm>
          <a:prstGeom prst="rect">
            <a:avLst/>
          </a:prstGeom>
          <a:solidFill>
            <a:srgbClr val="2F5597"/>
          </a:solidFill>
          <a:ln w="12700">
            <a:solidFill>
              <a:srgbClr val="C7D2E3"/>
            </a:solidFill>
            <a:prstDash val="solid"/>
          </a:ln>
        </p:spPr>
      </p:sp>
      <p:sp>
        <p:nvSpPr>
          <p:cNvPr id="6" name="Shape 4"/>
          <p:cNvSpPr/>
          <p:nvPr/>
        </p:nvSpPr>
        <p:spPr>
          <a:xfrm>
            <a:off x="4297680" y="1417320"/>
            <a:ext cx="6766560" cy="512064"/>
          </a:xfrm>
          <a:prstGeom prst="rect">
            <a:avLst/>
          </a:prstGeom>
          <a:solidFill>
            <a:srgbClr val="2F5597"/>
          </a:solidFill>
          <a:ln w="12700">
            <a:solidFill>
              <a:srgbClr val="C7D2E3"/>
            </a:solidFill>
            <a:prstDash val="solid"/>
          </a:ln>
        </p:spPr>
      </p:sp>
      <p:sp>
        <p:nvSpPr>
          <p:cNvPr id="7" name="Text 5"/>
          <p:cNvSpPr/>
          <p:nvPr/>
        </p:nvSpPr>
        <p:spPr>
          <a:xfrm>
            <a:off x="978408" y="1517904"/>
            <a:ext cx="320954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Tag / Attribute / Feature</a:t>
            </a:r>
            <a:endParaRPr lang="en-US" sz="1550" dirty="0"/>
          </a:p>
        </p:txBody>
      </p:sp>
      <p:sp>
        <p:nvSpPr>
          <p:cNvPr id="8" name="Text 6"/>
          <p:cNvSpPr/>
          <p:nvPr/>
        </p:nvSpPr>
        <p:spPr>
          <a:xfrm>
            <a:off x="4407408" y="1517904"/>
            <a:ext cx="654710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What it does</a:t>
            </a:r>
            <a:endParaRPr lang="en-US" sz="1550" dirty="0"/>
          </a:p>
        </p:txBody>
      </p:sp>
      <p:sp>
        <p:nvSpPr>
          <p:cNvPr id="9" name="Shape 7"/>
          <p:cNvSpPr/>
          <p:nvPr/>
        </p:nvSpPr>
        <p:spPr>
          <a:xfrm>
            <a:off x="868680" y="1929384"/>
            <a:ext cx="3429000" cy="512064"/>
          </a:xfrm>
          <a:prstGeom prst="rect">
            <a:avLst/>
          </a:prstGeom>
          <a:solidFill>
            <a:srgbClr val="F6F9FD"/>
          </a:solidFill>
          <a:ln w="12700">
            <a:solidFill>
              <a:srgbClr val="C7D2E3"/>
            </a:solidFill>
            <a:prstDash val="solid"/>
          </a:ln>
        </p:spPr>
      </p:sp>
      <p:sp>
        <p:nvSpPr>
          <p:cNvPr id="10" name="Shape 8"/>
          <p:cNvSpPr/>
          <p:nvPr/>
        </p:nvSpPr>
        <p:spPr>
          <a:xfrm>
            <a:off x="4297680" y="1929384"/>
            <a:ext cx="6766560" cy="512064"/>
          </a:xfrm>
          <a:prstGeom prst="rect">
            <a:avLst/>
          </a:prstGeom>
          <a:solidFill>
            <a:srgbClr val="F6F9FD"/>
          </a:solidFill>
          <a:ln w="12700">
            <a:solidFill>
              <a:srgbClr val="C7D2E3"/>
            </a:solidFill>
            <a:prstDash val="solid"/>
          </a:ln>
        </p:spPr>
      </p:sp>
      <p:sp>
        <p:nvSpPr>
          <p:cNvPr id="11" name="Text 9"/>
          <p:cNvSpPr/>
          <p:nvPr/>
        </p:nvSpPr>
        <p:spPr>
          <a:xfrm>
            <a:off x="978408" y="203911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&lt;b&gt;</a:t>
            </a:r>
            <a:endParaRPr lang="en-US" sz="1420" dirty="0"/>
          </a:p>
        </p:txBody>
      </p:sp>
      <p:sp>
        <p:nvSpPr>
          <p:cNvPr id="12" name="Text 10"/>
          <p:cNvSpPr/>
          <p:nvPr/>
        </p:nvSpPr>
        <p:spPr>
          <a:xfrm>
            <a:off x="4407408" y="203911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Makes text bold without semantic importance.</a:t>
            </a:r>
            <a:endParaRPr lang="en-US" sz="1420" dirty="0"/>
          </a:p>
        </p:txBody>
      </p:sp>
      <p:sp>
        <p:nvSpPr>
          <p:cNvPr id="13" name="Shape 11"/>
          <p:cNvSpPr/>
          <p:nvPr/>
        </p:nvSpPr>
        <p:spPr>
          <a:xfrm>
            <a:off x="868680" y="2441448"/>
            <a:ext cx="3429000" cy="512064"/>
          </a:xfrm>
          <a:prstGeom prst="rect">
            <a:avLst/>
          </a:prstGeom>
          <a:solidFill>
            <a:srgbClr val="FFFFFF"/>
          </a:solidFill>
          <a:ln w="12700">
            <a:solidFill>
              <a:srgbClr val="C7D2E3"/>
            </a:solidFill>
            <a:prstDash val="solid"/>
          </a:ln>
        </p:spPr>
      </p:sp>
      <p:sp>
        <p:nvSpPr>
          <p:cNvPr id="14" name="Shape 12"/>
          <p:cNvSpPr/>
          <p:nvPr/>
        </p:nvSpPr>
        <p:spPr>
          <a:xfrm>
            <a:off x="4297680" y="2441448"/>
            <a:ext cx="6766560" cy="512064"/>
          </a:xfrm>
          <a:prstGeom prst="rect">
            <a:avLst/>
          </a:prstGeom>
          <a:solidFill>
            <a:srgbClr val="FFFFFF"/>
          </a:solidFill>
          <a:ln w="12700">
            <a:solidFill>
              <a:srgbClr val="C7D2E3"/>
            </a:solidFill>
            <a:prstDash val="solid"/>
          </a:ln>
        </p:spPr>
      </p:sp>
      <p:sp>
        <p:nvSpPr>
          <p:cNvPr id="15" name="Text 13"/>
          <p:cNvSpPr/>
          <p:nvPr/>
        </p:nvSpPr>
        <p:spPr>
          <a:xfrm>
            <a:off x="978408" y="255117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&lt;strong&gt;</a:t>
            </a:r>
            <a:endParaRPr lang="en-US" sz="1420" dirty="0"/>
          </a:p>
        </p:txBody>
      </p:sp>
      <p:sp>
        <p:nvSpPr>
          <p:cNvPr id="16" name="Text 14"/>
          <p:cNvSpPr/>
          <p:nvPr/>
        </p:nvSpPr>
        <p:spPr>
          <a:xfrm>
            <a:off x="4407408" y="255117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Makes text bold with strong semantic importance.</a:t>
            </a:r>
            <a:endParaRPr lang="en-US" sz="1420" dirty="0"/>
          </a:p>
        </p:txBody>
      </p:sp>
      <p:sp>
        <p:nvSpPr>
          <p:cNvPr id="17" name="Shape 15"/>
          <p:cNvSpPr/>
          <p:nvPr/>
        </p:nvSpPr>
        <p:spPr>
          <a:xfrm>
            <a:off x="868680" y="2953512"/>
            <a:ext cx="3429000" cy="512064"/>
          </a:xfrm>
          <a:prstGeom prst="rect">
            <a:avLst/>
          </a:prstGeom>
          <a:solidFill>
            <a:srgbClr val="F6F9FD"/>
          </a:solidFill>
          <a:ln w="12700">
            <a:solidFill>
              <a:srgbClr val="C7D2E3"/>
            </a:solidFill>
            <a:prstDash val="solid"/>
          </a:ln>
        </p:spPr>
      </p:sp>
      <p:sp>
        <p:nvSpPr>
          <p:cNvPr id="18" name="Shape 16"/>
          <p:cNvSpPr/>
          <p:nvPr/>
        </p:nvSpPr>
        <p:spPr>
          <a:xfrm>
            <a:off x="4297680" y="2953512"/>
            <a:ext cx="6766560" cy="512064"/>
          </a:xfrm>
          <a:prstGeom prst="rect">
            <a:avLst/>
          </a:prstGeom>
          <a:solidFill>
            <a:srgbClr val="F6F9FD"/>
          </a:solidFill>
          <a:ln w="12700">
            <a:solidFill>
              <a:srgbClr val="C7D2E3"/>
            </a:solidFill>
            <a:prstDash val="solid"/>
          </a:ln>
        </p:spPr>
      </p:sp>
      <p:sp>
        <p:nvSpPr>
          <p:cNvPr id="19" name="Text 17"/>
          <p:cNvSpPr/>
          <p:nvPr/>
        </p:nvSpPr>
        <p:spPr>
          <a:xfrm>
            <a:off x="978408" y="306324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&lt;i&gt;</a:t>
            </a:r>
            <a:endParaRPr lang="en-US" sz="1420" dirty="0"/>
          </a:p>
        </p:txBody>
      </p:sp>
      <p:sp>
        <p:nvSpPr>
          <p:cNvPr id="20" name="Text 18"/>
          <p:cNvSpPr/>
          <p:nvPr/>
        </p:nvSpPr>
        <p:spPr>
          <a:xfrm>
            <a:off x="4407408" y="306324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Displays italic text.</a:t>
            </a:r>
            <a:endParaRPr lang="en-US" sz="1420" dirty="0"/>
          </a:p>
        </p:txBody>
      </p:sp>
      <p:sp>
        <p:nvSpPr>
          <p:cNvPr id="21" name="Shape 19"/>
          <p:cNvSpPr/>
          <p:nvPr/>
        </p:nvSpPr>
        <p:spPr>
          <a:xfrm>
            <a:off x="868680" y="3465576"/>
            <a:ext cx="3429000" cy="512064"/>
          </a:xfrm>
          <a:prstGeom prst="rect">
            <a:avLst/>
          </a:prstGeom>
          <a:solidFill>
            <a:srgbClr val="FFFFFF"/>
          </a:solidFill>
          <a:ln w="12700">
            <a:solidFill>
              <a:srgbClr val="C7D2E3"/>
            </a:solidFill>
            <a:prstDash val="solid"/>
          </a:ln>
        </p:spPr>
      </p:sp>
      <p:sp>
        <p:nvSpPr>
          <p:cNvPr id="22" name="Shape 20"/>
          <p:cNvSpPr/>
          <p:nvPr/>
        </p:nvSpPr>
        <p:spPr>
          <a:xfrm>
            <a:off x="4297680" y="3465576"/>
            <a:ext cx="6766560" cy="512064"/>
          </a:xfrm>
          <a:prstGeom prst="rect">
            <a:avLst/>
          </a:prstGeom>
          <a:solidFill>
            <a:srgbClr val="FFFFFF"/>
          </a:solidFill>
          <a:ln w="12700">
            <a:solidFill>
              <a:srgbClr val="C7D2E3"/>
            </a:solidFill>
            <a:prstDash val="solid"/>
          </a:ln>
        </p:spPr>
      </p:sp>
      <p:sp>
        <p:nvSpPr>
          <p:cNvPr id="23" name="Text 21"/>
          <p:cNvSpPr/>
          <p:nvPr/>
        </p:nvSpPr>
        <p:spPr>
          <a:xfrm>
            <a:off x="978408" y="3575304"/>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&lt;em&gt;</a:t>
            </a:r>
            <a:endParaRPr lang="en-US" sz="1420" dirty="0"/>
          </a:p>
        </p:txBody>
      </p:sp>
      <p:sp>
        <p:nvSpPr>
          <p:cNvPr id="24" name="Text 22"/>
          <p:cNvSpPr/>
          <p:nvPr/>
        </p:nvSpPr>
        <p:spPr>
          <a:xfrm>
            <a:off x="4407408" y="3575304"/>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Emphasizes text semantically, usually in italics.</a:t>
            </a:r>
            <a:endParaRPr lang="en-US" sz="1420" dirty="0"/>
          </a:p>
        </p:txBody>
      </p:sp>
      <p:sp>
        <p:nvSpPr>
          <p:cNvPr id="25" name="Shape 23"/>
          <p:cNvSpPr/>
          <p:nvPr/>
        </p:nvSpPr>
        <p:spPr>
          <a:xfrm>
            <a:off x="868680" y="3977640"/>
            <a:ext cx="3429000" cy="512064"/>
          </a:xfrm>
          <a:prstGeom prst="rect">
            <a:avLst/>
          </a:prstGeom>
          <a:solidFill>
            <a:srgbClr val="F6F9FD"/>
          </a:solidFill>
          <a:ln w="12700">
            <a:solidFill>
              <a:srgbClr val="C7D2E3"/>
            </a:solidFill>
            <a:prstDash val="solid"/>
          </a:ln>
        </p:spPr>
      </p:sp>
      <p:sp>
        <p:nvSpPr>
          <p:cNvPr id="26" name="Shape 24"/>
          <p:cNvSpPr/>
          <p:nvPr/>
        </p:nvSpPr>
        <p:spPr>
          <a:xfrm>
            <a:off x="4297680" y="3977640"/>
            <a:ext cx="6766560" cy="512064"/>
          </a:xfrm>
          <a:prstGeom prst="rect">
            <a:avLst/>
          </a:prstGeom>
          <a:solidFill>
            <a:srgbClr val="F6F9FD"/>
          </a:solidFill>
          <a:ln w="12700">
            <a:solidFill>
              <a:srgbClr val="C7D2E3"/>
            </a:solidFill>
            <a:prstDash val="solid"/>
          </a:ln>
        </p:spPr>
      </p:sp>
      <p:sp>
        <p:nvSpPr>
          <p:cNvPr id="27" name="Text 25"/>
          <p:cNvSpPr/>
          <p:nvPr/>
        </p:nvSpPr>
        <p:spPr>
          <a:xfrm>
            <a:off x="978408" y="4087368"/>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&lt;u&gt;</a:t>
            </a:r>
            <a:endParaRPr lang="en-US" sz="1420" dirty="0"/>
          </a:p>
        </p:txBody>
      </p:sp>
      <p:sp>
        <p:nvSpPr>
          <p:cNvPr id="28" name="Text 26"/>
          <p:cNvSpPr/>
          <p:nvPr/>
        </p:nvSpPr>
        <p:spPr>
          <a:xfrm>
            <a:off x="4407408" y="4087368"/>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Underlines text.</a:t>
            </a:r>
            <a:endParaRPr lang="en-US" sz="1420" dirty="0"/>
          </a:p>
        </p:txBody>
      </p:sp>
      <p:sp>
        <p:nvSpPr>
          <p:cNvPr id="29" name="Shape 27"/>
          <p:cNvSpPr/>
          <p:nvPr/>
        </p:nvSpPr>
        <p:spPr>
          <a:xfrm>
            <a:off x="868680" y="4489704"/>
            <a:ext cx="3429000" cy="512064"/>
          </a:xfrm>
          <a:prstGeom prst="rect">
            <a:avLst/>
          </a:prstGeom>
          <a:solidFill>
            <a:srgbClr val="FFFFFF"/>
          </a:solidFill>
          <a:ln w="12700">
            <a:solidFill>
              <a:srgbClr val="C7D2E3"/>
            </a:solidFill>
            <a:prstDash val="solid"/>
          </a:ln>
        </p:spPr>
      </p:sp>
      <p:sp>
        <p:nvSpPr>
          <p:cNvPr id="30" name="Shape 28"/>
          <p:cNvSpPr/>
          <p:nvPr/>
        </p:nvSpPr>
        <p:spPr>
          <a:xfrm>
            <a:off x="4297680" y="4489704"/>
            <a:ext cx="6766560" cy="512064"/>
          </a:xfrm>
          <a:prstGeom prst="rect">
            <a:avLst/>
          </a:prstGeom>
          <a:solidFill>
            <a:srgbClr val="FFFFFF"/>
          </a:solidFill>
          <a:ln w="12700">
            <a:solidFill>
              <a:srgbClr val="C7D2E3"/>
            </a:solidFill>
            <a:prstDash val="solid"/>
          </a:ln>
        </p:spPr>
      </p:sp>
      <p:sp>
        <p:nvSpPr>
          <p:cNvPr id="31" name="Text 29"/>
          <p:cNvSpPr/>
          <p:nvPr/>
        </p:nvSpPr>
        <p:spPr>
          <a:xfrm>
            <a:off x="978408" y="459943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&lt;del&gt;</a:t>
            </a:r>
            <a:endParaRPr lang="en-US" sz="1420" dirty="0"/>
          </a:p>
        </p:txBody>
      </p:sp>
      <p:sp>
        <p:nvSpPr>
          <p:cNvPr id="32" name="Text 30"/>
          <p:cNvSpPr/>
          <p:nvPr/>
        </p:nvSpPr>
        <p:spPr>
          <a:xfrm>
            <a:off x="4407408" y="459943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Shows deleted text.</a:t>
            </a:r>
            <a:endParaRPr lang="en-US" sz="1420" dirty="0"/>
          </a:p>
        </p:txBody>
      </p:sp>
      <p:sp>
        <p:nvSpPr>
          <p:cNvPr id="33" name="Shape 31"/>
          <p:cNvSpPr/>
          <p:nvPr/>
        </p:nvSpPr>
        <p:spPr>
          <a:xfrm>
            <a:off x="868680" y="5001768"/>
            <a:ext cx="3429000" cy="512064"/>
          </a:xfrm>
          <a:prstGeom prst="rect">
            <a:avLst/>
          </a:prstGeom>
          <a:solidFill>
            <a:srgbClr val="F6F9FD"/>
          </a:solidFill>
          <a:ln w="12700">
            <a:solidFill>
              <a:srgbClr val="C7D2E3"/>
            </a:solidFill>
            <a:prstDash val="solid"/>
          </a:ln>
        </p:spPr>
      </p:sp>
      <p:sp>
        <p:nvSpPr>
          <p:cNvPr id="34" name="Shape 32"/>
          <p:cNvSpPr/>
          <p:nvPr/>
        </p:nvSpPr>
        <p:spPr>
          <a:xfrm>
            <a:off x="4297680" y="5001768"/>
            <a:ext cx="6766560" cy="512064"/>
          </a:xfrm>
          <a:prstGeom prst="rect">
            <a:avLst/>
          </a:prstGeom>
          <a:solidFill>
            <a:srgbClr val="F6F9FD"/>
          </a:solidFill>
          <a:ln w="12700">
            <a:solidFill>
              <a:srgbClr val="C7D2E3"/>
            </a:solidFill>
            <a:prstDash val="solid"/>
          </a:ln>
        </p:spPr>
      </p:sp>
      <p:sp>
        <p:nvSpPr>
          <p:cNvPr id="35" name="Text 33"/>
          <p:cNvSpPr/>
          <p:nvPr/>
        </p:nvSpPr>
        <p:spPr>
          <a:xfrm>
            <a:off x="978408" y="511149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&lt;sub&gt; / &lt;sup&gt;</a:t>
            </a:r>
            <a:endParaRPr lang="en-US" sz="1420" dirty="0"/>
          </a:p>
        </p:txBody>
      </p:sp>
      <p:sp>
        <p:nvSpPr>
          <p:cNvPr id="36" name="Text 34"/>
          <p:cNvSpPr/>
          <p:nvPr/>
        </p:nvSpPr>
        <p:spPr>
          <a:xfrm>
            <a:off x="4407408" y="511149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Display subscript and superscript text.</a:t>
            </a:r>
            <a:endParaRPr lang="en-US" sz="1420" dirty="0"/>
          </a:p>
        </p:txBody>
      </p:sp>
      <p:sp>
        <p:nvSpPr>
          <p:cNvPr id="37" name="Shape 35"/>
          <p:cNvSpPr/>
          <p:nvPr/>
        </p:nvSpPr>
        <p:spPr>
          <a:xfrm>
            <a:off x="868680" y="5513832"/>
            <a:ext cx="3429000" cy="512064"/>
          </a:xfrm>
          <a:prstGeom prst="rect">
            <a:avLst/>
          </a:prstGeom>
          <a:solidFill>
            <a:srgbClr val="FFFFFF"/>
          </a:solidFill>
          <a:ln w="12700">
            <a:solidFill>
              <a:srgbClr val="C7D2E3"/>
            </a:solidFill>
            <a:prstDash val="solid"/>
          </a:ln>
        </p:spPr>
      </p:sp>
      <p:sp>
        <p:nvSpPr>
          <p:cNvPr id="38" name="Shape 36"/>
          <p:cNvSpPr/>
          <p:nvPr/>
        </p:nvSpPr>
        <p:spPr>
          <a:xfrm>
            <a:off x="4297680" y="5513832"/>
            <a:ext cx="6766560" cy="512064"/>
          </a:xfrm>
          <a:prstGeom prst="rect">
            <a:avLst/>
          </a:prstGeom>
          <a:solidFill>
            <a:srgbClr val="FFFFFF"/>
          </a:solidFill>
          <a:ln w="12700">
            <a:solidFill>
              <a:srgbClr val="C7D2E3"/>
            </a:solidFill>
            <a:prstDash val="solid"/>
          </a:ln>
        </p:spPr>
      </p:sp>
      <p:sp>
        <p:nvSpPr>
          <p:cNvPr id="39" name="Text 37"/>
          <p:cNvSpPr/>
          <p:nvPr/>
        </p:nvSpPr>
        <p:spPr>
          <a:xfrm>
            <a:off x="978408" y="562356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&lt;pre&gt;</a:t>
            </a:r>
            <a:endParaRPr lang="en-US" sz="1420" dirty="0"/>
          </a:p>
        </p:txBody>
      </p:sp>
      <p:sp>
        <p:nvSpPr>
          <p:cNvPr id="40" name="Text 38"/>
          <p:cNvSpPr/>
          <p:nvPr/>
        </p:nvSpPr>
        <p:spPr>
          <a:xfrm>
            <a:off x="4407408" y="562356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Keeps spaces and line breaks as written.</a:t>
            </a:r>
            <a:endParaRPr lang="en-US" sz="142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5. Links, images, and lists</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Short explanations to help students remember what each item does.</a:t>
            </a:r>
            <a:endParaRPr lang="en-US" sz="1150" dirty="0"/>
          </a:p>
        </p:txBody>
      </p:sp>
      <p:sp>
        <p:nvSpPr>
          <p:cNvPr id="4" name="Shape 2"/>
          <p:cNvSpPr/>
          <p:nvPr/>
        </p:nvSpPr>
        <p:spPr>
          <a:xfrm>
            <a:off x="749808" y="1280160"/>
            <a:ext cx="10716768" cy="4919472"/>
          </a:xfrm>
          <a:prstGeom prst="roundRect">
            <a:avLst>
              <a:gd name="adj" fmla="val 929"/>
            </a:avLst>
          </a:prstGeom>
          <a:solidFill>
            <a:srgbClr val="FFFFFF"/>
          </a:solidFill>
          <a:ln w="12700">
            <a:solidFill>
              <a:srgbClr val="D7DFEA"/>
            </a:solidFill>
            <a:prstDash val="solid"/>
          </a:ln>
        </p:spPr>
      </p:sp>
      <p:sp>
        <p:nvSpPr>
          <p:cNvPr id="5" name="Shape 3"/>
          <p:cNvSpPr/>
          <p:nvPr/>
        </p:nvSpPr>
        <p:spPr>
          <a:xfrm>
            <a:off x="868680" y="1417320"/>
            <a:ext cx="3429000" cy="512064"/>
          </a:xfrm>
          <a:prstGeom prst="rect">
            <a:avLst/>
          </a:prstGeom>
          <a:solidFill>
            <a:srgbClr val="2F5597"/>
          </a:solidFill>
          <a:ln w="12700">
            <a:solidFill>
              <a:srgbClr val="C7D2E3"/>
            </a:solidFill>
            <a:prstDash val="solid"/>
          </a:ln>
        </p:spPr>
      </p:sp>
      <p:sp>
        <p:nvSpPr>
          <p:cNvPr id="6" name="Shape 4"/>
          <p:cNvSpPr/>
          <p:nvPr/>
        </p:nvSpPr>
        <p:spPr>
          <a:xfrm>
            <a:off x="4297680" y="1417320"/>
            <a:ext cx="6766560" cy="512064"/>
          </a:xfrm>
          <a:prstGeom prst="rect">
            <a:avLst/>
          </a:prstGeom>
          <a:solidFill>
            <a:srgbClr val="2F5597"/>
          </a:solidFill>
          <a:ln w="12700">
            <a:solidFill>
              <a:srgbClr val="C7D2E3"/>
            </a:solidFill>
            <a:prstDash val="solid"/>
          </a:ln>
        </p:spPr>
      </p:sp>
      <p:sp>
        <p:nvSpPr>
          <p:cNvPr id="7" name="Text 5"/>
          <p:cNvSpPr/>
          <p:nvPr/>
        </p:nvSpPr>
        <p:spPr>
          <a:xfrm>
            <a:off x="978408" y="1517904"/>
            <a:ext cx="320954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Tag / Attribute / Feature</a:t>
            </a:r>
            <a:endParaRPr lang="en-US" sz="1550" dirty="0"/>
          </a:p>
        </p:txBody>
      </p:sp>
      <p:sp>
        <p:nvSpPr>
          <p:cNvPr id="8" name="Text 6"/>
          <p:cNvSpPr/>
          <p:nvPr/>
        </p:nvSpPr>
        <p:spPr>
          <a:xfrm>
            <a:off x="4407408" y="1517904"/>
            <a:ext cx="654710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What it does</a:t>
            </a:r>
            <a:endParaRPr lang="en-US" sz="1550" dirty="0"/>
          </a:p>
        </p:txBody>
      </p:sp>
      <p:sp>
        <p:nvSpPr>
          <p:cNvPr id="9" name="Shape 7"/>
          <p:cNvSpPr/>
          <p:nvPr/>
        </p:nvSpPr>
        <p:spPr>
          <a:xfrm>
            <a:off x="868680" y="1929384"/>
            <a:ext cx="3429000" cy="512064"/>
          </a:xfrm>
          <a:prstGeom prst="rect">
            <a:avLst/>
          </a:prstGeom>
          <a:solidFill>
            <a:srgbClr val="F6F9FD"/>
          </a:solidFill>
          <a:ln w="12700">
            <a:solidFill>
              <a:srgbClr val="C7D2E3"/>
            </a:solidFill>
            <a:prstDash val="solid"/>
          </a:ln>
        </p:spPr>
      </p:sp>
      <p:sp>
        <p:nvSpPr>
          <p:cNvPr id="10" name="Shape 8"/>
          <p:cNvSpPr/>
          <p:nvPr/>
        </p:nvSpPr>
        <p:spPr>
          <a:xfrm>
            <a:off x="4297680" y="1929384"/>
            <a:ext cx="6766560" cy="512064"/>
          </a:xfrm>
          <a:prstGeom prst="rect">
            <a:avLst/>
          </a:prstGeom>
          <a:solidFill>
            <a:srgbClr val="F6F9FD"/>
          </a:solidFill>
          <a:ln w="12700">
            <a:solidFill>
              <a:srgbClr val="C7D2E3"/>
            </a:solidFill>
            <a:prstDash val="solid"/>
          </a:ln>
        </p:spPr>
      </p:sp>
      <p:sp>
        <p:nvSpPr>
          <p:cNvPr id="11" name="Text 9"/>
          <p:cNvSpPr/>
          <p:nvPr/>
        </p:nvSpPr>
        <p:spPr>
          <a:xfrm>
            <a:off x="978408" y="203911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&lt;a href="..."&gt;</a:t>
            </a:r>
            <a:endParaRPr lang="en-US" sz="1420" dirty="0"/>
          </a:p>
        </p:txBody>
      </p:sp>
      <p:sp>
        <p:nvSpPr>
          <p:cNvPr id="12" name="Text 10"/>
          <p:cNvSpPr/>
          <p:nvPr/>
        </p:nvSpPr>
        <p:spPr>
          <a:xfrm>
            <a:off x="4407408" y="203911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 hyperlink.</a:t>
            </a:r>
            <a:endParaRPr lang="en-US" sz="1420" dirty="0"/>
          </a:p>
        </p:txBody>
      </p:sp>
      <p:sp>
        <p:nvSpPr>
          <p:cNvPr id="13" name="Shape 11"/>
          <p:cNvSpPr/>
          <p:nvPr/>
        </p:nvSpPr>
        <p:spPr>
          <a:xfrm>
            <a:off x="868680" y="2441448"/>
            <a:ext cx="3429000" cy="512064"/>
          </a:xfrm>
          <a:prstGeom prst="rect">
            <a:avLst/>
          </a:prstGeom>
          <a:solidFill>
            <a:srgbClr val="FFFFFF"/>
          </a:solidFill>
          <a:ln w="12700">
            <a:solidFill>
              <a:srgbClr val="C7D2E3"/>
            </a:solidFill>
            <a:prstDash val="solid"/>
          </a:ln>
        </p:spPr>
      </p:sp>
      <p:sp>
        <p:nvSpPr>
          <p:cNvPr id="14" name="Shape 12"/>
          <p:cNvSpPr/>
          <p:nvPr/>
        </p:nvSpPr>
        <p:spPr>
          <a:xfrm>
            <a:off x="4297680" y="2441448"/>
            <a:ext cx="6766560" cy="512064"/>
          </a:xfrm>
          <a:prstGeom prst="rect">
            <a:avLst/>
          </a:prstGeom>
          <a:solidFill>
            <a:srgbClr val="FFFFFF"/>
          </a:solidFill>
          <a:ln w="12700">
            <a:solidFill>
              <a:srgbClr val="C7D2E3"/>
            </a:solidFill>
            <a:prstDash val="solid"/>
          </a:ln>
        </p:spPr>
      </p:sp>
      <p:sp>
        <p:nvSpPr>
          <p:cNvPr id="15" name="Text 13"/>
          <p:cNvSpPr/>
          <p:nvPr/>
        </p:nvSpPr>
        <p:spPr>
          <a:xfrm>
            <a:off x="978408" y="255117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target="_blank"</a:t>
            </a:r>
            <a:endParaRPr lang="en-US" sz="1420" dirty="0"/>
          </a:p>
        </p:txBody>
      </p:sp>
      <p:sp>
        <p:nvSpPr>
          <p:cNvPr id="16" name="Text 14"/>
          <p:cNvSpPr/>
          <p:nvPr/>
        </p:nvSpPr>
        <p:spPr>
          <a:xfrm>
            <a:off x="4407408" y="255117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Opens the link in a new tab.</a:t>
            </a:r>
            <a:endParaRPr lang="en-US" sz="1420" dirty="0"/>
          </a:p>
        </p:txBody>
      </p:sp>
      <p:sp>
        <p:nvSpPr>
          <p:cNvPr id="17" name="Shape 15"/>
          <p:cNvSpPr/>
          <p:nvPr/>
        </p:nvSpPr>
        <p:spPr>
          <a:xfrm>
            <a:off x="868680" y="2953512"/>
            <a:ext cx="3429000" cy="512064"/>
          </a:xfrm>
          <a:prstGeom prst="rect">
            <a:avLst/>
          </a:prstGeom>
          <a:solidFill>
            <a:srgbClr val="F6F9FD"/>
          </a:solidFill>
          <a:ln w="12700">
            <a:solidFill>
              <a:srgbClr val="C7D2E3"/>
            </a:solidFill>
            <a:prstDash val="solid"/>
          </a:ln>
        </p:spPr>
      </p:sp>
      <p:sp>
        <p:nvSpPr>
          <p:cNvPr id="18" name="Shape 16"/>
          <p:cNvSpPr/>
          <p:nvPr/>
        </p:nvSpPr>
        <p:spPr>
          <a:xfrm>
            <a:off x="4297680" y="2953512"/>
            <a:ext cx="6766560" cy="512064"/>
          </a:xfrm>
          <a:prstGeom prst="rect">
            <a:avLst/>
          </a:prstGeom>
          <a:solidFill>
            <a:srgbClr val="F6F9FD"/>
          </a:solidFill>
          <a:ln w="12700">
            <a:solidFill>
              <a:srgbClr val="C7D2E3"/>
            </a:solidFill>
            <a:prstDash val="solid"/>
          </a:ln>
        </p:spPr>
      </p:sp>
      <p:sp>
        <p:nvSpPr>
          <p:cNvPr id="19" name="Text 17"/>
          <p:cNvSpPr/>
          <p:nvPr/>
        </p:nvSpPr>
        <p:spPr>
          <a:xfrm>
            <a:off x="978408" y="306324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mailto: / tel:</a:t>
            </a:r>
            <a:endParaRPr lang="en-US" sz="1420" dirty="0"/>
          </a:p>
        </p:txBody>
      </p:sp>
      <p:sp>
        <p:nvSpPr>
          <p:cNvPr id="20" name="Text 18"/>
          <p:cNvSpPr/>
          <p:nvPr/>
        </p:nvSpPr>
        <p:spPr>
          <a:xfrm>
            <a:off x="4407408" y="306324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 email and phone links.</a:t>
            </a:r>
            <a:endParaRPr lang="en-US" sz="1420" dirty="0"/>
          </a:p>
        </p:txBody>
      </p:sp>
      <p:sp>
        <p:nvSpPr>
          <p:cNvPr id="21" name="Shape 19"/>
          <p:cNvSpPr/>
          <p:nvPr/>
        </p:nvSpPr>
        <p:spPr>
          <a:xfrm>
            <a:off x="868680" y="3465576"/>
            <a:ext cx="3429000" cy="512064"/>
          </a:xfrm>
          <a:prstGeom prst="rect">
            <a:avLst/>
          </a:prstGeom>
          <a:solidFill>
            <a:srgbClr val="FFFFFF"/>
          </a:solidFill>
          <a:ln w="12700">
            <a:solidFill>
              <a:srgbClr val="C7D2E3"/>
            </a:solidFill>
            <a:prstDash val="solid"/>
          </a:ln>
        </p:spPr>
      </p:sp>
      <p:sp>
        <p:nvSpPr>
          <p:cNvPr id="22" name="Shape 20"/>
          <p:cNvSpPr/>
          <p:nvPr/>
        </p:nvSpPr>
        <p:spPr>
          <a:xfrm>
            <a:off x="4297680" y="3465576"/>
            <a:ext cx="6766560" cy="512064"/>
          </a:xfrm>
          <a:prstGeom prst="rect">
            <a:avLst/>
          </a:prstGeom>
          <a:solidFill>
            <a:srgbClr val="FFFFFF"/>
          </a:solidFill>
          <a:ln w="12700">
            <a:solidFill>
              <a:srgbClr val="C7D2E3"/>
            </a:solidFill>
            <a:prstDash val="solid"/>
          </a:ln>
        </p:spPr>
      </p:sp>
      <p:sp>
        <p:nvSpPr>
          <p:cNvPr id="23" name="Text 21"/>
          <p:cNvSpPr/>
          <p:nvPr/>
        </p:nvSpPr>
        <p:spPr>
          <a:xfrm>
            <a:off x="978408" y="3575304"/>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id + href="#id"</a:t>
            </a:r>
            <a:endParaRPr lang="en-US" sz="1420" dirty="0"/>
          </a:p>
        </p:txBody>
      </p:sp>
      <p:sp>
        <p:nvSpPr>
          <p:cNvPr id="24" name="Text 22"/>
          <p:cNvSpPr/>
          <p:nvPr/>
        </p:nvSpPr>
        <p:spPr>
          <a:xfrm>
            <a:off x="4407408" y="3575304"/>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 internal page jumps.</a:t>
            </a:r>
            <a:endParaRPr lang="en-US" sz="1420" dirty="0"/>
          </a:p>
        </p:txBody>
      </p:sp>
      <p:sp>
        <p:nvSpPr>
          <p:cNvPr id="25" name="Shape 23"/>
          <p:cNvSpPr/>
          <p:nvPr/>
        </p:nvSpPr>
        <p:spPr>
          <a:xfrm>
            <a:off x="868680" y="3977640"/>
            <a:ext cx="3429000" cy="512064"/>
          </a:xfrm>
          <a:prstGeom prst="rect">
            <a:avLst/>
          </a:prstGeom>
          <a:solidFill>
            <a:srgbClr val="F6F9FD"/>
          </a:solidFill>
          <a:ln w="12700">
            <a:solidFill>
              <a:srgbClr val="C7D2E3"/>
            </a:solidFill>
            <a:prstDash val="solid"/>
          </a:ln>
        </p:spPr>
      </p:sp>
      <p:sp>
        <p:nvSpPr>
          <p:cNvPr id="26" name="Shape 24"/>
          <p:cNvSpPr/>
          <p:nvPr/>
        </p:nvSpPr>
        <p:spPr>
          <a:xfrm>
            <a:off x="4297680" y="3977640"/>
            <a:ext cx="6766560" cy="512064"/>
          </a:xfrm>
          <a:prstGeom prst="rect">
            <a:avLst/>
          </a:prstGeom>
          <a:solidFill>
            <a:srgbClr val="F6F9FD"/>
          </a:solidFill>
          <a:ln w="12700">
            <a:solidFill>
              <a:srgbClr val="C7D2E3"/>
            </a:solidFill>
            <a:prstDash val="solid"/>
          </a:ln>
        </p:spPr>
      </p:sp>
      <p:sp>
        <p:nvSpPr>
          <p:cNvPr id="27" name="Text 25"/>
          <p:cNvSpPr/>
          <p:nvPr/>
        </p:nvSpPr>
        <p:spPr>
          <a:xfrm>
            <a:off x="978408" y="4087368"/>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&lt;img src="..." alt="..."&gt;</a:t>
            </a:r>
            <a:endParaRPr lang="en-US" sz="1420" dirty="0"/>
          </a:p>
        </p:txBody>
      </p:sp>
      <p:sp>
        <p:nvSpPr>
          <p:cNvPr id="28" name="Text 26"/>
          <p:cNvSpPr/>
          <p:nvPr/>
        </p:nvSpPr>
        <p:spPr>
          <a:xfrm>
            <a:off x="4407408" y="4087368"/>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Inserts an image and provides alt text.</a:t>
            </a:r>
            <a:endParaRPr lang="en-US" sz="1420" dirty="0"/>
          </a:p>
        </p:txBody>
      </p:sp>
      <p:sp>
        <p:nvSpPr>
          <p:cNvPr id="29" name="Shape 27"/>
          <p:cNvSpPr/>
          <p:nvPr/>
        </p:nvSpPr>
        <p:spPr>
          <a:xfrm>
            <a:off x="868680" y="4489704"/>
            <a:ext cx="3429000" cy="512064"/>
          </a:xfrm>
          <a:prstGeom prst="rect">
            <a:avLst/>
          </a:prstGeom>
          <a:solidFill>
            <a:srgbClr val="FFFFFF"/>
          </a:solidFill>
          <a:ln w="12700">
            <a:solidFill>
              <a:srgbClr val="C7D2E3"/>
            </a:solidFill>
            <a:prstDash val="solid"/>
          </a:ln>
        </p:spPr>
      </p:sp>
      <p:sp>
        <p:nvSpPr>
          <p:cNvPr id="30" name="Shape 28"/>
          <p:cNvSpPr/>
          <p:nvPr/>
        </p:nvSpPr>
        <p:spPr>
          <a:xfrm>
            <a:off x="4297680" y="4489704"/>
            <a:ext cx="6766560" cy="512064"/>
          </a:xfrm>
          <a:prstGeom prst="rect">
            <a:avLst/>
          </a:prstGeom>
          <a:solidFill>
            <a:srgbClr val="FFFFFF"/>
          </a:solidFill>
          <a:ln w="12700">
            <a:solidFill>
              <a:srgbClr val="C7D2E3"/>
            </a:solidFill>
            <a:prstDash val="solid"/>
          </a:ln>
        </p:spPr>
      </p:sp>
      <p:sp>
        <p:nvSpPr>
          <p:cNvPr id="31" name="Text 29"/>
          <p:cNvSpPr/>
          <p:nvPr/>
        </p:nvSpPr>
        <p:spPr>
          <a:xfrm>
            <a:off x="978408" y="459943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&lt;figure&gt; / &lt;figcaption&gt;</a:t>
            </a:r>
            <a:endParaRPr lang="en-US" sz="1420" dirty="0"/>
          </a:p>
        </p:txBody>
      </p:sp>
      <p:sp>
        <p:nvSpPr>
          <p:cNvPr id="32" name="Text 30"/>
          <p:cNvSpPr/>
          <p:nvPr/>
        </p:nvSpPr>
        <p:spPr>
          <a:xfrm>
            <a:off x="4407408" y="459943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Group an image with its caption.</a:t>
            </a:r>
            <a:endParaRPr lang="en-US" sz="1420" dirty="0"/>
          </a:p>
        </p:txBody>
      </p:sp>
      <p:sp>
        <p:nvSpPr>
          <p:cNvPr id="33" name="Shape 31"/>
          <p:cNvSpPr/>
          <p:nvPr/>
        </p:nvSpPr>
        <p:spPr>
          <a:xfrm>
            <a:off x="868680" y="5001768"/>
            <a:ext cx="3429000" cy="512064"/>
          </a:xfrm>
          <a:prstGeom prst="rect">
            <a:avLst/>
          </a:prstGeom>
          <a:solidFill>
            <a:srgbClr val="F6F9FD"/>
          </a:solidFill>
          <a:ln w="12700">
            <a:solidFill>
              <a:srgbClr val="C7D2E3"/>
            </a:solidFill>
            <a:prstDash val="solid"/>
          </a:ln>
        </p:spPr>
      </p:sp>
      <p:sp>
        <p:nvSpPr>
          <p:cNvPr id="34" name="Shape 32"/>
          <p:cNvSpPr/>
          <p:nvPr/>
        </p:nvSpPr>
        <p:spPr>
          <a:xfrm>
            <a:off x="4297680" y="5001768"/>
            <a:ext cx="6766560" cy="512064"/>
          </a:xfrm>
          <a:prstGeom prst="rect">
            <a:avLst/>
          </a:prstGeom>
          <a:solidFill>
            <a:srgbClr val="F6F9FD"/>
          </a:solidFill>
          <a:ln w="12700">
            <a:solidFill>
              <a:srgbClr val="C7D2E3"/>
            </a:solidFill>
            <a:prstDash val="solid"/>
          </a:ln>
        </p:spPr>
      </p:sp>
      <p:sp>
        <p:nvSpPr>
          <p:cNvPr id="35" name="Text 33"/>
          <p:cNvSpPr/>
          <p:nvPr/>
        </p:nvSpPr>
        <p:spPr>
          <a:xfrm>
            <a:off x="978408" y="511149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&lt;ul&gt; / &lt;ol&gt;</a:t>
            </a:r>
            <a:endParaRPr lang="en-US" sz="1420" dirty="0"/>
          </a:p>
        </p:txBody>
      </p:sp>
      <p:sp>
        <p:nvSpPr>
          <p:cNvPr id="36" name="Text 34"/>
          <p:cNvSpPr/>
          <p:nvPr/>
        </p:nvSpPr>
        <p:spPr>
          <a:xfrm>
            <a:off x="4407408" y="511149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 unordered and ordered lists.</a:t>
            </a:r>
            <a:endParaRPr lang="en-US" sz="1420" dirty="0"/>
          </a:p>
        </p:txBody>
      </p:sp>
      <p:sp>
        <p:nvSpPr>
          <p:cNvPr id="37" name="Shape 35"/>
          <p:cNvSpPr/>
          <p:nvPr/>
        </p:nvSpPr>
        <p:spPr>
          <a:xfrm>
            <a:off x="868680" y="5513832"/>
            <a:ext cx="3429000" cy="512064"/>
          </a:xfrm>
          <a:prstGeom prst="rect">
            <a:avLst/>
          </a:prstGeom>
          <a:solidFill>
            <a:srgbClr val="FFFFFF"/>
          </a:solidFill>
          <a:ln w="12700">
            <a:solidFill>
              <a:srgbClr val="C7D2E3"/>
            </a:solidFill>
            <a:prstDash val="solid"/>
          </a:ln>
        </p:spPr>
      </p:sp>
      <p:sp>
        <p:nvSpPr>
          <p:cNvPr id="38" name="Shape 36"/>
          <p:cNvSpPr/>
          <p:nvPr/>
        </p:nvSpPr>
        <p:spPr>
          <a:xfrm>
            <a:off x="4297680" y="5513832"/>
            <a:ext cx="6766560" cy="512064"/>
          </a:xfrm>
          <a:prstGeom prst="rect">
            <a:avLst/>
          </a:prstGeom>
          <a:solidFill>
            <a:srgbClr val="FFFFFF"/>
          </a:solidFill>
          <a:ln w="12700">
            <a:solidFill>
              <a:srgbClr val="C7D2E3"/>
            </a:solidFill>
            <a:prstDash val="solid"/>
          </a:ln>
        </p:spPr>
      </p:sp>
      <p:sp>
        <p:nvSpPr>
          <p:cNvPr id="39" name="Text 37"/>
          <p:cNvSpPr/>
          <p:nvPr/>
        </p:nvSpPr>
        <p:spPr>
          <a:xfrm>
            <a:off x="978408" y="562356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&lt;li&gt;</a:t>
            </a:r>
            <a:endParaRPr lang="en-US" sz="1420" dirty="0"/>
          </a:p>
        </p:txBody>
      </p:sp>
      <p:sp>
        <p:nvSpPr>
          <p:cNvPr id="40" name="Text 38"/>
          <p:cNvSpPr/>
          <p:nvPr/>
        </p:nvSpPr>
        <p:spPr>
          <a:xfrm>
            <a:off x="4407408" y="562356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an item inside a list.</a:t>
            </a:r>
            <a:endParaRPr lang="en-US" sz="142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6. Tables and content containers</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Short explanations to help students remember what each item does.</a:t>
            </a:r>
            <a:endParaRPr lang="en-US" sz="1150" dirty="0"/>
          </a:p>
        </p:txBody>
      </p:sp>
      <p:sp>
        <p:nvSpPr>
          <p:cNvPr id="4" name="Shape 2"/>
          <p:cNvSpPr/>
          <p:nvPr/>
        </p:nvSpPr>
        <p:spPr>
          <a:xfrm>
            <a:off x="749808" y="1280160"/>
            <a:ext cx="10716768" cy="4919472"/>
          </a:xfrm>
          <a:prstGeom prst="roundRect">
            <a:avLst>
              <a:gd name="adj" fmla="val 929"/>
            </a:avLst>
          </a:prstGeom>
          <a:solidFill>
            <a:srgbClr val="FFFFFF"/>
          </a:solidFill>
          <a:ln w="12700">
            <a:solidFill>
              <a:srgbClr val="D7DFEA"/>
            </a:solidFill>
            <a:prstDash val="solid"/>
          </a:ln>
        </p:spPr>
      </p:sp>
      <p:sp>
        <p:nvSpPr>
          <p:cNvPr id="5" name="Shape 3"/>
          <p:cNvSpPr/>
          <p:nvPr/>
        </p:nvSpPr>
        <p:spPr>
          <a:xfrm>
            <a:off x="868680" y="1417320"/>
            <a:ext cx="3429000" cy="512064"/>
          </a:xfrm>
          <a:prstGeom prst="rect">
            <a:avLst/>
          </a:prstGeom>
          <a:solidFill>
            <a:srgbClr val="2F5597"/>
          </a:solidFill>
          <a:ln w="12700">
            <a:solidFill>
              <a:srgbClr val="C7D2E3"/>
            </a:solidFill>
            <a:prstDash val="solid"/>
          </a:ln>
        </p:spPr>
      </p:sp>
      <p:sp>
        <p:nvSpPr>
          <p:cNvPr id="6" name="Shape 4"/>
          <p:cNvSpPr/>
          <p:nvPr/>
        </p:nvSpPr>
        <p:spPr>
          <a:xfrm>
            <a:off x="4297680" y="1417320"/>
            <a:ext cx="6766560" cy="512064"/>
          </a:xfrm>
          <a:prstGeom prst="rect">
            <a:avLst/>
          </a:prstGeom>
          <a:solidFill>
            <a:srgbClr val="2F5597"/>
          </a:solidFill>
          <a:ln w="12700">
            <a:solidFill>
              <a:srgbClr val="C7D2E3"/>
            </a:solidFill>
            <a:prstDash val="solid"/>
          </a:ln>
        </p:spPr>
      </p:sp>
      <p:sp>
        <p:nvSpPr>
          <p:cNvPr id="7" name="Text 5"/>
          <p:cNvSpPr/>
          <p:nvPr/>
        </p:nvSpPr>
        <p:spPr>
          <a:xfrm>
            <a:off x="978408" y="1517904"/>
            <a:ext cx="320954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Tag / Attribute / Feature</a:t>
            </a:r>
            <a:endParaRPr lang="en-US" sz="1550" dirty="0"/>
          </a:p>
        </p:txBody>
      </p:sp>
      <p:sp>
        <p:nvSpPr>
          <p:cNvPr id="8" name="Text 6"/>
          <p:cNvSpPr/>
          <p:nvPr/>
        </p:nvSpPr>
        <p:spPr>
          <a:xfrm>
            <a:off x="4407408" y="1517904"/>
            <a:ext cx="654710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What it does</a:t>
            </a:r>
            <a:endParaRPr lang="en-US" sz="1550" dirty="0"/>
          </a:p>
        </p:txBody>
      </p:sp>
      <p:sp>
        <p:nvSpPr>
          <p:cNvPr id="9" name="Shape 7"/>
          <p:cNvSpPr/>
          <p:nvPr/>
        </p:nvSpPr>
        <p:spPr>
          <a:xfrm>
            <a:off x="868680" y="1929384"/>
            <a:ext cx="3429000" cy="512064"/>
          </a:xfrm>
          <a:prstGeom prst="rect">
            <a:avLst/>
          </a:prstGeom>
          <a:solidFill>
            <a:srgbClr val="F6F9FD"/>
          </a:solidFill>
          <a:ln w="12700">
            <a:solidFill>
              <a:srgbClr val="C7D2E3"/>
            </a:solidFill>
            <a:prstDash val="solid"/>
          </a:ln>
        </p:spPr>
      </p:sp>
      <p:sp>
        <p:nvSpPr>
          <p:cNvPr id="10" name="Shape 8"/>
          <p:cNvSpPr/>
          <p:nvPr/>
        </p:nvSpPr>
        <p:spPr>
          <a:xfrm>
            <a:off x="4297680" y="1929384"/>
            <a:ext cx="6766560" cy="512064"/>
          </a:xfrm>
          <a:prstGeom prst="rect">
            <a:avLst/>
          </a:prstGeom>
          <a:solidFill>
            <a:srgbClr val="F6F9FD"/>
          </a:solidFill>
          <a:ln w="12700">
            <a:solidFill>
              <a:srgbClr val="C7D2E3"/>
            </a:solidFill>
            <a:prstDash val="solid"/>
          </a:ln>
        </p:spPr>
      </p:sp>
      <p:sp>
        <p:nvSpPr>
          <p:cNvPr id="11" name="Text 9"/>
          <p:cNvSpPr/>
          <p:nvPr/>
        </p:nvSpPr>
        <p:spPr>
          <a:xfrm>
            <a:off x="978408" y="203911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&lt;table&gt;</a:t>
            </a:r>
            <a:endParaRPr lang="en-US" sz="1420" dirty="0"/>
          </a:p>
        </p:txBody>
      </p:sp>
      <p:sp>
        <p:nvSpPr>
          <p:cNvPr id="12" name="Text 10"/>
          <p:cNvSpPr/>
          <p:nvPr/>
        </p:nvSpPr>
        <p:spPr>
          <a:xfrm>
            <a:off x="4407408" y="203911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 table.</a:t>
            </a:r>
            <a:endParaRPr lang="en-US" sz="1420" dirty="0"/>
          </a:p>
        </p:txBody>
      </p:sp>
      <p:sp>
        <p:nvSpPr>
          <p:cNvPr id="13" name="Shape 11"/>
          <p:cNvSpPr/>
          <p:nvPr/>
        </p:nvSpPr>
        <p:spPr>
          <a:xfrm>
            <a:off x="868680" y="2441448"/>
            <a:ext cx="3429000" cy="512064"/>
          </a:xfrm>
          <a:prstGeom prst="rect">
            <a:avLst/>
          </a:prstGeom>
          <a:solidFill>
            <a:srgbClr val="FFFFFF"/>
          </a:solidFill>
          <a:ln w="12700">
            <a:solidFill>
              <a:srgbClr val="C7D2E3"/>
            </a:solidFill>
            <a:prstDash val="solid"/>
          </a:ln>
        </p:spPr>
      </p:sp>
      <p:sp>
        <p:nvSpPr>
          <p:cNvPr id="14" name="Shape 12"/>
          <p:cNvSpPr/>
          <p:nvPr/>
        </p:nvSpPr>
        <p:spPr>
          <a:xfrm>
            <a:off x="4297680" y="2441448"/>
            <a:ext cx="6766560" cy="512064"/>
          </a:xfrm>
          <a:prstGeom prst="rect">
            <a:avLst/>
          </a:prstGeom>
          <a:solidFill>
            <a:srgbClr val="FFFFFF"/>
          </a:solidFill>
          <a:ln w="12700">
            <a:solidFill>
              <a:srgbClr val="C7D2E3"/>
            </a:solidFill>
            <a:prstDash val="solid"/>
          </a:ln>
        </p:spPr>
      </p:sp>
      <p:sp>
        <p:nvSpPr>
          <p:cNvPr id="15" name="Text 13"/>
          <p:cNvSpPr/>
          <p:nvPr/>
        </p:nvSpPr>
        <p:spPr>
          <a:xfrm>
            <a:off x="978408" y="255117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&lt;caption&gt;</a:t>
            </a:r>
            <a:endParaRPr lang="en-US" sz="1420" dirty="0"/>
          </a:p>
        </p:txBody>
      </p:sp>
      <p:sp>
        <p:nvSpPr>
          <p:cNvPr id="16" name="Text 14"/>
          <p:cNvSpPr/>
          <p:nvPr/>
        </p:nvSpPr>
        <p:spPr>
          <a:xfrm>
            <a:off x="4407408" y="255117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Adds a title to the table.</a:t>
            </a:r>
            <a:endParaRPr lang="en-US" sz="1420" dirty="0"/>
          </a:p>
        </p:txBody>
      </p:sp>
      <p:sp>
        <p:nvSpPr>
          <p:cNvPr id="17" name="Shape 15"/>
          <p:cNvSpPr/>
          <p:nvPr/>
        </p:nvSpPr>
        <p:spPr>
          <a:xfrm>
            <a:off x="868680" y="2953512"/>
            <a:ext cx="3429000" cy="512064"/>
          </a:xfrm>
          <a:prstGeom prst="rect">
            <a:avLst/>
          </a:prstGeom>
          <a:solidFill>
            <a:srgbClr val="F6F9FD"/>
          </a:solidFill>
          <a:ln w="12700">
            <a:solidFill>
              <a:srgbClr val="C7D2E3"/>
            </a:solidFill>
            <a:prstDash val="solid"/>
          </a:ln>
        </p:spPr>
      </p:sp>
      <p:sp>
        <p:nvSpPr>
          <p:cNvPr id="18" name="Shape 16"/>
          <p:cNvSpPr/>
          <p:nvPr/>
        </p:nvSpPr>
        <p:spPr>
          <a:xfrm>
            <a:off x="4297680" y="2953512"/>
            <a:ext cx="6766560" cy="512064"/>
          </a:xfrm>
          <a:prstGeom prst="rect">
            <a:avLst/>
          </a:prstGeom>
          <a:solidFill>
            <a:srgbClr val="F6F9FD"/>
          </a:solidFill>
          <a:ln w="12700">
            <a:solidFill>
              <a:srgbClr val="C7D2E3"/>
            </a:solidFill>
            <a:prstDash val="solid"/>
          </a:ln>
        </p:spPr>
      </p:sp>
      <p:sp>
        <p:nvSpPr>
          <p:cNvPr id="19" name="Text 17"/>
          <p:cNvSpPr/>
          <p:nvPr/>
        </p:nvSpPr>
        <p:spPr>
          <a:xfrm>
            <a:off x="978408" y="306324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&lt;tr&gt;</a:t>
            </a:r>
            <a:endParaRPr lang="en-US" sz="1420" dirty="0"/>
          </a:p>
        </p:txBody>
      </p:sp>
      <p:sp>
        <p:nvSpPr>
          <p:cNvPr id="20" name="Text 18"/>
          <p:cNvSpPr/>
          <p:nvPr/>
        </p:nvSpPr>
        <p:spPr>
          <a:xfrm>
            <a:off x="4407408" y="306324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 row.</a:t>
            </a:r>
            <a:endParaRPr lang="en-US" sz="1420" dirty="0"/>
          </a:p>
        </p:txBody>
      </p:sp>
      <p:sp>
        <p:nvSpPr>
          <p:cNvPr id="21" name="Shape 19"/>
          <p:cNvSpPr/>
          <p:nvPr/>
        </p:nvSpPr>
        <p:spPr>
          <a:xfrm>
            <a:off x="868680" y="3465576"/>
            <a:ext cx="3429000" cy="512064"/>
          </a:xfrm>
          <a:prstGeom prst="rect">
            <a:avLst/>
          </a:prstGeom>
          <a:solidFill>
            <a:srgbClr val="FFFFFF"/>
          </a:solidFill>
          <a:ln w="12700">
            <a:solidFill>
              <a:srgbClr val="C7D2E3"/>
            </a:solidFill>
            <a:prstDash val="solid"/>
          </a:ln>
        </p:spPr>
      </p:sp>
      <p:sp>
        <p:nvSpPr>
          <p:cNvPr id="22" name="Shape 20"/>
          <p:cNvSpPr/>
          <p:nvPr/>
        </p:nvSpPr>
        <p:spPr>
          <a:xfrm>
            <a:off x="4297680" y="3465576"/>
            <a:ext cx="6766560" cy="512064"/>
          </a:xfrm>
          <a:prstGeom prst="rect">
            <a:avLst/>
          </a:prstGeom>
          <a:solidFill>
            <a:srgbClr val="FFFFFF"/>
          </a:solidFill>
          <a:ln w="12700">
            <a:solidFill>
              <a:srgbClr val="C7D2E3"/>
            </a:solidFill>
            <a:prstDash val="solid"/>
          </a:ln>
        </p:spPr>
      </p:sp>
      <p:sp>
        <p:nvSpPr>
          <p:cNvPr id="23" name="Text 21"/>
          <p:cNvSpPr/>
          <p:nvPr/>
        </p:nvSpPr>
        <p:spPr>
          <a:xfrm>
            <a:off x="978408" y="3575304"/>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&lt;th&gt;</a:t>
            </a:r>
            <a:endParaRPr lang="en-US" sz="1420" dirty="0"/>
          </a:p>
        </p:txBody>
      </p:sp>
      <p:sp>
        <p:nvSpPr>
          <p:cNvPr id="24" name="Text 22"/>
          <p:cNvSpPr/>
          <p:nvPr/>
        </p:nvSpPr>
        <p:spPr>
          <a:xfrm>
            <a:off x="4407408" y="3575304"/>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 header cell.</a:t>
            </a:r>
            <a:endParaRPr lang="en-US" sz="1420" dirty="0"/>
          </a:p>
        </p:txBody>
      </p:sp>
      <p:sp>
        <p:nvSpPr>
          <p:cNvPr id="25" name="Shape 23"/>
          <p:cNvSpPr/>
          <p:nvPr/>
        </p:nvSpPr>
        <p:spPr>
          <a:xfrm>
            <a:off x="868680" y="3977640"/>
            <a:ext cx="3429000" cy="512064"/>
          </a:xfrm>
          <a:prstGeom prst="rect">
            <a:avLst/>
          </a:prstGeom>
          <a:solidFill>
            <a:srgbClr val="F6F9FD"/>
          </a:solidFill>
          <a:ln w="12700">
            <a:solidFill>
              <a:srgbClr val="C7D2E3"/>
            </a:solidFill>
            <a:prstDash val="solid"/>
          </a:ln>
        </p:spPr>
      </p:sp>
      <p:sp>
        <p:nvSpPr>
          <p:cNvPr id="26" name="Shape 24"/>
          <p:cNvSpPr/>
          <p:nvPr/>
        </p:nvSpPr>
        <p:spPr>
          <a:xfrm>
            <a:off x="4297680" y="3977640"/>
            <a:ext cx="6766560" cy="512064"/>
          </a:xfrm>
          <a:prstGeom prst="rect">
            <a:avLst/>
          </a:prstGeom>
          <a:solidFill>
            <a:srgbClr val="F6F9FD"/>
          </a:solidFill>
          <a:ln w="12700">
            <a:solidFill>
              <a:srgbClr val="C7D2E3"/>
            </a:solidFill>
            <a:prstDash val="solid"/>
          </a:ln>
        </p:spPr>
      </p:sp>
      <p:sp>
        <p:nvSpPr>
          <p:cNvPr id="27" name="Text 25"/>
          <p:cNvSpPr/>
          <p:nvPr/>
        </p:nvSpPr>
        <p:spPr>
          <a:xfrm>
            <a:off x="978408" y="4087368"/>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&lt;td&gt;</a:t>
            </a:r>
            <a:endParaRPr lang="en-US" sz="1420" dirty="0"/>
          </a:p>
        </p:txBody>
      </p:sp>
      <p:sp>
        <p:nvSpPr>
          <p:cNvPr id="28" name="Text 26"/>
          <p:cNvSpPr/>
          <p:nvPr/>
        </p:nvSpPr>
        <p:spPr>
          <a:xfrm>
            <a:off x="4407408" y="4087368"/>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 data cell.</a:t>
            </a:r>
            <a:endParaRPr lang="en-US" sz="1420" dirty="0"/>
          </a:p>
        </p:txBody>
      </p:sp>
      <p:sp>
        <p:nvSpPr>
          <p:cNvPr id="29" name="Shape 27"/>
          <p:cNvSpPr/>
          <p:nvPr/>
        </p:nvSpPr>
        <p:spPr>
          <a:xfrm>
            <a:off x="868680" y="4489704"/>
            <a:ext cx="3429000" cy="512064"/>
          </a:xfrm>
          <a:prstGeom prst="rect">
            <a:avLst/>
          </a:prstGeom>
          <a:solidFill>
            <a:srgbClr val="FFFFFF"/>
          </a:solidFill>
          <a:ln w="12700">
            <a:solidFill>
              <a:srgbClr val="C7D2E3"/>
            </a:solidFill>
            <a:prstDash val="solid"/>
          </a:ln>
        </p:spPr>
      </p:sp>
      <p:sp>
        <p:nvSpPr>
          <p:cNvPr id="30" name="Shape 28"/>
          <p:cNvSpPr/>
          <p:nvPr/>
        </p:nvSpPr>
        <p:spPr>
          <a:xfrm>
            <a:off x="4297680" y="4489704"/>
            <a:ext cx="6766560" cy="512064"/>
          </a:xfrm>
          <a:prstGeom prst="rect">
            <a:avLst/>
          </a:prstGeom>
          <a:solidFill>
            <a:srgbClr val="FFFFFF"/>
          </a:solidFill>
          <a:ln w="12700">
            <a:solidFill>
              <a:srgbClr val="C7D2E3"/>
            </a:solidFill>
            <a:prstDash val="solid"/>
          </a:ln>
        </p:spPr>
      </p:sp>
      <p:sp>
        <p:nvSpPr>
          <p:cNvPr id="31" name="Text 29"/>
          <p:cNvSpPr/>
          <p:nvPr/>
        </p:nvSpPr>
        <p:spPr>
          <a:xfrm>
            <a:off x="978408" y="459943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&lt;thead&gt; / &lt;tbody&gt; / &lt;tfoot&gt;</a:t>
            </a:r>
            <a:endParaRPr lang="en-US" sz="1420" dirty="0"/>
          </a:p>
        </p:txBody>
      </p:sp>
      <p:sp>
        <p:nvSpPr>
          <p:cNvPr id="32" name="Text 30"/>
          <p:cNvSpPr/>
          <p:nvPr/>
        </p:nvSpPr>
        <p:spPr>
          <a:xfrm>
            <a:off x="4407408" y="459943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Group header, body, and footer rows.</a:t>
            </a:r>
            <a:endParaRPr lang="en-US" sz="1420" dirty="0"/>
          </a:p>
        </p:txBody>
      </p:sp>
      <p:sp>
        <p:nvSpPr>
          <p:cNvPr id="33" name="Shape 31"/>
          <p:cNvSpPr/>
          <p:nvPr/>
        </p:nvSpPr>
        <p:spPr>
          <a:xfrm>
            <a:off x="868680" y="5001768"/>
            <a:ext cx="3429000" cy="512064"/>
          </a:xfrm>
          <a:prstGeom prst="rect">
            <a:avLst/>
          </a:prstGeom>
          <a:solidFill>
            <a:srgbClr val="F6F9FD"/>
          </a:solidFill>
          <a:ln w="12700">
            <a:solidFill>
              <a:srgbClr val="C7D2E3"/>
            </a:solidFill>
            <a:prstDash val="solid"/>
          </a:ln>
        </p:spPr>
      </p:sp>
      <p:sp>
        <p:nvSpPr>
          <p:cNvPr id="34" name="Shape 32"/>
          <p:cNvSpPr/>
          <p:nvPr/>
        </p:nvSpPr>
        <p:spPr>
          <a:xfrm>
            <a:off x="4297680" y="5001768"/>
            <a:ext cx="6766560" cy="512064"/>
          </a:xfrm>
          <a:prstGeom prst="rect">
            <a:avLst/>
          </a:prstGeom>
          <a:solidFill>
            <a:srgbClr val="F6F9FD"/>
          </a:solidFill>
          <a:ln w="12700">
            <a:solidFill>
              <a:srgbClr val="C7D2E3"/>
            </a:solidFill>
            <a:prstDash val="solid"/>
          </a:ln>
        </p:spPr>
      </p:sp>
      <p:sp>
        <p:nvSpPr>
          <p:cNvPr id="35" name="Text 33"/>
          <p:cNvSpPr/>
          <p:nvPr/>
        </p:nvSpPr>
        <p:spPr>
          <a:xfrm>
            <a:off x="978408" y="511149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colspan / rowspan</a:t>
            </a:r>
            <a:endParaRPr lang="en-US" sz="1420" dirty="0"/>
          </a:p>
        </p:txBody>
      </p:sp>
      <p:sp>
        <p:nvSpPr>
          <p:cNvPr id="36" name="Text 34"/>
          <p:cNvSpPr/>
          <p:nvPr/>
        </p:nvSpPr>
        <p:spPr>
          <a:xfrm>
            <a:off x="4407408" y="511149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Allow cells to span multiple columns or rows.</a:t>
            </a:r>
            <a:endParaRPr lang="en-US" sz="1420" dirty="0"/>
          </a:p>
        </p:txBody>
      </p:sp>
      <p:sp>
        <p:nvSpPr>
          <p:cNvPr id="37" name="Shape 35"/>
          <p:cNvSpPr/>
          <p:nvPr/>
        </p:nvSpPr>
        <p:spPr>
          <a:xfrm>
            <a:off x="868680" y="5513832"/>
            <a:ext cx="3429000" cy="512064"/>
          </a:xfrm>
          <a:prstGeom prst="rect">
            <a:avLst/>
          </a:prstGeom>
          <a:solidFill>
            <a:srgbClr val="FFFFFF"/>
          </a:solidFill>
          <a:ln w="12700">
            <a:solidFill>
              <a:srgbClr val="C7D2E3"/>
            </a:solidFill>
            <a:prstDash val="solid"/>
          </a:ln>
        </p:spPr>
      </p:sp>
      <p:sp>
        <p:nvSpPr>
          <p:cNvPr id="38" name="Shape 36"/>
          <p:cNvSpPr/>
          <p:nvPr/>
        </p:nvSpPr>
        <p:spPr>
          <a:xfrm>
            <a:off x="4297680" y="5513832"/>
            <a:ext cx="6766560" cy="512064"/>
          </a:xfrm>
          <a:prstGeom prst="rect">
            <a:avLst/>
          </a:prstGeom>
          <a:solidFill>
            <a:srgbClr val="FFFFFF"/>
          </a:solidFill>
          <a:ln w="12700">
            <a:solidFill>
              <a:srgbClr val="C7D2E3"/>
            </a:solidFill>
            <a:prstDash val="solid"/>
          </a:ln>
        </p:spPr>
      </p:sp>
      <p:sp>
        <p:nvSpPr>
          <p:cNvPr id="39" name="Text 37"/>
          <p:cNvSpPr/>
          <p:nvPr/>
        </p:nvSpPr>
        <p:spPr>
          <a:xfrm>
            <a:off x="978408" y="562356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&lt;div&gt; / &lt;span&gt;</a:t>
            </a:r>
            <a:endParaRPr lang="en-US" sz="1420" dirty="0"/>
          </a:p>
        </p:txBody>
      </p:sp>
      <p:sp>
        <p:nvSpPr>
          <p:cNvPr id="40" name="Text 38"/>
          <p:cNvSpPr/>
          <p:nvPr/>
        </p:nvSpPr>
        <p:spPr>
          <a:xfrm>
            <a:off x="4407408" y="562356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 block-level and inline containers.</a:t>
            </a:r>
            <a:endParaRPr lang="en-US" sz="142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7. Forms - structure and controls</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Short explanations to help students remember what each item does.</a:t>
            </a:r>
            <a:endParaRPr lang="en-US" sz="1150" dirty="0"/>
          </a:p>
        </p:txBody>
      </p:sp>
      <p:sp>
        <p:nvSpPr>
          <p:cNvPr id="4" name="Shape 2"/>
          <p:cNvSpPr/>
          <p:nvPr/>
        </p:nvSpPr>
        <p:spPr>
          <a:xfrm>
            <a:off x="749808" y="1280160"/>
            <a:ext cx="10716768" cy="4919472"/>
          </a:xfrm>
          <a:prstGeom prst="roundRect">
            <a:avLst>
              <a:gd name="adj" fmla="val 929"/>
            </a:avLst>
          </a:prstGeom>
          <a:solidFill>
            <a:srgbClr val="FFFFFF"/>
          </a:solidFill>
          <a:ln w="12700">
            <a:solidFill>
              <a:srgbClr val="D7DFEA"/>
            </a:solidFill>
            <a:prstDash val="solid"/>
          </a:ln>
        </p:spPr>
      </p:sp>
      <p:sp>
        <p:nvSpPr>
          <p:cNvPr id="5" name="Shape 3"/>
          <p:cNvSpPr/>
          <p:nvPr/>
        </p:nvSpPr>
        <p:spPr>
          <a:xfrm>
            <a:off x="868680" y="1417320"/>
            <a:ext cx="3429000" cy="512064"/>
          </a:xfrm>
          <a:prstGeom prst="rect">
            <a:avLst/>
          </a:prstGeom>
          <a:solidFill>
            <a:srgbClr val="2F5597"/>
          </a:solidFill>
          <a:ln w="12700">
            <a:solidFill>
              <a:srgbClr val="C7D2E3"/>
            </a:solidFill>
            <a:prstDash val="solid"/>
          </a:ln>
        </p:spPr>
      </p:sp>
      <p:sp>
        <p:nvSpPr>
          <p:cNvPr id="6" name="Shape 4"/>
          <p:cNvSpPr/>
          <p:nvPr/>
        </p:nvSpPr>
        <p:spPr>
          <a:xfrm>
            <a:off x="4297680" y="1417320"/>
            <a:ext cx="6766560" cy="512064"/>
          </a:xfrm>
          <a:prstGeom prst="rect">
            <a:avLst/>
          </a:prstGeom>
          <a:solidFill>
            <a:srgbClr val="2F5597"/>
          </a:solidFill>
          <a:ln w="12700">
            <a:solidFill>
              <a:srgbClr val="C7D2E3"/>
            </a:solidFill>
            <a:prstDash val="solid"/>
          </a:ln>
        </p:spPr>
      </p:sp>
      <p:sp>
        <p:nvSpPr>
          <p:cNvPr id="7" name="Text 5"/>
          <p:cNvSpPr/>
          <p:nvPr/>
        </p:nvSpPr>
        <p:spPr>
          <a:xfrm>
            <a:off x="978408" y="1517904"/>
            <a:ext cx="320954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Tag / Attribute / Feature</a:t>
            </a:r>
            <a:endParaRPr lang="en-US" sz="1550" dirty="0"/>
          </a:p>
        </p:txBody>
      </p:sp>
      <p:sp>
        <p:nvSpPr>
          <p:cNvPr id="8" name="Text 6"/>
          <p:cNvSpPr/>
          <p:nvPr/>
        </p:nvSpPr>
        <p:spPr>
          <a:xfrm>
            <a:off x="4407408" y="1517904"/>
            <a:ext cx="654710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What it does</a:t>
            </a:r>
            <a:endParaRPr lang="en-US" sz="1550" dirty="0"/>
          </a:p>
        </p:txBody>
      </p:sp>
      <p:sp>
        <p:nvSpPr>
          <p:cNvPr id="9" name="Shape 7"/>
          <p:cNvSpPr/>
          <p:nvPr/>
        </p:nvSpPr>
        <p:spPr>
          <a:xfrm>
            <a:off x="868680" y="1929384"/>
            <a:ext cx="3429000" cy="512064"/>
          </a:xfrm>
          <a:prstGeom prst="rect">
            <a:avLst/>
          </a:prstGeom>
          <a:solidFill>
            <a:srgbClr val="F6F9FD"/>
          </a:solidFill>
          <a:ln w="12700">
            <a:solidFill>
              <a:srgbClr val="C7D2E3"/>
            </a:solidFill>
            <a:prstDash val="solid"/>
          </a:ln>
        </p:spPr>
      </p:sp>
      <p:sp>
        <p:nvSpPr>
          <p:cNvPr id="10" name="Shape 8"/>
          <p:cNvSpPr/>
          <p:nvPr/>
        </p:nvSpPr>
        <p:spPr>
          <a:xfrm>
            <a:off x="4297680" y="1929384"/>
            <a:ext cx="6766560" cy="512064"/>
          </a:xfrm>
          <a:prstGeom prst="rect">
            <a:avLst/>
          </a:prstGeom>
          <a:solidFill>
            <a:srgbClr val="F6F9FD"/>
          </a:solidFill>
          <a:ln w="12700">
            <a:solidFill>
              <a:srgbClr val="C7D2E3"/>
            </a:solidFill>
            <a:prstDash val="solid"/>
          </a:ln>
        </p:spPr>
      </p:sp>
      <p:sp>
        <p:nvSpPr>
          <p:cNvPr id="11" name="Text 9"/>
          <p:cNvSpPr/>
          <p:nvPr/>
        </p:nvSpPr>
        <p:spPr>
          <a:xfrm>
            <a:off x="978408" y="203911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&lt;form&gt;</a:t>
            </a:r>
            <a:endParaRPr lang="en-US" sz="1420" dirty="0"/>
          </a:p>
        </p:txBody>
      </p:sp>
      <p:sp>
        <p:nvSpPr>
          <p:cNvPr id="12" name="Text 10"/>
          <p:cNvSpPr/>
          <p:nvPr/>
        </p:nvSpPr>
        <p:spPr>
          <a:xfrm>
            <a:off x="4407408" y="203911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 form for collecting user input.</a:t>
            </a:r>
            <a:endParaRPr lang="en-US" sz="1420" dirty="0"/>
          </a:p>
        </p:txBody>
      </p:sp>
      <p:sp>
        <p:nvSpPr>
          <p:cNvPr id="13" name="Shape 11"/>
          <p:cNvSpPr/>
          <p:nvPr/>
        </p:nvSpPr>
        <p:spPr>
          <a:xfrm>
            <a:off x="868680" y="2441448"/>
            <a:ext cx="3429000" cy="512064"/>
          </a:xfrm>
          <a:prstGeom prst="rect">
            <a:avLst/>
          </a:prstGeom>
          <a:solidFill>
            <a:srgbClr val="FFFFFF"/>
          </a:solidFill>
          <a:ln w="12700">
            <a:solidFill>
              <a:srgbClr val="C7D2E3"/>
            </a:solidFill>
            <a:prstDash val="solid"/>
          </a:ln>
        </p:spPr>
      </p:sp>
      <p:sp>
        <p:nvSpPr>
          <p:cNvPr id="14" name="Shape 12"/>
          <p:cNvSpPr/>
          <p:nvPr/>
        </p:nvSpPr>
        <p:spPr>
          <a:xfrm>
            <a:off x="4297680" y="2441448"/>
            <a:ext cx="6766560" cy="512064"/>
          </a:xfrm>
          <a:prstGeom prst="rect">
            <a:avLst/>
          </a:prstGeom>
          <a:solidFill>
            <a:srgbClr val="FFFFFF"/>
          </a:solidFill>
          <a:ln w="12700">
            <a:solidFill>
              <a:srgbClr val="C7D2E3"/>
            </a:solidFill>
            <a:prstDash val="solid"/>
          </a:ln>
        </p:spPr>
      </p:sp>
      <p:sp>
        <p:nvSpPr>
          <p:cNvPr id="15" name="Text 13"/>
          <p:cNvSpPr/>
          <p:nvPr/>
        </p:nvSpPr>
        <p:spPr>
          <a:xfrm>
            <a:off x="978408" y="255117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action</a:t>
            </a:r>
            <a:endParaRPr lang="en-US" sz="1420" dirty="0"/>
          </a:p>
        </p:txBody>
      </p:sp>
      <p:sp>
        <p:nvSpPr>
          <p:cNvPr id="16" name="Text 14"/>
          <p:cNvSpPr/>
          <p:nvPr/>
        </p:nvSpPr>
        <p:spPr>
          <a:xfrm>
            <a:off x="4407408" y="255117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Defines where submitted data will be sent.</a:t>
            </a:r>
            <a:endParaRPr lang="en-US" sz="1420" dirty="0"/>
          </a:p>
        </p:txBody>
      </p:sp>
      <p:sp>
        <p:nvSpPr>
          <p:cNvPr id="17" name="Shape 15"/>
          <p:cNvSpPr/>
          <p:nvPr/>
        </p:nvSpPr>
        <p:spPr>
          <a:xfrm>
            <a:off x="868680" y="2953512"/>
            <a:ext cx="3429000" cy="512064"/>
          </a:xfrm>
          <a:prstGeom prst="rect">
            <a:avLst/>
          </a:prstGeom>
          <a:solidFill>
            <a:srgbClr val="F6F9FD"/>
          </a:solidFill>
          <a:ln w="12700">
            <a:solidFill>
              <a:srgbClr val="C7D2E3"/>
            </a:solidFill>
            <a:prstDash val="solid"/>
          </a:ln>
        </p:spPr>
      </p:sp>
      <p:sp>
        <p:nvSpPr>
          <p:cNvPr id="18" name="Shape 16"/>
          <p:cNvSpPr/>
          <p:nvPr/>
        </p:nvSpPr>
        <p:spPr>
          <a:xfrm>
            <a:off x="4297680" y="2953512"/>
            <a:ext cx="6766560" cy="512064"/>
          </a:xfrm>
          <a:prstGeom prst="rect">
            <a:avLst/>
          </a:prstGeom>
          <a:solidFill>
            <a:srgbClr val="F6F9FD"/>
          </a:solidFill>
          <a:ln w="12700">
            <a:solidFill>
              <a:srgbClr val="C7D2E3"/>
            </a:solidFill>
            <a:prstDash val="solid"/>
          </a:ln>
        </p:spPr>
      </p:sp>
      <p:sp>
        <p:nvSpPr>
          <p:cNvPr id="19" name="Text 17"/>
          <p:cNvSpPr/>
          <p:nvPr/>
        </p:nvSpPr>
        <p:spPr>
          <a:xfrm>
            <a:off x="978408" y="306324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method</a:t>
            </a:r>
            <a:endParaRPr lang="en-US" sz="1420" dirty="0"/>
          </a:p>
        </p:txBody>
      </p:sp>
      <p:sp>
        <p:nvSpPr>
          <p:cNvPr id="20" name="Text 18"/>
          <p:cNvSpPr/>
          <p:nvPr/>
        </p:nvSpPr>
        <p:spPr>
          <a:xfrm>
            <a:off x="4407408" y="306324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Defines how data will be sent, usually GET or POST.</a:t>
            </a:r>
            <a:endParaRPr lang="en-US" sz="1420" dirty="0"/>
          </a:p>
        </p:txBody>
      </p:sp>
      <p:sp>
        <p:nvSpPr>
          <p:cNvPr id="21" name="Shape 19"/>
          <p:cNvSpPr/>
          <p:nvPr/>
        </p:nvSpPr>
        <p:spPr>
          <a:xfrm>
            <a:off x="868680" y="3465576"/>
            <a:ext cx="3429000" cy="512064"/>
          </a:xfrm>
          <a:prstGeom prst="rect">
            <a:avLst/>
          </a:prstGeom>
          <a:solidFill>
            <a:srgbClr val="FFFFFF"/>
          </a:solidFill>
          <a:ln w="12700">
            <a:solidFill>
              <a:srgbClr val="C7D2E3"/>
            </a:solidFill>
            <a:prstDash val="solid"/>
          </a:ln>
        </p:spPr>
      </p:sp>
      <p:sp>
        <p:nvSpPr>
          <p:cNvPr id="22" name="Shape 20"/>
          <p:cNvSpPr/>
          <p:nvPr/>
        </p:nvSpPr>
        <p:spPr>
          <a:xfrm>
            <a:off x="4297680" y="3465576"/>
            <a:ext cx="6766560" cy="512064"/>
          </a:xfrm>
          <a:prstGeom prst="rect">
            <a:avLst/>
          </a:prstGeom>
          <a:solidFill>
            <a:srgbClr val="FFFFFF"/>
          </a:solidFill>
          <a:ln w="12700">
            <a:solidFill>
              <a:srgbClr val="C7D2E3"/>
            </a:solidFill>
            <a:prstDash val="solid"/>
          </a:ln>
        </p:spPr>
      </p:sp>
      <p:sp>
        <p:nvSpPr>
          <p:cNvPr id="23" name="Text 21"/>
          <p:cNvSpPr/>
          <p:nvPr/>
        </p:nvSpPr>
        <p:spPr>
          <a:xfrm>
            <a:off x="978408" y="3575304"/>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&lt;label&gt;</a:t>
            </a:r>
            <a:endParaRPr lang="en-US" sz="1420" dirty="0"/>
          </a:p>
        </p:txBody>
      </p:sp>
      <p:sp>
        <p:nvSpPr>
          <p:cNvPr id="24" name="Text 22"/>
          <p:cNvSpPr/>
          <p:nvPr/>
        </p:nvSpPr>
        <p:spPr>
          <a:xfrm>
            <a:off x="4407408" y="3575304"/>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Adds a text label for an input field.</a:t>
            </a:r>
            <a:endParaRPr lang="en-US" sz="1420" dirty="0"/>
          </a:p>
        </p:txBody>
      </p:sp>
      <p:sp>
        <p:nvSpPr>
          <p:cNvPr id="25" name="Shape 23"/>
          <p:cNvSpPr/>
          <p:nvPr/>
        </p:nvSpPr>
        <p:spPr>
          <a:xfrm>
            <a:off x="868680" y="3977640"/>
            <a:ext cx="3429000" cy="512064"/>
          </a:xfrm>
          <a:prstGeom prst="rect">
            <a:avLst/>
          </a:prstGeom>
          <a:solidFill>
            <a:srgbClr val="F6F9FD"/>
          </a:solidFill>
          <a:ln w="12700">
            <a:solidFill>
              <a:srgbClr val="C7D2E3"/>
            </a:solidFill>
            <a:prstDash val="solid"/>
          </a:ln>
        </p:spPr>
      </p:sp>
      <p:sp>
        <p:nvSpPr>
          <p:cNvPr id="26" name="Shape 24"/>
          <p:cNvSpPr/>
          <p:nvPr/>
        </p:nvSpPr>
        <p:spPr>
          <a:xfrm>
            <a:off x="4297680" y="3977640"/>
            <a:ext cx="6766560" cy="512064"/>
          </a:xfrm>
          <a:prstGeom prst="rect">
            <a:avLst/>
          </a:prstGeom>
          <a:solidFill>
            <a:srgbClr val="F6F9FD"/>
          </a:solidFill>
          <a:ln w="12700">
            <a:solidFill>
              <a:srgbClr val="C7D2E3"/>
            </a:solidFill>
            <a:prstDash val="solid"/>
          </a:ln>
        </p:spPr>
      </p:sp>
      <p:sp>
        <p:nvSpPr>
          <p:cNvPr id="27" name="Text 25"/>
          <p:cNvSpPr/>
          <p:nvPr/>
        </p:nvSpPr>
        <p:spPr>
          <a:xfrm>
            <a:off x="978408" y="4087368"/>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&lt;input&gt;</a:t>
            </a:r>
            <a:endParaRPr lang="en-US" sz="1420" dirty="0"/>
          </a:p>
        </p:txBody>
      </p:sp>
      <p:sp>
        <p:nvSpPr>
          <p:cNvPr id="28" name="Text 26"/>
          <p:cNvSpPr/>
          <p:nvPr/>
        </p:nvSpPr>
        <p:spPr>
          <a:xfrm>
            <a:off x="4407408" y="4087368"/>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an input field.</a:t>
            </a:r>
            <a:endParaRPr lang="en-US" sz="1420" dirty="0"/>
          </a:p>
        </p:txBody>
      </p:sp>
      <p:sp>
        <p:nvSpPr>
          <p:cNvPr id="29" name="Shape 27"/>
          <p:cNvSpPr/>
          <p:nvPr/>
        </p:nvSpPr>
        <p:spPr>
          <a:xfrm>
            <a:off x="868680" y="4489704"/>
            <a:ext cx="3429000" cy="512064"/>
          </a:xfrm>
          <a:prstGeom prst="rect">
            <a:avLst/>
          </a:prstGeom>
          <a:solidFill>
            <a:srgbClr val="FFFFFF"/>
          </a:solidFill>
          <a:ln w="12700">
            <a:solidFill>
              <a:srgbClr val="C7D2E3"/>
            </a:solidFill>
            <a:prstDash val="solid"/>
          </a:ln>
        </p:spPr>
      </p:sp>
      <p:sp>
        <p:nvSpPr>
          <p:cNvPr id="30" name="Shape 28"/>
          <p:cNvSpPr/>
          <p:nvPr/>
        </p:nvSpPr>
        <p:spPr>
          <a:xfrm>
            <a:off x="4297680" y="4489704"/>
            <a:ext cx="6766560" cy="512064"/>
          </a:xfrm>
          <a:prstGeom prst="rect">
            <a:avLst/>
          </a:prstGeom>
          <a:solidFill>
            <a:srgbClr val="FFFFFF"/>
          </a:solidFill>
          <a:ln w="12700">
            <a:solidFill>
              <a:srgbClr val="C7D2E3"/>
            </a:solidFill>
            <a:prstDash val="solid"/>
          </a:ln>
        </p:spPr>
      </p:sp>
      <p:sp>
        <p:nvSpPr>
          <p:cNvPr id="31" name="Text 29"/>
          <p:cNvSpPr/>
          <p:nvPr/>
        </p:nvSpPr>
        <p:spPr>
          <a:xfrm>
            <a:off x="978408" y="459943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type="text" / "email" / "password"</a:t>
            </a:r>
            <a:endParaRPr lang="en-US" sz="1420" dirty="0"/>
          </a:p>
        </p:txBody>
      </p:sp>
      <p:sp>
        <p:nvSpPr>
          <p:cNvPr id="32" name="Text 30"/>
          <p:cNvSpPr/>
          <p:nvPr/>
        </p:nvSpPr>
        <p:spPr>
          <a:xfrm>
            <a:off x="4407408" y="459943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 common text-based inputs.</a:t>
            </a:r>
            <a:endParaRPr lang="en-US" sz="1420" dirty="0"/>
          </a:p>
        </p:txBody>
      </p:sp>
      <p:sp>
        <p:nvSpPr>
          <p:cNvPr id="33" name="Shape 31"/>
          <p:cNvSpPr/>
          <p:nvPr/>
        </p:nvSpPr>
        <p:spPr>
          <a:xfrm>
            <a:off x="868680" y="5001768"/>
            <a:ext cx="3429000" cy="512064"/>
          </a:xfrm>
          <a:prstGeom prst="rect">
            <a:avLst/>
          </a:prstGeom>
          <a:solidFill>
            <a:srgbClr val="F6F9FD"/>
          </a:solidFill>
          <a:ln w="12700">
            <a:solidFill>
              <a:srgbClr val="C7D2E3"/>
            </a:solidFill>
            <a:prstDash val="solid"/>
          </a:ln>
        </p:spPr>
      </p:sp>
      <p:sp>
        <p:nvSpPr>
          <p:cNvPr id="34" name="Shape 32"/>
          <p:cNvSpPr/>
          <p:nvPr/>
        </p:nvSpPr>
        <p:spPr>
          <a:xfrm>
            <a:off x="4297680" y="5001768"/>
            <a:ext cx="6766560" cy="512064"/>
          </a:xfrm>
          <a:prstGeom prst="rect">
            <a:avLst/>
          </a:prstGeom>
          <a:solidFill>
            <a:srgbClr val="F6F9FD"/>
          </a:solidFill>
          <a:ln w="12700">
            <a:solidFill>
              <a:srgbClr val="C7D2E3"/>
            </a:solidFill>
            <a:prstDash val="solid"/>
          </a:ln>
        </p:spPr>
      </p:sp>
      <p:sp>
        <p:nvSpPr>
          <p:cNvPr id="35" name="Text 33"/>
          <p:cNvSpPr/>
          <p:nvPr/>
        </p:nvSpPr>
        <p:spPr>
          <a:xfrm>
            <a:off x="978408" y="511149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type="number"</a:t>
            </a:r>
            <a:endParaRPr lang="en-US" sz="1420" dirty="0"/>
          </a:p>
        </p:txBody>
      </p:sp>
      <p:sp>
        <p:nvSpPr>
          <p:cNvPr id="36" name="Text 34"/>
          <p:cNvSpPr/>
          <p:nvPr/>
        </p:nvSpPr>
        <p:spPr>
          <a:xfrm>
            <a:off x="4407408" y="511149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 numeric input field.</a:t>
            </a:r>
            <a:endParaRPr lang="en-US" sz="1420" dirty="0"/>
          </a:p>
        </p:txBody>
      </p:sp>
      <p:sp>
        <p:nvSpPr>
          <p:cNvPr id="37" name="Shape 35"/>
          <p:cNvSpPr/>
          <p:nvPr/>
        </p:nvSpPr>
        <p:spPr>
          <a:xfrm>
            <a:off x="868680" y="5513832"/>
            <a:ext cx="3429000" cy="512064"/>
          </a:xfrm>
          <a:prstGeom prst="rect">
            <a:avLst/>
          </a:prstGeom>
          <a:solidFill>
            <a:srgbClr val="FFFFFF"/>
          </a:solidFill>
          <a:ln w="12700">
            <a:solidFill>
              <a:srgbClr val="C7D2E3"/>
            </a:solidFill>
            <a:prstDash val="solid"/>
          </a:ln>
        </p:spPr>
      </p:sp>
      <p:sp>
        <p:nvSpPr>
          <p:cNvPr id="38" name="Shape 36"/>
          <p:cNvSpPr/>
          <p:nvPr/>
        </p:nvSpPr>
        <p:spPr>
          <a:xfrm>
            <a:off x="4297680" y="5513832"/>
            <a:ext cx="6766560" cy="512064"/>
          </a:xfrm>
          <a:prstGeom prst="rect">
            <a:avLst/>
          </a:prstGeom>
          <a:solidFill>
            <a:srgbClr val="FFFFFF"/>
          </a:solidFill>
          <a:ln w="12700">
            <a:solidFill>
              <a:srgbClr val="C7D2E3"/>
            </a:solidFill>
            <a:prstDash val="solid"/>
          </a:ln>
        </p:spPr>
      </p:sp>
      <p:sp>
        <p:nvSpPr>
          <p:cNvPr id="39" name="Text 37"/>
          <p:cNvSpPr/>
          <p:nvPr/>
        </p:nvSpPr>
        <p:spPr>
          <a:xfrm>
            <a:off x="978408" y="562356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type="radio" / "checkbox"</a:t>
            </a:r>
            <a:endParaRPr lang="en-US" sz="1420" dirty="0"/>
          </a:p>
        </p:txBody>
      </p:sp>
      <p:sp>
        <p:nvSpPr>
          <p:cNvPr id="40" name="Text 38"/>
          <p:cNvSpPr/>
          <p:nvPr/>
        </p:nvSpPr>
        <p:spPr>
          <a:xfrm>
            <a:off x="4407408" y="562356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 single-choice and multi-choice inputs.</a:t>
            </a:r>
            <a:endParaRPr lang="en-US" sz="142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Text 0"/>
          <p:cNvSpPr/>
          <p:nvPr/>
        </p:nvSpPr>
        <p:spPr>
          <a:xfrm>
            <a:off x="640080" y="502920"/>
            <a:ext cx="9875520" cy="310896"/>
          </a:xfrm>
          <a:prstGeom prst="rect">
            <a:avLst/>
          </a:prstGeom>
          <a:noFill/>
          <a:ln/>
        </p:spPr>
        <p:txBody>
          <a:bodyPr wrap="square" rtlCol="0" anchor="ctr"/>
          <a:lstStyle/>
          <a:p>
            <a:pPr indent="0" marL="0">
              <a:buNone/>
            </a:pPr>
            <a:r>
              <a:rPr lang="en-US" sz="2400" b="1" dirty="0">
                <a:solidFill>
                  <a:srgbClr val="203864"/>
                </a:solidFill>
                <a:latin typeface="Aptos Display" pitchFamily="34" charset="0"/>
                <a:ea typeface="Aptos Display" pitchFamily="34" charset="-122"/>
                <a:cs typeface="Aptos Display" pitchFamily="34" charset="-120"/>
              </a:rPr>
              <a:t>8. Forms - select, textarea, buttons, and validation</a:t>
            </a:r>
            <a:endParaRPr lang="en-US" sz="2400" dirty="0"/>
          </a:p>
        </p:txBody>
      </p:sp>
      <p:sp>
        <p:nvSpPr>
          <p:cNvPr id="3" name="Text 1"/>
          <p:cNvSpPr/>
          <p:nvPr/>
        </p:nvSpPr>
        <p:spPr>
          <a:xfrm>
            <a:off x="658368" y="868680"/>
            <a:ext cx="9601200" cy="201168"/>
          </a:xfrm>
          <a:prstGeom prst="rect">
            <a:avLst/>
          </a:prstGeom>
          <a:noFill/>
          <a:ln/>
        </p:spPr>
        <p:txBody>
          <a:bodyPr wrap="square" rtlCol="0" anchor="ctr"/>
          <a:lstStyle/>
          <a:p>
            <a:pPr indent="0" marL="0">
              <a:buNone/>
            </a:pPr>
            <a:r>
              <a:rPr lang="en-US" sz="1150" dirty="0">
                <a:solidFill>
                  <a:srgbClr val="6A7383"/>
                </a:solidFill>
                <a:latin typeface="Aptos" pitchFamily="34" charset="0"/>
                <a:ea typeface="Aptos" pitchFamily="34" charset="-122"/>
                <a:cs typeface="Aptos" pitchFamily="34" charset="-120"/>
              </a:rPr>
              <a:t>Short explanations to help students remember what each item does.</a:t>
            </a:r>
            <a:endParaRPr lang="en-US" sz="1150" dirty="0"/>
          </a:p>
        </p:txBody>
      </p:sp>
      <p:sp>
        <p:nvSpPr>
          <p:cNvPr id="4" name="Shape 2"/>
          <p:cNvSpPr/>
          <p:nvPr/>
        </p:nvSpPr>
        <p:spPr>
          <a:xfrm>
            <a:off x="749808" y="1280160"/>
            <a:ext cx="10716768" cy="4919472"/>
          </a:xfrm>
          <a:prstGeom prst="roundRect">
            <a:avLst>
              <a:gd name="adj" fmla="val 929"/>
            </a:avLst>
          </a:prstGeom>
          <a:solidFill>
            <a:srgbClr val="FFFFFF"/>
          </a:solidFill>
          <a:ln w="12700">
            <a:solidFill>
              <a:srgbClr val="D7DFEA"/>
            </a:solidFill>
            <a:prstDash val="solid"/>
          </a:ln>
        </p:spPr>
      </p:sp>
      <p:sp>
        <p:nvSpPr>
          <p:cNvPr id="5" name="Shape 3"/>
          <p:cNvSpPr/>
          <p:nvPr/>
        </p:nvSpPr>
        <p:spPr>
          <a:xfrm>
            <a:off x="868680" y="1417320"/>
            <a:ext cx="3429000" cy="512064"/>
          </a:xfrm>
          <a:prstGeom prst="rect">
            <a:avLst/>
          </a:prstGeom>
          <a:solidFill>
            <a:srgbClr val="2F5597"/>
          </a:solidFill>
          <a:ln w="12700">
            <a:solidFill>
              <a:srgbClr val="C7D2E3"/>
            </a:solidFill>
            <a:prstDash val="solid"/>
          </a:ln>
        </p:spPr>
      </p:sp>
      <p:sp>
        <p:nvSpPr>
          <p:cNvPr id="6" name="Shape 4"/>
          <p:cNvSpPr/>
          <p:nvPr/>
        </p:nvSpPr>
        <p:spPr>
          <a:xfrm>
            <a:off x="4297680" y="1417320"/>
            <a:ext cx="6766560" cy="512064"/>
          </a:xfrm>
          <a:prstGeom prst="rect">
            <a:avLst/>
          </a:prstGeom>
          <a:solidFill>
            <a:srgbClr val="2F5597"/>
          </a:solidFill>
          <a:ln w="12700">
            <a:solidFill>
              <a:srgbClr val="C7D2E3"/>
            </a:solidFill>
            <a:prstDash val="solid"/>
          </a:ln>
        </p:spPr>
      </p:sp>
      <p:sp>
        <p:nvSpPr>
          <p:cNvPr id="7" name="Text 5"/>
          <p:cNvSpPr/>
          <p:nvPr/>
        </p:nvSpPr>
        <p:spPr>
          <a:xfrm>
            <a:off x="978408" y="1517904"/>
            <a:ext cx="320954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Tag / Attribute / Feature</a:t>
            </a:r>
            <a:endParaRPr lang="en-US" sz="1550" dirty="0"/>
          </a:p>
        </p:txBody>
      </p:sp>
      <p:sp>
        <p:nvSpPr>
          <p:cNvPr id="8" name="Text 6"/>
          <p:cNvSpPr/>
          <p:nvPr/>
        </p:nvSpPr>
        <p:spPr>
          <a:xfrm>
            <a:off x="4407408" y="1517904"/>
            <a:ext cx="6547104" cy="237744"/>
          </a:xfrm>
          <a:prstGeom prst="rect">
            <a:avLst/>
          </a:prstGeom>
          <a:noFill/>
          <a:ln/>
        </p:spPr>
        <p:txBody>
          <a:bodyPr wrap="square" rtlCol="0" anchor="ctr"/>
          <a:lstStyle/>
          <a:p>
            <a:pPr indent="0" marL="0">
              <a:buNone/>
            </a:pPr>
            <a:r>
              <a:rPr lang="en-US" sz="1550" b="1" dirty="0">
                <a:solidFill>
                  <a:srgbClr val="FFFFFF"/>
                </a:solidFill>
                <a:latin typeface="Aptos" pitchFamily="34" charset="0"/>
                <a:ea typeface="Aptos" pitchFamily="34" charset="-122"/>
                <a:cs typeface="Aptos" pitchFamily="34" charset="-120"/>
              </a:rPr>
              <a:t>What it does</a:t>
            </a:r>
            <a:endParaRPr lang="en-US" sz="1550" dirty="0"/>
          </a:p>
        </p:txBody>
      </p:sp>
      <p:sp>
        <p:nvSpPr>
          <p:cNvPr id="9" name="Shape 7"/>
          <p:cNvSpPr/>
          <p:nvPr/>
        </p:nvSpPr>
        <p:spPr>
          <a:xfrm>
            <a:off x="868680" y="1929384"/>
            <a:ext cx="3429000" cy="512064"/>
          </a:xfrm>
          <a:prstGeom prst="rect">
            <a:avLst/>
          </a:prstGeom>
          <a:solidFill>
            <a:srgbClr val="F6F9FD"/>
          </a:solidFill>
          <a:ln w="12700">
            <a:solidFill>
              <a:srgbClr val="C7D2E3"/>
            </a:solidFill>
            <a:prstDash val="solid"/>
          </a:ln>
        </p:spPr>
      </p:sp>
      <p:sp>
        <p:nvSpPr>
          <p:cNvPr id="10" name="Shape 8"/>
          <p:cNvSpPr/>
          <p:nvPr/>
        </p:nvSpPr>
        <p:spPr>
          <a:xfrm>
            <a:off x="4297680" y="1929384"/>
            <a:ext cx="6766560" cy="512064"/>
          </a:xfrm>
          <a:prstGeom prst="rect">
            <a:avLst/>
          </a:prstGeom>
          <a:solidFill>
            <a:srgbClr val="F6F9FD"/>
          </a:solidFill>
          <a:ln w="12700">
            <a:solidFill>
              <a:srgbClr val="C7D2E3"/>
            </a:solidFill>
            <a:prstDash val="solid"/>
          </a:ln>
        </p:spPr>
      </p:sp>
      <p:sp>
        <p:nvSpPr>
          <p:cNvPr id="11" name="Text 9"/>
          <p:cNvSpPr/>
          <p:nvPr/>
        </p:nvSpPr>
        <p:spPr>
          <a:xfrm>
            <a:off x="978408" y="203911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&lt;select&gt; / &lt;option&gt;</a:t>
            </a:r>
            <a:endParaRPr lang="en-US" sz="1420" dirty="0"/>
          </a:p>
        </p:txBody>
      </p:sp>
      <p:sp>
        <p:nvSpPr>
          <p:cNvPr id="12" name="Text 10"/>
          <p:cNvSpPr/>
          <p:nvPr/>
        </p:nvSpPr>
        <p:spPr>
          <a:xfrm>
            <a:off x="4407408" y="203911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 a drop-down menu and its options.</a:t>
            </a:r>
            <a:endParaRPr lang="en-US" sz="1420" dirty="0"/>
          </a:p>
        </p:txBody>
      </p:sp>
      <p:sp>
        <p:nvSpPr>
          <p:cNvPr id="13" name="Shape 11"/>
          <p:cNvSpPr/>
          <p:nvPr/>
        </p:nvSpPr>
        <p:spPr>
          <a:xfrm>
            <a:off x="868680" y="2441448"/>
            <a:ext cx="3429000" cy="512064"/>
          </a:xfrm>
          <a:prstGeom prst="rect">
            <a:avLst/>
          </a:prstGeom>
          <a:solidFill>
            <a:srgbClr val="FFFFFF"/>
          </a:solidFill>
          <a:ln w="12700">
            <a:solidFill>
              <a:srgbClr val="C7D2E3"/>
            </a:solidFill>
            <a:prstDash val="solid"/>
          </a:ln>
        </p:spPr>
      </p:sp>
      <p:sp>
        <p:nvSpPr>
          <p:cNvPr id="14" name="Shape 12"/>
          <p:cNvSpPr/>
          <p:nvPr/>
        </p:nvSpPr>
        <p:spPr>
          <a:xfrm>
            <a:off x="4297680" y="2441448"/>
            <a:ext cx="6766560" cy="512064"/>
          </a:xfrm>
          <a:prstGeom prst="rect">
            <a:avLst/>
          </a:prstGeom>
          <a:solidFill>
            <a:srgbClr val="FFFFFF"/>
          </a:solidFill>
          <a:ln w="12700">
            <a:solidFill>
              <a:srgbClr val="C7D2E3"/>
            </a:solidFill>
            <a:prstDash val="solid"/>
          </a:ln>
        </p:spPr>
      </p:sp>
      <p:sp>
        <p:nvSpPr>
          <p:cNvPr id="15" name="Text 13"/>
          <p:cNvSpPr/>
          <p:nvPr/>
        </p:nvSpPr>
        <p:spPr>
          <a:xfrm>
            <a:off x="978408" y="255117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&lt;textarea&gt;</a:t>
            </a:r>
            <a:endParaRPr lang="en-US" sz="1420" dirty="0"/>
          </a:p>
        </p:txBody>
      </p:sp>
      <p:sp>
        <p:nvSpPr>
          <p:cNvPr id="16" name="Text 14"/>
          <p:cNvSpPr/>
          <p:nvPr/>
        </p:nvSpPr>
        <p:spPr>
          <a:xfrm>
            <a:off x="4407408" y="255117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Creates a multi-line text box.</a:t>
            </a:r>
            <a:endParaRPr lang="en-US" sz="1420" dirty="0"/>
          </a:p>
        </p:txBody>
      </p:sp>
      <p:sp>
        <p:nvSpPr>
          <p:cNvPr id="17" name="Shape 15"/>
          <p:cNvSpPr/>
          <p:nvPr/>
        </p:nvSpPr>
        <p:spPr>
          <a:xfrm>
            <a:off x="868680" y="2953512"/>
            <a:ext cx="3429000" cy="512064"/>
          </a:xfrm>
          <a:prstGeom prst="rect">
            <a:avLst/>
          </a:prstGeom>
          <a:solidFill>
            <a:srgbClr val="F6F9FD"/>
          </a:solidFill>
          <a:ln w="12700">
            <a:solidFill>
              <a:srgbClr val="C7D2E3"/>
            </a:solidFill>
            <a:prstDash val="solid"/>
          </a:ln>
        </p:spPr>
      </p:sp>
      <p:sp>
        <p:nvSpPr>
          <p:cNvPr id="18" name="Shape 16"/>
          <p:cNvSpPr/>
          <p:nvPr/>
        </p:nvSpPr>
        <p:spPr>
          <a:xfrm>
            <a:off x="4297680" y="2953512"/>
            <a:ext cx="6766560" cy="512064"/>
          </a:xfrm>
          <a:prstGeom prst="rect">
            <a:avLst/>
          </a:prstGeom>
          <a:solidFill>
            <a:srgbClr val="F6F9FD"/>
          </a:solidFill>
          <a:ln w="12700">
            <a:solidFill>
              <a:srgbClr val="C7D2E3"/>
            </a:solidFill>
            <a:prstDash val="solid"/>
          </a:ln>
        </p:spPr>
      </p:sp>
      <p:sp>
        <p:nvSpPr>
          <p:cNvPr id="19" name="Text 17"/>
          <p:cNvSpPr/>
          <p:nvPr/>
        </p:nvSpPr>
        <p:spPr>
          <a:xfrm>
            <a:off x="978408" y="306324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&lt;fieldset&gt; / &lt;legend&gt;</a:t>
            </a:r>
            <a:endParaRPr lang="en-US" sz="1420" dirty="0"/>
          </a:p>
        </p:txBody>
      </p:sp>
      <p:sp>
        <p:nvSpPr>
          <p:cNvPr id="20" name="Text 18"/>
          <p:cNvSpPr/>
          <p:nvPr/>
        </p:nvSpPr>
        <p:spPr>
          <a:xfrm>
            <a:off x="4407408" y="306324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Group related form fields with a title.</a:t>
            </a:r>
            <a:endParaRPr lang="en-US" sz="1420" dirty="0"/>
          </a:p>
        </p:txBody>
      </p:sp>
      <p:sp>
        <p:nvSpPr>
          <p:cNvPr id="21" name="Shape 19"/>
          <p:cNvSpPr/>
          <p:nvPr/>
        </p:nvSpPr>
        <p:spPr>
          <a:xfrm>
            <a:off x="868680" y="3465576"/>
            <a:ext cx="3429000" cy="512064"/>
          </a:xfrm>
          <a:prstGeom prst="rect">
            <a:avLst/>
          </a:prstGeom>
          <a:solidFill>
            <a:srgbClr val="FFFFFF"/>
          </a:solidFill>
          <a:ln w="12700">
            <a:solidFill>
              <a:srgbClr val="C7D2E3"/>
            </a:solidFill>
            <a:prstDash val="solid"/>
          </a:ln>
        </p:spPr>
      </p:sp>
      <p:sp>
        <p:nvSpPr>
          <p:cNvPr id="22" name="Shape 20"/>
          <p:cNvSpPr/>
          <p:nvPr/>
        </p:nvSpPr>
        <p:spPr>
          <a:xfrm>
            <a:off x="4297680" y="3465576"/>
            <a:ext cx="6766560" cy="512064"/>
          </a:xfrm>
          <a:prstGeom prst="rect">
            <a:avLst/>
          </a:prstGeom>
          <a:solidFill>
            <a:srgbClr val="FFFFFF"/>
          </a:solidFill>
          <a:ln w="12700">
            <a:solidFill>
              <a:srgbClr val="C7D2E3"/>
            </a:solidFill>
            <a:prstDash val="solid"/>
          </a:ln>
        </p:spPr>
      </p:sp>
      <p:sp>
        <p:nvSpPr>
          <p:cNvPr id="23" name="Text 21"/>
          <p:cNvSpPr/>
          <p:nvPr/>
        </p:nvSpPr>
        <p:spPr>
          <a:xfrm>
            <a:off x="978408" y="3575304"/>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type="submit"</a:t>
            </a:r>
            <a:endParaRPr lang="en-US" sz="1420" dirty="0"/>
          </a:p>
        </p:txBody>
      </p:sp>
      <p:sp>
        <p:nvSpPr>
          <p:cNvPr id="24" name="Text 22"/>
          <p:cNvSpPr/>
          <p:nvPr/>
        </p:nvSpPr>
        <p:spPr>
          <a:xfrm>
            <a:off x="4407408" y="3575304"/>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Submits the form.</a:t>
            </a:r>
            <a:endParaRPr lang="en-US" sz="1420" dirty="0"/>
          </a:p>
        </p:txBody>
      </p:sp>
      <p:sp>
        <p:nvSpPr>
          <p:cNvPr id="25" name="Shape 23"/>
          <p:cNvSpPr/>
          <p:nvPr/>
        </p:nvSpPr>
        <p:spPr>
          <a:xfrm>
            <a:off x="868680" y="3977640"/>
            <a:ext cx="3429000" cy="512064"/>
          </a:xfrm>
          <a:prstGeom prst="rect">
            <a:avLst/>
          </a:prstGeom>
          <a:solidFill>
            <a:srgbClr val="F6F9FD"/>
          </a:solidFill>
          <a:ln w="12700">
            <a:solidFill>
              <a:srgbClr val="C7D2E3"/>
            </a:solidFill>
            <a:prstDash val="solid"/>
          </a:ln>
        </p:spPr>
      </p:sp>
      <p:sp>
        <p:nvSpPr>
          <p:cNvPr id="26" name="Shape 24"/>
          <p:cNvSpPr/>
          <p:nvPr/>
        </p:nvSpPr>
        <p:spPr>
          <a:xfrm>
            <a:off x="4297680" y="3977640"/>
            <a:ext cx="6766560" cy="512064"/>
          </a:xfrm>
          <a:prstGeom prst="rect">
            <a:avLst/>
          </a:prstGeom>
          <a:solidFill>
            <a:srgbClr val="F6F9FD"/>
          </a:solidFill>
          <a:ln w="12700">
            <a:solidFill>
              <a:srgbClr val="C7D2E3"/>
            </a:solidFill>
            <a:prstDash val="solid"/>
          </a:ln>
        </p:spPr>
      </p:sp>
      <p:sp>
        <p:nvSpPr>
          <p:cNvPr id="27" name="Text 25"/>
          <p:cNvSpPr/>
          <p:nvPr/>
        </p:nvSpPr>
        <p:spPr>
          <a:xfrm>
            <a:off x="978408" y="4087368"/>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type="reset"</a:t>
            </a:r>
            <a:endParaRPr lang="en-US" sz="1420" dirty="0"/>
          </a:p>
        </p:txBody>
      </p:sp>
      <p:sp>
        <p:nvSpPr>
          <p:cNvPr id="28" name="Text 26"/>
          <p:cNvSpPr/>
          <p:nvPr/>
        </p:nvSpPr>
        <p:spPr>
          <a:xfrm>
            <a:off x="4407408" y="4087368"/>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Clears form values.</a:t>
            </a:r>
            <a:endParaRPr lang="en-US" sz="1420" dirty="0"/>
          </a:p>
        </p:txBody>
      </p:sp>
      <p:sp>
        <p:nvSpPr>
          <p:cNvPr id="29" name="Shape 27"/>
          <p:cNvSpPr/>
          <p:nvPr/>
        </p:nvSpPr>
        <p:spPr>
          <a:xfrm>
            <a:off x="868680" y="4489704"/>
            <a:ext cx="3429000" cy="512064"/>
          </a:xfrm>
          <a:prstGeom prst="rect">
            <a:avLst/>
          </a:prstGeom>
          <a:solidFill>
            <a:srgbClr val="FFFFFF"/>
          </a:solidFill>
          <a:ln w="12700">
            <a:solidFill>
              <a:srgbClr val="C7D2E3"/>
            </a:solidFill>
            <a:prstDash val="solid"/>
          </a:ln>
        </p:spPr>
      </p:sp>
      <p:sp>
        <p:nvSpPr>
          <p:cNvPr id="30" name="Shape 28"/>
          <p:cNvSpPr/>
          <p:nvPr/>
        </p:nvSpPr>
        <p:spPr>
          <a:xfrm>
            <a:off x="4297680" y="4489704"/>
            <a:ext cx="6766560" cy="512064"/>
          </a:xfrm>
          <a:prstGeom prst="rect">
            <a:avLst/>
          </a:prstGeom>
          <a:solidFill>
            <a:srgbClr val="FFFFFF"/>
          </a:solidFill>
          <a:ln w="12700">
            <a:solidFill>
              <a:srgbClr val="C7D2E3"/>
            </a:solidFill>
            <a:prstDash val="solid"/>
          </a:ln>
        </p:spPr>
      </p:sp>
      <p:sp>
        <p:nvSpPr>
          <p:cNvPr id="31" name="Text 29"/>
          <p:cNvSpPr/>
          <p:nvPr/>
        </p:nvSpPr>
        <p:spPr>
          <a:xfrm>
            <a:off x="978408" y="4599432"/>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placeholder</a:t>
            </a:r>
            <a:endParaRPr lang="en-US" sz="1420" dirty="0"/>
          </a:p>
        </p:txBody>
      </p:sp>
      <p:sp>
        <p:nvSpPr>
          <p:cNvPr id="32" name="Text 30"/>
          <p:cNvSpPr/>
          <p:nvPr/>
        </p:nvSpPr>
        <p:spPr>
          <a:xfrm>
            <a:off x="4407408" y="4599432"/>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Shows hint text before the user types.</a:t>
            </a:r>
            <a:endParaRPr lang="en-US" sz="1420" dirty="0"/>
          </a:p>
        </p:txBody>
      </p:sp>
      <p:sp>
        <p:nvSpPr>
          <p:cNvPr id="33" name="Shape 31"/>
          <p:cNvSpPr/>
          <p:nvPr/>
        </p:nvSpPr>
        <p:spPr>
          <a:xfrm>
            <a:off x="868680" y="5001768"/>
            <a:ext cx="3429000" cy="512064"/>
          </a:xfrm>
          <a:prstGeom prst="rect">
            <a:avLst/>
          </a:prstGeom>
          <a:solidFill>
            <a:srgbClr val="F6F9FD"/>
          </a:solidFill>
          <a:ln w="12700">
            <a:solidFill>
              <a:srgbClr val="C7D2E3"/>
            </a:solidFill>
            <a:prstDash val="solid"/>
          </a:ln>
        </p:spPr>
      </p:sp>
      <p:sp>
        <p:nvSpPr>
          <p:cNvPr id="34" name="Shape 32"/>
          <p:cNvSpPr/>
          <p:nvPr/>
        </p:nvSpPr>
        <p:spPr>
          <a:xfrm>
            <a:off x="4297680" y="5001768"/>
            <a:ext cx="6766560" cy="512064"/>
          </a:xfrm>
          <a:prstGeom prst="rect">
            <a:avLst/>
          </a:prstGeom>
          <a:solidFill>
            <a:srgbClr val="F6F9FD"/>
          </a:solidFill>
          <a:ln w="12700">
            <a:solidFill>
              <a:srgbClr val="C7D2E3"/>
            </a:solidFill>
            <a:prstDash val="solid"/>
          </a:ln>
        </p:spPr>
      </p:sp>
      <p:sp>
        <p:nvSpPr>
          <p:cNvPr id="35" name="Text 33"/>
          <p:cNvSpPr/>
          <p:nvPr/>
        </p:nvSpPr>
        <p:spPr>
          <a:xfrm>
            <a:off x="978408" y="5111496"/>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required / min / max</a:t>
            </a:r>
            <a:endParaRPr lang="en-US" sz="1420" dirty="0"/>
          </a:p>
        </p:txBody>
      </p:sp>
      <p:sp>
        <p:nvSpPr>
          <p:cNvPr id="36" name="Text 34"/>
          <p:cNvSpPr/>
          <p:nvPr/>
        </p:nvSpPr>
        <p:spPr>
          <a:xfrm>
            <a:off x="4407408" y="5111496"/>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Validate required fields and numeric limits.</a:t>
            </a:r>
            <a:endParaRPr lang="en-US" sz="1420" dirty="0"/>
          </a:p>
        </p:txBody>
      </p:sp>
      <p:sp>
        <p:nvSpPr>
          <p:cNvPr id="37" name="Shape 35"/>
          <p:cNvSpPr/>
          <p:nvPr/>
        </p:nvSpPr>
        <p:spPr>
          <a:xfrm>
            <a:off x="868680" y="5513832"/>
            <a:ext cx="3429000" cy="512064"/>
          </a:xfrm>
          <a:prstGeom prst="rect">
            <a:avLst/>
          </a:prstGeom>
          <a:solidFill>
            <a:srgbClr val="FFFFFF"/>
          </a:solidFill>
          <a:ln w="12700">
            <a:solidFill>
              <a:srgbClr val="C7D2E3"/>
            </a:solidFill>
            <a:prstDash val="solid"/>
          </a:ln>
        </p:spPr>
      </p:sp>
      <p:sp>
        <p:nvSpPr>
          <p:cNvPr id="38" name="Shape 36"/>
          <p:cNvSpPr/>
          <p:nvPr/>
        </p:nvSpPr>
        <p:spPr>
          <a:xfrm>
            <a:off x="4297680" y="5513832"/>
            <a:ext cx="6766560" cy="512064"/>
          </a:xfrm>
          <a:prstGeom prst="rect">
            <a:avLst/>
          </a:prstGeom>
          <a:solidFill>
            <a:srgbClr val="FFFFFF"/>
          </a:solidFill>
          <a:ln w="12700">
            <a:solidFill>
              <a:srgbClr val="C7D2E3"/>
            </a:solidFill>
            <a:prstDash val="solid"/>
          </a:ln>
        </p:spPr>
      </p:sp>
      <p:sp>
        <p:nvSpPr>
          <p:cNvPr id="39" name="Text 37"/>
          <p:cNvSpPr/>
          <p:nvPr/>
        </p:nvSpPr>
        <p:spPr>
          <a:xfrm>
            <a:off x="978408" y="5623560"/>
            <a:ext cx="3209544" cy="219456"/>
          </a:xfrm>
          <a:prstGeom prst="rect">
            <a:avLst/>
          </a:prstGeom>
          <a:noFill/>
          <a:ln/>
        </p:spPr>
        <p:txBody>
          <a:bodyPr wrap="square" rtlCol="0" anchor="ctr"/>
          <a:lstStyle/>
          <a:p>
            <a:pPr indent="0" marL="0">
              <a:buNone/>
            </a:pPr>
            <a:r>
              <a:rPr lang="en-US" sz="1420" dirty="0">
                <a:solidFill>
                  <a:srgbClr val="1F1F1F"/>
                </a:solidFill>
                <a:latin typeface="Courier New" pitchFamily="34" charset="0"/>
                <a:ea typeface="Courier New" pitchFamily="34" charset="-122"/>
                <a:cs typeface="Courier New" pitchFamily="34" charset="-120"/>
              </a:rPr>
              <a:t>minlength / maxlength / pattern</a:t>
            </a:r>
            <a:endParaRPr lang="en-US" sz="1420" dirty="0"/>
          </a:p>
        </p:txBody>
      </p:sp>
      <p:sp>
        <p:nvSpPr>
          <p:cNvPr id="40" name="Text 38"/>
          <p:cNvSpPr/>
          <p:nvPr/>
        </p:nvSpPr>
        <p:spPr>
          <a:xfrm>
            <a:off x="4407408" y="5623560"/>
            <a:ext cx="6547104" cy="219456"/>
          </a:xfrm>
          <a:prstGeom prst="rect">
            <a:avLst/>
          </a:prstGeom>
          <a:noFill/>
          <a:ln/>
        </p:spPr>
        <p:txBody>
          <a:bodyPr wrap="square" rtlCol="0" anchor="ctr"/>
          <a:lstStyle/>
          <a:p>
            <a:pPr indent="0" marL="0">
              <a:buNone/>
            </a:pPr>
            <a:r>
              <a:rPr lang="en-US" sz="1420" dirty="0">
                <a:solidFill>
                  <a:srgbClr val="1F1F1F"/>
                </a:solidFill>
                <a:latin typeface="Aptos" pitchFamily="34" charset="0"/>
                <a:ea typeface="Aptos" pitchFamily="34" charset="-122"/>
                <a:cs typeface="Aptos" pitchFamily="34" charset="-120"/>
              </a:rPr>
              <a:t>Validate text length and format.</a:t>
            </a:r>
            <a:endParaRPr lang="en-US" sz="1420" dirty="0"/>
          </a:p>
        </p:txBody>
      </p:sp>
      <p:sp>
        <p:nvSpPr>
          <p:cNvPr id="25" name="Slide Number Placeholder 0"/>
          <p:cNvSpPr>
            <a:spLocks noGrp="1"/>
          </p:cNvSpPr>
          <p:nvPr>
            <p:ph type="sldNum" sz="quarter" idx="4294967295"/>
          </p:nvPr>
        </p:nvSpPr>
        <p:spPr>
          <a:xfrm>
            <a:off x="11384280" y="6473952"/>
            <a:ext cx="365760" cy="182880"/>
          </a:xfrm>
          <a:prstGeom prst="rect">
            <a:avLst/>
          </a:prstGeom>
          <a:extLst>
            <a:ext uri="{C572A759-6A51-4108-AA02-DFA0A04FC94B}">
              <ma14:wrappingTextBoxFlag xmlns:ma14="http://schemas.microsoft.com/office/mac/drawingml/2011/main" val="0"/>
            </a:ext>
          </a:extLst>
        </p:spPr>
        <p:txBody>
          <a:bodyPr/>
          <a:lstStyle>
            <a:lvl1pPr>
              <a:defRPr sz="900">
                <a:solidFill>
                  <a:srgbClr val="5B6575"/>
                </a:solidFill>
                <a:latin typeface="Aptos"/>
                <a:ea typeface="Aptos"/>
                <a:cs typeface="Aptos"/>
              </a:defRPr>
            </a:lvl1pPr>
          </a:lstStyle>
          <a:p>
            <a:pPr algn="r"/>
            <a:fld id="{F7021451-1387-4CA6-816F-3879F97B5CBC}" type="slidenum">
              <a:rPr b="0" lang="en-US"/>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HTML Tags and Features - Annotated Guide</dc:title>
  <dc:subject>Course summary deck</dc:subject>
  <dc:creator>OpenAI</dc:creator>
  <cp:lastModifiedBy>OpenAI</cp:lastModifiedBy>
  <cp:revision>1</cp:revision>
  <dcterms:created xsi:type="dcterms:W3CDTF">2026-03-10T08:53:46Z</dcterms:created>
  <dcterms:modified xsi:type="dcterms:W3CDTF">2026-03-10T08:53:46Z</dcterms:modified>
</cp:coreProperties>
</file>