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10" r:id="rId1"/>
  </p:sldMasterIdLst>
  <p:notesMasterIdLst>
    <p:notesMasterId r:id="rId15"/>
  </p:notesMasterIdLst>
  <p:handoutMasterIdLst>
    <p:handoutMasterId r:id="rId16"/>
  </p:handoutMasterIdLst>
  <p:sldIdLst>
    <p:sldId id="423" r:id="rId2"/>
    <p:sldId id="258" r:id="rId3"/>
    <p:sldId id="290" r:id="rId4"/>
    <p:sldId id="281" r:id="rId5"/>
    <p:sldId id="286" r:id="rId6"/>
    <p:sldId id="482" r:id="rId7"/>
    <p:sldId id="483" r:id="rId8"/>
    <p:sldId id="284" r:id="rId9"/>
    <p:sldId id="282" r:id="rId10"/>
    <p:sldId id="289" r:id="rId11"/>
    <p:sldId id="291" r:id="rId12"/>
    <p:sldId id="294" r:id="rId13"/>
    <p:sldId id="279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1B327E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29" autoAdjust="0"/>
    <p:restoredTop sz="65140" autoAdjust="0"/>
  </p:normalViewPr>
  <p:slideViewPr>
    <p:cSldViewPr>
      <p:cViewPr varScale="1">
        <p:scale>
          <a:sx n="52" d="100"/>
          <a:sy n="52" d="100"/>
        </p:scale>
        <p:origin x="185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2/17/2026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 everyone! My name is </a:t>
            </a:r>
            <a:r>
              <a:rPr lang="tr-TR" dirty="0"/>
              <a:t>Yakup</a:t>
            </a:r>
            <a:r>
              <a:rPr lang="en-US" dirty="0"/>
              <a:t>. I’ll be your instructor for Web Design and Programming</a:t>
            </a:r>
            <a:r>
              <a:rPr lang="tr-TR" dirty="0"/>
              <a:t>. </a:t>
            </a:r>
            <a:r>
              <a:rPr lang="en-US" dirty="0"/>
              <a:t>Before we start, I’d like to briefly introduce myself…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C5A2EE-74B4-4329-B2EC-6DFE0575EDC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29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C5A2EE-74B4-4329-B2EC-6DFE0575EDC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07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C5A2EE-74B4-4329-B2EC-6DFE0575EDC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10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C5A2EE-74B4-4329-B2EC-6DFE0575EDC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86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C5A2EE-74B4-4329-B2EC-6DFE0575EDC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32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hold a PhD in Physics with academic and research experience in </a:t>
            </a:r>
            <a:r>
              <a:rPr lang="en-US" b="1" dirty="0"/>
              <a:t>electronics, nanotechnology, and semiconductor devices</a:t>
            </a:r>
            <a:r>
              <a:rPr lang="en-US" dirty="0"/>
              <a:t>.</a:t>
            </a:r>
          </a:p>
          <a:p>
            <a:r>
              <a:rPr lang="en-US" dirty="0"/>
              <a:t>My research includes work on </a:t>
            </a:r>
            <a:r>
              <a:rPr lang="en-US" b="1" dirty="0"/>
              <a:t>organic OFET structures, inorganic nanorod-based systems, and energy storage materials</a:t>
            </a:r>
            <a:r>
              <a:rPr lang="en-US" dirty="0"/>
              <a:t>.</a:t>
            </a:r>
          </a:p>
          <a:p>
            <a:r>
              <a:rPr lang="en-US" dirty="0"/>
              <a:t>I previously taught courses such as </a:t>
            </a:r>
            <a:r>
              <a:rPr lang="en-US" b="1" dirty="0"/>
              <a:t>Electronic Circuits, Electromagnetic Theory, Circuit Analysis</a:t>
            </a:r>
            <a:r>
              <a:rPr lang="en-US" dirty="0"/>
              <a:t>, and </a:t>
            </a:r>
            <a:r>
              <a:rPr lang="en-US" b="1" dirty="0"/>
              <a:t>Basic Electronics Laboratories</a:t>
            </a:r>
            <a:r>
              <a:rPr lang="en-US" dirty="0"/>
              <a:t> in engineering programs.</a:t>
            </a:r>
          </a:p>
          <a:p>
            <a:r>
              <a:rPr lang="en-US" dirty="0"/>
              <a:t>In addition to academic teaching, I actively develop </a:t>
            </a:r>
            <a:r>
              <a:rPr lang="en-US" b="1" dirty="0"/>
              <a:t>real-world software and hardware systems</a:t>
            </a:r>
            <a:r>
              <a:rPr lang="en-US" dirty="0"/>
              <a:t>, including POS-based EV charging infrastructures, backend server architectures, and web platforms.</a:t>
            </a:r>
          </a:p>
          <a:p>
            <a:r>
              <a:rPr lang="en-US" dirty="0"/>
              <a:t>I designed and coded the full infrastructure of </a:t>
            </a:r>
            <a:r>
              <a:rPr lang="en-US" b="1" dirty="0"/>
              <a:t>sarjpos.com</a:t>
            </a:r>
            <a:r>
              <a:rPr lang="en-US" dirty="0"/>
              <a:t> and have long-term experience in electronics, embedded systems, and software integration.</a:t>
            </a:r>
          </a:p>
          <a:p>
            <a:r>
              <a:rPr lang="en-US" dirty="0"/>
              <a:t>My goal in this course is to combine </a:t>
            </a:r>
            <a:r>
              <a:rPr lang="en-US" b="1" dirty="0"/>
              <a:t>engineering thinking, real-world development, and practical web technologies</a:t>
            </a:r>
            <a:r>
              <a:rPr lang="en-US" dirty="0"/>
              <a:t> to help you build meaningful and functional digital systems.</a:t>
            </a:r>
            <a:br>
              <a:rPr lang="tr-TR" dirty="0"/>
            </a:br>
            <a:r>
              <a:rPr lang="en-US" dirty="0"/>
              <a:t>I may come from a different academic background,</a:t>
            </a:r>
            <a:br>
              <a:rPr lang="en-US" dirty="0"/>
            </a:br>
            <a:r>
              <a:rPr lang="en-US" dirty="0"/>
              <a:t>but this allows me to approach software and web systems</a:t>
            </a:r>
            <a:br>
              <a:rPr lang="en-US" dirty="0"/>
            </a:br>
            <a:r>
              <a:rPr lang="en-US" dirty="0"/>
              <a:t>from a </a:t>
            </a:r>
            <a:r>
              <a:rPr lang="en-US" b="1" dirty="0"/>
              <a:t>broader engineering perspective</a:t>
            </a:r>
            <a:r>
              <a:rPr lang="en-US" dirty="0"/>
              <a:t>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C5A2EE-74B4-4329-B2EC-6DFE0575EDC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41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 would like to get to know you.</a:t>
            </a:r>
            <a:endParaRPr lang="tr-TR" dirty="0"/>
          </a:p>
          <a:p>
            <a:r>
              <a:rPr lang="en-US" dirty="0"/>
              <a:t>Before we start, I’d love to get to know you a bit.</a:t>
            </a:r>
            <a:br>
              <a:rPr lang="en-US" dirty="0"/>
            </a:br>
            <a:r>
              <a:rPr lang="en-US" dirty="0"/>
              <a:t>Please briefly introduce yourself — your name, your department, and why you chose this course.</a:t>
            </a:r>
            <a:br>
              <a:rPr lang="en-US" dirty="0"/>
            </a:br>
            <a:r>
              <a:rPr lang="en-US" dirty="0"/>
              <a:t>If you have any experience with web design or programming, you can also share that with us.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C5A2EE-74B4-4329-B2EC-6DFE0575EDC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80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we’ll talk about what the web actually is. Then, we’ll break down the components—like browsers, servers, and HTML. After that, we’ll look at what makes up the user interface of a website.</a:t>
            </a:r>
            <a:r>
              <a:rPr lang="tr-TR" dirty="0"/>
              <a:t> </a:t>
            </a:r>
            <a:r>
              <a:rPr lang="en-US" dirty="0"/>
              <a:t>This is not a memorization course.</a:t>
            </a:r>
            <a:br>
              <a:rPr lang="en-US" dirty="0"/>
            </a:br>
            <a:r>
              <a:rPr lang="en-US" dirty="0"/>
              <a:t>This is a </a:t>
            </a:r>
            <a:r>
              <a:rPr lang="en-US" b="1" dirty="0"/>
              <a:t>building</a:t>
            </a:r>
            <a:r>
              <a:rPr lang="en-US" dirty="0"/>
              <a:t> course.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C5A2EE-74B4-4329-B2EC-6DFE0575EDC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6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final project will be at the end, where you’ll showcase a website you’ve built. We’ll take it step by step, so don’t worry—we’ll get there together!”</a:t>
            </a:r>
            <a:br>
              <a:rPr lang="tr-TR" dirty="0"/>
            </a:br>
            <a:r>
              <a:rPr lang="en-US" dirty="0"/>
              <a:t>You could say: "In web development, we have two main sides. The front-end is what users see and interact with—the design, the layout, the look of the site. The back-end is the behind-the-scenes logic—servers, databases, and processing. In this course, we’ll mostly focus on the front-end—HTML for structure, CSS for style, and a bit of JavaScript for interactivity. We won’t dive deep into databases or server-side code like PHP, but by the end, you’ll be comfortable building the front-facing part of a website on your own.«</a:t>
            </a:r>
            <a:br>
              <a:rPr lang="tr-TR" dirty="0"/>
            </a:br>
            <a:r>
              <a:rPr lang="en-US" dirty="0"/>
              <a:t>I built this system myself.</a:t>
            </a:r>
            <a:br>
              <a:rPr lang="en-US" dirty="0"/>
            </a:br>
            <a:r>
              <a:rPr lang="en-US" dirty="0"/>
              <a:t>And by the end of this course,</a:t>
            </a:r>
            <a:br>
              <a:rPr lang="en-US" dirty="0"/>
            </a:br>
            <a:r>
              <a:rPr lang="en-US" b="1" dirty="0"/>
              <a:t>you will build something real too.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C5A2EE-74B4-4329-B2EC-6DFE0575EDC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06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final project will be at the end, where you’ll showcase a website you’ve built. We’ll take it step by step, so don’t worry—we’ll get there together!”</a:t>
            </a:r>
            <a:br>
              <a:rPr lang="tr-TR" dirty="0"/>
            </a:br>
            <a:r>
              <a:rPr lang="en-US" dirty="0"/>
              <a:t>You could say: "In web development, we have two main sides. The front-end is what users see and interact with—the design, the layout, the look of the site. The back-end is the behind-the-scenes logic—servers, databases, and processing. In this course, we’ll mostly focus on the front-end—HTML for structure, CSS for style, and a bit of JavaScript for interactivity. We won’t dive deep into databases or server-side code like PHP, but by the end, you’ll be comfortable building the front-facing part of a website on your own.«</a:t>
            </a:r>
            <a:br>
              <a:rPr lang="tr-TR" dirty="0"/>
            </a:br>
            <a:r>
              <a:rPr lang="en-US" dirty="0"/>
              <a:t>I built this system myself.</a:t>
            </a:r>
            <a:br>
              <a:rPr lang="en-US" dirty="0"/>
            </a:br>
            <a:r>
              <a:rPr lang="en-US" dirty="0"/>
              <a:t>And by the end of this course,</a:t>
            </a:r>
            <a:br>
              <a:rPr lang="en-US" dirty="0"/>
            </a:br>
            <a:r>
              <a:rPr lang="en-US" b="1" dirty="0"/>
              <a:t>you will build something real too.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C5A2EE-74B4-4329-B2EC-6DFE0575EDC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49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Today, almost everything starts on the web.</a:t>
            </a:r>
            <a:br>
              <a:rPr lang="en-US" dirty="0"/>
            </a:br>
            <a:r>
              <a:rPr lang="en-US" dirty="0"/>
              <a:t>Whether you become an engineer, a designer, or start your own business,</a:t>
            </a:r>
            <a:br>
              <a:rPr lang="en-US" dirty="0"/>
            </a:br>
            <a:r>
              <a:rPr lang="en-US" dirty="0"/>
              <a:t>you will need to present yourself digitally.</a:t>
            </a:r>
          </a:p>
          <a:p>
            <a:r>
              <a:rPr lang="en-US" dirty="0"/>
              <a:t>This course is not only about coding.</a:t>
            </a:r>
            <a:br>
              <a:rPr lang="en-US" dirty="0"/>
            </a:br>
            <a:r>
              <a:rPr lang="en-US" dirty="0"/>
              <a:t>It is about giving you a skill that you can actually use in real life.</a:t>
            </a:r>
          </a:p>
          <a:p>
            <a:r>
              <a:rPr lang="en-US" dirty="0"/>
              <a:t>And by the end of this semester,</a:t>
            </a:r>
            <a:br>
              <a:rPr lang="en-US" dirty="0"/>
            </a:br>
            <a:r>
              <a:rPr lang="en-US" dirty="0"/>
              <a:t>you will build a real website that you can proudly show to others.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C5A2EE-74B4-4329-B2EC-6DFE0575EDC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8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grading will be as follows: The final exam will count for 40%, the midterm for 30%, quizzes will make up 1</a:t>
            </a:r>
            <a:r>
              <a:rPr lang="tr-TR" dirty="0"/>
              <a:t>0</a:t>
            </a:r>
            <a:r>
              <a:rPr lang="en-US" dirty="0"/>
              <a:t>%, and assignments will cover the remaining 1</a:t>
            </a:r>
            <a:r>
              <a:rPr lang="tr-TR" dirty="0"/>
              <a:t>0</a:t>
            </a:r>
            <a:r>
              <a:rPr lang="en-US" dirty="0"/>
              <a:t>%. So, we’ll have a balanced mix of exams, quizzes, and assignments throughout the term!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C5A2EE-74B4-4329-B2EC-6DFE0575EDC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05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C5A2EE-74B4-4329-B2EC-6DFE0575EDC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1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0FE90D-E26B-4B0B-8D2A-79CCBA5B6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F8B905D7-92F0-4598-8250-934955341EC2}"/>
              </a:ext>
            </a:extLst>
          </p:cNvPr>
          <p:cNvSpPr/>
          <p:nvPr userDrawn="1"/>
        </p:nvSpPr>
        <p:spPr>
          <a:xfrm>
            <a:off x="0" y="0"/>
            <a:ext cx="9144000" cy="1030288"/>
          </a:xfrm>
          <a:prstGeom prst="rect">
            <a:avLst/>
          </a:prstGeom>
          <a:solidFill>
            <a:srgbClr val="1B3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B3AE281-4EFA-4697-9EF2-93EF09A99C8A}"/>
              </a:ext>
            </a:extLst>
          </p:cNvPr>
          <p:cNvSpPr/>
          <p:nvPr userDrawn="1"/>
        </p:nvSpPr>
        <p:spPr>
          <a:xfrm>
            <a:off x="0" y="1030288"/>
            <a:ext cx="9144000" cy="920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3833BA49-17AF-4507-B7EE-33251DCE88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253" y="157465"/>
            <a:ext cx="1314450" cy="131445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DD569001-75C5-40F5-9087-F0D640A54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97" y="157465"/>
            <a:ext cx="7086600" cy="87282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432100E-8508-4087-8C4C-F6F2C3E53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12.02.2026</a:t>
            </a:r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7B1FBA6-E755-4869-8D94-AD4EA86154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36F1F9-9F05-49B2-8378-1681521397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324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574BE6-A145-4F8B-8B97-A3D5CEA93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7BBDEDF-EE46-489C-B346-8B506CCF6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6FEE0A0-19ED-48F6-B1DF-00A65D3E8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141C1A8-6173-4A8C-AACF-926419B235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6243460-F382-478A-848C-8689A7FD6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7540764-83F2-4347-A36A-61878954B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0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2B48C6-3C04-4F86-B1EE-FF5CC67BC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11E6E27-BD7B-4F7D-ADF4-34AD9D4E48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E8BCA8A-B56A-4DCE-B51D-F115C9708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659CFF8-32FC-4D0C-AC48-A44696F645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EE4CD39-CA15-46ED-B698-064AA6858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A1D729C-40A8-4667-AC91-76CC92E66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74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97F0A1-99B6-4A91-B70A-EB0C0031A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C8B9BC3-6915-42FB-93CB-FE8B0C117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67B722A-CF5E-4296-A5B5-902D49DC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286FC61-34AE-40A4-A626-208D9EBF2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F7D9E39-2A3C-4B71-BB9C-2E84324C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25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3BFC8F2-05CD-4DED-A77F-310C7BE3FE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10E9C27-F7B0-4BBC-98F7-01322A8DA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2ACE3B1-FF55-4888-B050-BDD52DFC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29320B0-BD9D-40C0-BE89-AFF9594AC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1C512F8-1423-49C4-AAE7-C2DD1D431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20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60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70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542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037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218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84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>
            <a:extLst>
              <a:ext uri="{FF2B5EF4-FFF2-40B4-BE49-F238E27FC236}">
                <a16:creationId xmlns:a16="http://schemas.microsoft.com/office/drawing/2014/main" id="{9F3C44CD-517F-4127-A02A-E0A24A22615D}"/>
              </a:ext>
            </a:extLst>
          </p:cNvPr>
          <p:cNvSpPr/>
          <p:nvPr userDrawn="1"/>
        </p:nvSpPr>
        <p:spPr>
          <a:xfrm>
            <a:off x="0" y="6647377"/>
            <a:ext cx="9144000" cy="212725"/>
          </a:xfrm>
          <a:prstGeom prst="rect">
            <a:avLst/>
          </a:prstGeom>
          <a:solidFill>
            <a:srgbClr val="1B32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526BED1-D171-4DE4-B8FB-32F94FC20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BC7967BF-7ABC-4306-BF60-71EDE9FCBC91}"/>
              </a:ext>
            </a:extLst>
          </p:cNvPr>
          <p:cNvSpPr/>
          <p:nvPr userDrawn="1"/>
        </p:nvSpPr>
        <p:spPr>
          <a:xfrm>
            <a:off x="0" y="-1"/>
            <a:ext cx="9144000" cy="1520145"/>
          </a:xfrm>
          <a:prstGeom prst="rect">
            <a:avLst/>
          </a:prstGeom>
          <a:solidFill>
            <a:srgbClr val="1B3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DDD97546-ED02-4649-BFD9-2C6B0BB7CC77}"/>
              </a:ext>
            </a:extLst>
          </p:cNvPr>
          <p:cNvSpPr/>
          <p:nvPr userDrawn="1"/>
        </p:nvSpPr>
        <p:spPr>
          <a:xfrm>
            <a:off x="27992" y="1520145"/>
            <a:ext cx="9144000" cy="920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8809A94F-C678-47AF-8078-A5B31E1CD3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859810"/>
            <a:ext cx="1314450" cy="1314450"/>
          </a:xfrm>
          <a:prstGeom prst="rect">
            <a:avLst/>
          </a:prstGeo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3DF2CDA-456C-4F60-B3AB-C895A840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12.02.2026</a:t>
            </a:r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B0C01E8-7ED1-4B07-9E15-39B4C37237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36F1F9-9F05-49B2-8378-16815213975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Başlık 5">
            <a:extLst>
              <a:ext uri="{FF2B5EF4-FFF2-40B4-BE49-F238E27FC236}">
                <a16:creationId xmlns:a16="http://schemas.microsoft.com/office/drawing/2014/main" id="{205EB21C-200D-42F8-93A7-001C43B36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4208916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248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74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324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19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22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181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007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224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798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330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0FE90D-E26B-4B0B-8D2A-79CCBA5B6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F8B905D7-92F0-4598-8250-934955341EC2}"/>
              </a:ext>
            </a:extLst>
          </p:cNvPr>
          <p:cNvSpPr/>
          <p:nvPr userDrawn="1"/>
        </p:nvSpPr>
        <p:spPr>
          <a:xfrm>
            <a:off x="0" y="0"/>
            <a:ext cx="9144000" cy="1030288"/>
          </a:xfrm>
          <a:prstGeom prst="rect">
            <a:avLst/>
          </a:prstGeom>
          <a:solidFill>
            <a:srgbClr val="1B3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B3AE281-4EFA-4697-9EF2-93EF09A99C8A}"/>
              </a:ext>
            </a:extLst>
          </p:cNvPr>
          <p:cNvSpPr/>
          <p:nvPr userDrawn="1"/>
        </p:nvSpPr>
        <p:spPr>
          <a:xfrm>
            <a:off x="0" y="1030288"/>
            <a:ext cx="9144000" cy="920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3833BA49-17AF-4507-B7EE-33251DCE88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253" y="157465"/>
            <a:ext cx="1314450" cy="131445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DD569001-75C5-40F5-9087-F0D640A54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97" y="157465"/>
            <a:ext cx="7086600" cy="87282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EBF3031-CD8D-47B9-B773-114751628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12.02.2026</a:t>
            </a:r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DACDE86-AC76-44F6-9780-26602F22B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36F1F9-9F05-49B2-8378-1681521397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10258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007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58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3804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204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561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6547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2863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1148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80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F87DD4-8372-4315-86E4-2E59F7DB6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70AA39D-AA0C-45A7-8ED2-7C6751ADF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953B50B-E62C-45B6-B446-887E651C90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5273EAE-73F9-4072-AFCD-1F56DBF27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A411045-4709-4384-AD52-33DB6A76C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09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265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116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2475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2841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660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7286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589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119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164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32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8621F3-E846-40DC-A2FC-1AF229009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11C57B-1E7E-4E37-A072-83550F259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6EC67C8-5D9A-4C00-AB0B-F9C00DD70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5AB6689-1D93-4E5F-8AAD-A7FDCD9C94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FB8B783-8177-4CFD-84F5-6D4CE5D3F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C512B11-483B-4EA6-BB86-BD633EDC7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219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7831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6811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7173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090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1282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3526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915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1411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141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31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9C6E6E-9E8E-44F9-BC89-CD075D2BB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FBB66EF-7F69-4004-8523-3B4DF53B4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AB9A080-C89D-471C-8264-FC050C9F8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710E987-28F3-40A5-9809-6F7E6397A0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5C74B9D-6669-4CF1-B380-3BEDFEC3B0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CFA939C-1D80-4E20-A749-F07BEFA1C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678778E-7F18-4AC3-9425-A683C1E8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3600AF9-ACC0-4345-8480-746CEC6DC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130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9176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2126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709B2B-6ED4-4CFF-AA84-C40F265C9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3144871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768346-5321-4AE3-A57C-370F839AE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D28D27B-91A4-41D4-A16E-80EA9A92E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12.02.2026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66DBB04-5ACD-4C21-A766-F1A36302DC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36F1F9-9F05-49B2-8378-1681521397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759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7CD38D-3016-470D-BE3C-48837262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77107C0-9B91-458F-85C7-DF609F22B2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A4C2215-CFD5-4DA9-8E95-E67631314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8DB51B9-4DA3-4AF1-B63E-F003BB212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1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A74594F-9CDB-4666-9160-DF1FE30A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492875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12.02.2026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C73BC41-F28C-416E-BA43-4D85F24F3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6492874"/>
            <a:ext cx="20574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90A673C-9C9D-402B-8DA4-3C3D87D876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" y="1447800"/>
            <a:ext cx="8763000" cy="4821195"/>
          </a:xfrm>
        </p:spPr>
        <p:txBody>
          <a:bodyPr>
            <a:normAutofit/>
          </a:bodyPr>
          <a:lstStyle>
            <a:lvl1pPr marL="0" indent="-18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18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-18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-18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-180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11" name="Başlık 10">
            <a:extLst>
              <a:ext uri="{FF2B5EF4-FFF2-40B4-BE49-F238E27FC236}">
                <a16:creationId xmlns:a16="http://schemas.microsoft.com/office/drawing/2014/main" id="{C13DB588-40BD-4B58-9C1E-34A0BFC05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314818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6F85559-0170-4BC0-9105-520F4232F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A3A08536-4EB8-4BFB-92BB-D9E41DDABE6E}"/>
              </a:ext>
            </a:extLst>
          </p:cNvPr>
          <p:cNvSpPr/>
          <p:nvPr userDrawn="1"/>
        </p:nvSpPr>
        <p:spPr>
          <a:xfrm>
            <a:off x="0" y="6530674"/>
            <a:ext cx="9144000" cy="324280"/>
          </a:xfrm>
          <a:prstGeom prst="rect">
            <a:avLst/>
          </a:prstGeom>
          <a:solidFill>
            <a:srgbClr val="1B32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3C1B42E9-AA6E-416F-BA77-5604F09F3CCB}"/>
              </a:ext>
            </a:extLst>
          </p:cNvPr>
          <p:cNvSpPr/>
          <p:nvPr userDrawn="1"/>
        </p:nvSpPr>
        <p:spPr>
          <a:xfrm>
            <a:off x="0" y="0"/>
            <a:ext cx="9144000" cy="1030288"/>
          </a:xfrm>
          <a:prstGeom prst="rect">
            <a:avLst/>
          </a:prstGeom>
          <a:solidFill>
            <a:srgbClr val="1B3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4B0FD183-BBB6-41F3-96C9-C199676EB71C}"/>
              </a:ext>
            </a:extLst>
          </p:cNvPr>
          <p:cNvSpPr/>
          <p:nvPr userDrawn="1"/>
        </p:nvSpPr>
        <p:spPr>
          <a:xfrm>
            <a:off x="0" y="1030288"/>
            <a:ext cx="9144000" cy="920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0DB80770-32C3-4320-BFB9-288B352AFD48}"/>
              </a:ext>
            </a:extLst>
          </p:cNvPr>
          <p:cNvPicPr>
            <a:picLocks noChangeAspect="1"/>
          </p:cNvPicPr>
          <p:nvPr userDrawn="1"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253" y="157465"/>
            <a:ext cx="1314450" cy="1314450"/>
          </a:xfrm>
          <a:prstGeom prst="rect">
            <a:avLst/>
          </a:prstGeom>
        </p:spPr>
      </p:pic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BECFC9C-B4D0-4725-991B-3DC61180A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7010400" cy="1030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11" name="Veri Yer Tutucusu 10">
            <a:extLst>
              <a:ext uri="{FF2B5EF4-FFF2-40B4-BE49-F238E27FC236}">
                <a16:creationId xmlns:a16="http://schemas.microsoft.com/office/drawing/2014/main" id="{29F882E6-607C-4FB1-B650-7C8BE7A60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250" y="6504846"/>
            <a:ext cx="1228725" cy="324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12.02.2026</a:t>
            </a:r>
            <a:endParaRPr lang="tr-TR" dirty="0"/>
          </a:p>
        </p:txBody>
      </p:sp>
      <p:sp>
        <p:nvSpPr>
          <p:cNvPr id="12" name="Slayt Numarası Yer Tutucusu 11">
            <a:extLst>
              <a:ext uri="{FF2B5EF4-FFF2-40B4-BE49-F238E27FC236}">
                <a16:creationId xmlns:a16="http://schemas.microsoft.com/office/drawing/2014/main" id="{F009B09C-27EE-4184-95C0-C8BAD904D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0278" y="6479019"/>
            <a:ext cx="733425" cy="37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8E36F1F9-9F05-49B2-8378-168152139758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832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26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  <p:sldLayoutId id="2147483772" r:id="rId28"/>
    <p:sldLayoutId id="2147483773" r:id="rId29"/>
    <p:sldLayoutId id="2147483774" r:id="rId30"/>
    <p:sldLayoutId id="2147483775" r:id="rId31"/>
    <p:sldLayoutId id="2147483776" r:id="rId32"/>
    <p:sldLayoutId id="2147483777" r:id="rId33"/>
    <p:sldLayoutId id="2147483778" r:id="rId34"/>
    <p:sldLayoutId id="2147483779" r:id="rId35"/>
    <p:sldLayoutId id="2147483780" r:id="rId36"/>
    <p:sldLayoutId id="2147483781" r:id="rId37"/>
    <p:sldLayoutId id="2147483782" r:id="rId38"/>
    <p:sldLayoutId id="2147483783" r:id="rId39"/>
    <p:sldLayoutId id="2147483784" r:id="rId40"/>
    <p:sldLayoutId id="2147483785" r:id="rId41"/>
    <p:sldLayoutId id="2147483786" r:id="rId42"/>
    <p:sldLayoutId id="2147483787" r:id="rId43"/>
    <p:sldLayoutId id="2147483788" r:id="rId44"/>
    <p:sldLayoutId id="2147483789" r:id="rId45"/>
    <p:sldLayoutId id="2147483790" r:id="rId46"/>
    <p:sldLayoutId id="2147483791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799" r:id="rId55"/>
    <p:sldLayoutId id="2147483800" r:id="rId56"/>
    <p:sldLayoutId id="2147483801" r:id="rId57"/>
    <p:sldLayoutId id="2147483802" r:id="rId58"/>
    <p:sldLayoutId id="2147483803" r:id="rId59"/>
    <p:sldLayoutId id="2147483804" r:id="rId60"/>
    <p:sldLayoutId id="2147483805" r:id="rId61"/>
    <p:sldLayoutId id="2147483925" r:id="rId62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385118-CA0D-4922-AC16-B8E64FAB0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905000"/>
            <a:ext cx="8763000" cy="3048000"/>
          </a:xfrm>
        </p:spPr>
        <p:txBody>
          <a:bodyPr/>
          <a:lstStyle/>
          <a:p>
            <a:pPr algn="ctr" fontAlgn="base">
              <a:spcBef>
                <a:spcPts val="2400"/>
              </a:spcBef>
              <a:spcAft>
                <a:spcPts val="2400"/>
              </a:spcAft>
            </a:pPr>
            <a:r>
              <a:rPr lang="tr-TR" sz="3600" dirty="0" err="1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tr-TR" sz="3600" dirty="0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600" dirty="0" err="1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tr-TR" sz="3600" dirty="0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Faculty</a:t>
            </a:r>
            <a:br>
              <a:rPr lang="tr-TR" sz="3600" dirty="0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sz="1800" dirty="0">
                <a:solidFill>
                  <a:srgbClr val="E94F36"/>
                </a:solidFill>
                <a:effectLst/>
                <a:latin typeface="Open Sans" panose="020B0806030504020204" pitchFamily="34" charset="0"/>
              </a:rPr>
            </a:br>
            <a:r>
              <a:rPr lang="tr-TR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Management Information </a:t>
            </a:r>
            <a:r>
              <a:rPr lang="tr-TR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tr-TR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tr-TR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UMI_202_</a:t>
            </a:r>
            <a:r>
              <a:rPr lang="tr-TR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DESIGN AND PROGRAMMING</a:t>
            </a:r>
            <a:endParaRPr lang="tr-TR" sz="2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B026BD2-2880-4EAE-9FD3-1FBF2F1A4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105400"/>
            <a:ext cx="6858000" cy="609600"/>
          </a:xfrm>
        </p:spPr>
        <p:txBody>
          <a:bodyPr>
            <a:noAutofit/>
          </a:bodyPr>
          <a:lstStyle/>
          <a:p>
            <a:r>
              <a:rPr lang="tr-TR" sz="3200" b="1" dirty="0"/>
              <a:t>Dr. Yakup BAKIŞ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C31BA54-A7E5-4007-8821-13A253BA7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12.02.2026</a:t>
            </a:r>
            <a:endParaRPr lang="tr-TR" dirty="0"/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8CB110D6-623D-4A6F-830E-B27EBA253D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36F1F9-9F05-49B2-8378-168152139758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0392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Labs &amp; 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89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After lecture we will sometimes have lab assignments that you can work on in class.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They will likely be similar to, but not the same as the exercises in the book (which have solutions you can study).</a:t>
            </a:r>
          </a:p>
          <a:p>
            <a:endParaRPr lang="en-US" dirty="0"/>
          </a:p>
          <a:p>
            <a:r>
              <a:rPr lang="en-US" dirty="0"/>
              <a:t>We will plan to use Box for collecting assignments, but may need to use USB drives in a pinch.</a:t>
            </a:r>
            <a:br>
              <a:rPr lang="en-US" dirty="0"/>
            </a:br>
            <a:endParaRPr lang="en-US" dirty="0"/>
          </a:p>
          <a:p>
            <a:r>
              <a:rPr lang="en-US" dirty="0"/>
              <a:t>Assignments are due at the beginning of class on their due dates. Any extensions need to have a very good reason and be agreed to before the due date.</a:t>
            </a:r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1D6FAE0D-917F-4E42-887B-4407443AE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12.02.2026</a:t>
            </a:r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B519D85-0E73-452F-A4AA-139ADAE83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36F1F9-9F05-49B2-8378-168152139758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3924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Quizzes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will have two</a:t>
            </a:r>
            <a:r>
              <a:rPr lang="tr-TR" dirty="0"/>
              <a:t> </a:t>
            </a:r>
            <a:r>
              <a:rPr lang="en-US" dirty="0"/>
              <a:t>small quizzes to reinforce material and let you know what you need to study.</a:t>
            </a:r>
          </a:p>
          <a:p>
            <a:endParaRPr lang="en-US" dirty="0"/>
          </a:p>
          <a:p>
            <a:r>
              <a:rPr lang="en-US" dirty="0"/>
              <a:t>When we have them I will announce them at least a week ahead of time in class, and on the website.  I’ll also send out an e-mail.</a:t>
            </a:r>
          </a:p>
          <a:p>
            <a:endParaRPr lang="en-US" dirty="0"/>
          </a:p>
          <a:p>
            <a:r>
              <a:rPr lang="en-US" dirty="0"/>
              <a:t>Your lowest quiz score will be dropped, and you’ll be graded on your better two. If you miss a quiz, that will be the one dropped.</a:t>
            </a:r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E72554C7-1ACE-4EDC-ABB7-A45556F45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12.02.2026</a:t>
            </a:r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02E7B85-8F2D-4918-9360-24108A9A2F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36F1F9-9F05-49B2-8378-168152139758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452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Attendance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275" y="1295400"/>
            <a:ext cx="7886700" cy="4724399"/>
          </a:xfrm>
        </p:spPr>
        <p:txBody>
          <a:bodyPr>
            <a:normAutofit/>
          </a:bodyPr>
          <a:lstStyle/>
          <a:p>
            <a:r>
              <a:rPr lang="en-US" dirty="0"/>
              <a:t>University attendance policies will be applied in this course.</a:t>
            </a:r>
          </a:p>
          <a:p>
            <a:endParaRPr lang="en-US" dirty="0"/>
          </a:p>
          <a:p>
            <a:r>
              <a:rPr lang="en-US" dirty="0"/>
              <a:t>As an instructor, I am required to follow these regulations.</a:t>
            </a:r>
          </a:p>
          <a:p>
            <a:endParaRPr lang="en-US" dirty="0"/>
          </a:p>
          <a:p>
            <a:r>
              <a:rPr lang="en-US" dirty="0"/>
              <a:t>Attendance is not directly graded, but it is strongly recommended for your learning success.</a:t>
            </a:r>
          </a:p>
          <a:p>
            <a:endParaRPr lang="en-US" dirty="0"/>
          </a:p>
          <a:p>
            <a:r>
              <a:rPr lang="en-US" dirty="0"/>
              <a:t>You are responsible for understanding all material covered in class.</a:t>
            </a:r>
          </a:p>
          <a:p>
            <a:endParaRPr lang="en-US" dirty="0"/>
          </a:p>
          <a:p>
            <a:r>
              <a:rPr lang="en-US" dirty="0"/>
              <a:t>Lab time is an important opportunity to practice and should be used effectively.</a:t>
            </a:r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FB989C21-62EF-4821-879C-A4182C5E3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12.02.2026</a:t>
            </a:r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6D51837-CE5B-4D1C-A9E0-DF80C2EC51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36F1F9-9F05-49B2-8378-168152139758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0174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Any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en-US" dirty="0"/>
              <a:t>From here, we will begin with the fundamentals of how the web works and then move on to HTML and CSS.</a:t>
            </a:r>
            <a:endParaRPr lang="tr-TR" dirty="0"/>
          </a:p>
          <a:p>
            <a:endParaRPr lang="tr-TR" dirty="0"/>
          </a:p>
          <a:p>
            <a:r>
              <a:rPr lang="en-US" dirty="0"/>
              <a:t>I am always happy to answer your questions about the course or the topics we study.</a:t>
            </a:r>
            <a:endParaRPr lang="tr-TR" dirty="0"/>
          </a:p>
          <a:p>
            <a:endParaRPr lang="tr-TR" dirty="0"/>
          </a:p>
          <a:p>
            <a:r>
              <a:rPr lang="en-US" dirty="0"/>
              <a:t>Please never hesitate to ask questions during or after class.</a:t>
            </a:r>
            <a:endParaRPr lang="tr-TR" dirty="0"/>
          </a:p>
          <a:p>
            <a:endParaRPr lang="tr-TR" dirty="0"/>
          </a:p>
          <a:p>
            <a:r>
              <a:rPr lang="en-US" dirty="0"/>
              <a:t>I look forward to a productive and enjoyable semester together.</a:t>
            </a:r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71807A16-2919-47C7-B786-3EA1AFE3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12.02.2026</a:t>
            </a:r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0402000-B07C-41A7-94F4-0E7114E5F7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36F1F9-9F05-49B2-8378-168152139758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0053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Yakup Bakış</a:t>
            </a:r>
          </a:p>
          <a:p>
            <a:endParaRPr lang="tr-TR" dirty="0"/>
          </a:p>
          <a:p>
            <a:r>
              <a:rPr lang="en-US" dirty="0"/>
              <a:t>PhD in Physics with research in </a:t>
            </a:r>
            <a:r>
              <a:rPr lang="en-US" b="1" dirty="0"/>
              <a:t>nanotechnology, semiconductor devices, and energy systems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/>
              <a:t>Teaching experience in Electrical &amp; Electronics Engineering.</a:t>
            </a:r>
          </a:p>
          <a:p>
            <a:r>
              <a:rPr lang="en-US" dirty="0"/>
              <a:t>Courses taught: Electronic Circuits, Electromagnetic Theory, Circuit Analysis, and Electronics Laboratories.</a:t>
            </a:r>
            <a:endParaRPr lang="tr-TR" dirty="0"/>
          </a:p>
          <a:p>
            <a:r>
              <a:rPr lang="en-US" dirty="0"/>
              <a:t>Developer of real-world POS and EV charging software systems and the full web infrastructure of </a:t>
            </a:r>
            <a:r>
              <a:rPr lang="en-US" b="1" dirty="0"/>
              <a:t>sarjpos.com</a:t>
            </a:r>
            <a:r>
              <a:rPr lang="en-US" dirty="0"/>
              <a:t>.</a:t>
            </a:r>
            <a:endParaRPr lang="tr-TR" dirty="0"/>
          </a:p>
          <a:p>
            <a:endParaRPr lang="en-US" dirty="0"/>
          </a:p>
          <a:p>
            <a:r>
              <a:rPr lang="en-US" dirty="0"/>
              <a:t>This course focuses on </a:t>
            </a:r>
            <a:r>
              <a:rPr lang="en-US" b="1" dirty="0"/>
              <a:t>practical, real-world web development and system design</a:t>
            </a:r>
            <a:r>
              <a:rPr lang="en-US" dirty="0"/>
              <a:t>.</a:t>
            </a:r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36225A7A-3968-4878-9277-79700DCD8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12.02.2026</a:t>
            </a:r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190CECD-F72F-4570-85C4-326206964F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36F1F9-9F05-49B2-8378-168152139758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2204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Now it’s 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7886700" cy="3203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Please introduce yourself:</a:t>
            </a:r>
            <a:endParaRPr lang="tr-TR" sz="3200" b="1" dirty="0"/>
          </a:p>
          <a:p>
            <a:pPr marL="0" indent="0">
              <a:buNone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Your </a:t>
            </a:r>
            <a:r>
              <a:rPr lang="en-US" b="1" dirty="0"/>
              <a:t>name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Do you have any experience in web design or programming?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12C46507-79C6-42D1-9BEB-A8AC4112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12.02.2026</a:t>
            </a:r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BEE6C57-055E-45AE-8E40-247B8BD607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36F1F9-9F05-49B2-8378-168152139758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2748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About the Class (What we will learn)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UMI_202 WEB DESIGN AND PROGRAMMING</a:t>
            </a:r>
          </a:p>
          <a:p>
            <a:endParaRPr lang="en-US" dirty="0"/>
          </a:p>
          <a:p>
            <a:r>
              <a:rPr lang="en-US" sz="2400" b="1" dirty="0"/>
              <a:t>We will learn:</a:t>
            </a:r>
            <a:endParaRPr lang="tr-TR" sz="2400" b="1" dirty="0"/>
          </a:p>
          <a:p>
            <a:endParaRPr lang="en-US" sz="2400" dirty="0"/>
          </a:p>
          <a:p>
            <a:pPr lvl="1"/>
            <a:r>
              <a:rPr lang="en-US" sz="2400" dirty="0"/>
              <a:t>HTML5 &amp; CSS3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Basic web design (methods, and how things work)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Basics of client-side scripting with JavaScript &amp; jQuery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14FA0321-8A18-44ED-916E-A89C046CC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12.02.2026</a:t>
            </a:r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7694BF0-578A-4CA5-B1A7-B9E54CBB85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36F1F9-9F05-49B2-8378-168152139758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2214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the class does: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270375"/>
          </a:xfrm>
        </p:spPr>
        <p:txBody>
          <a:bodyPr>
            <a:normAutofit/>
          </a:bodyPr>
          <a:lstStyle/>
          <a:p>
            <a:r>
              <a:rPr lang="en-US" dirty="0"/>
              <a:t>Provides basic, marketable skills enough to be able to create a simple, static website at a professional level by hand.</a:t>
            </a:r>
          </a:p>
          <a:p>
            <a:pPr lvl="1"/>
            <a:r>
              <a:rPr lang="en-US" dirty="0"/>
              <a:t>Company informational homepage</a:t>
            </a:r>
          </a:p>
          <a:p>
            <a:pPr lvl="1"/>
            <a:r>
              <a:rPr lang="en-US" dirty="0"/>
              <a:t>Personal website / resume / portfolio</a:t>
            </a:r>
            <a:br>
              <a:rPr lang="en-US" dirty="0"/>
            </a:br>
            <a:endParaRPr lang="en-US" dirty="0"/>
          </a:p>
          <a:p>
            <a:r>
              <a:rPr lang="en-US" dirty="0"/>
              <a:t>Allow you to make sites look good on various screen sizes and on mobile devices.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Teaches you some basic coding skills to make sites that are interactive on the client-side (in the browser).</a:t>
            </a:r>
            <a:endParaRPr lang="tr-TR" dirty="0"/>
          </a:p>
          <a:p>
            <a:endParaRPr lang="tr-TR" dirty="0"/>
          </a:p>
          <a:p>
            <a:r>
              <a:rPr lang="en-US" b="1" dirty="0"/>
              <a:t>By the end of this course, you WILL build a real website.</a:t>
            </a:r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BC9D307D-01DE-48D6-A4BC-55DE6838B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12.02.2026</a:t>
            </a:r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C39543-8151-4DBD-8E30-095CE5E293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36F1F9-9F05-49B2-8378-168152139758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4728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Our Focus in 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4177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focus on </a:t>
            </a:r>
            <a:r>
              <a:rPr lang="en-US" b="1" dirty="0"/>
              <a:t>hand-coded, professional static websites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 will understand the </a:t>
            </a:r>
            <a:r>
              <a:rPr lang="en-US" b="1" dirty="0"/>
              <a:t>core structure of the web</a:t>
            </a:r>
            <a:r>
              <a:rPr lang="en-US" dirty="0"/>
              <a:t> before moving to advanced systems.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foundation prepares you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Dynamic web applications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Databases and server-side programming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Content management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Students who want deeper programming experience can continue with </a:t>
            </a:r>
            <a:r>
              <a:rPr lang="en-US" b="1" dirty="0"/>
              <a:t>advanced courses such as CS 334</a:t>
            </a:r>
            <a:r>
              <a:rPr lang="en-US" dirty="0"/>
              <a:t>.</a:t>
            </a:r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71F14F7A-0D6D-41B4-B4EA-05AF64FBA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12.02.2026</a:t>
            </a:r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D82A7DE-BA5F-4766-ACDF-21779382E7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36F1F9-9F05-49B2-8378-168152139758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0957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Why This Course Matters for Your Career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825625"/>
            <a:ext cx="8772525" cy="4041775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web is one of the most important platforms in today’s digital world.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Almost every company, institution, and personal brand needs a web presence.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Basic web design skills provide </a:t>
            </a:r>
            <a:r>
              <a:rPr lang="en-US" b="1" dirty="0"/>
              <a:t>real, marketable abilities</a:t>
            </a:r>
            <a:r>
              <a:rPr lang="en-US" dirty="0"/>
              <a:t> even at an entry level.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course gives you the foundation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Build your own personal or professional website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Create a portfolio to showcase your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Take the first step toward careers in: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/>
              <a:t>Web development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/>
              <a:t>UI/UX design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/>
              <a:t>Digital media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/>
              <a:t>Software and technology fields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By the end of this course, you will have a real website you can show to others.</a:t>
            </a:r>
            <a:endParaRPr lang="en-US" dirty="0"/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B3C2155D-293C-45BC-A879-E20C3D31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12.02.2026</a:t>
            </a:r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580492E-6793-417D-ABE4-8C61AD0C6B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36F1F9-9F05-49B2-8378-168152139758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9832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Grading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10550" cy="5181599"/>
          </a:xfrm>
        </p:spPr>
        <p:txBody>
          <a:bodyPr>
            <a:normAutofit/>
          </a:bodyPr>
          <a:lstStyle/>
          <a:p>
            <a:r>
              <a:rPr lang="en-US" sz="2800" dirty="0"/>
              <a:t>Grading:</a:t>
            </a:r>
            <a:endParaRPr lang="tr-TR" sz="2800" dirty="0"/>
          </a:p>
          <a:p>
            <a:endParaRPr lang="en-US" sz="2800" dirty="0"/>
          </a:p>
          <a:p>
            <a:pPr lvl="1"/>
            <a:r>
              <a:rPr lang="tr-TR" sz="2000" dirty="0"/>
              <a:t>3</a:t>
            </a:r>
            <a:r>
              <a:rPr lang="en-US" sz="2000" dirty="0"/>
              <a:t>0% Mid-term</a:t>
            </a:r>
          </a:p>
          <a:p>
            <a:pPr lvl="2"/>
            <a:r>
              <a:rPr lang="en-US" sz="2000" dirty="0"/>
              <a:t>mostly basics of HTML &amp; CSS</a:t>
            </a:r>
            <a:endParaRPr lang="tr-TR" sz="2000" dirty="0"/>
          </a:p>
          <a:p>
            <a:pPr lvl="2"/>
            <a:endParaRPr lang="en-US" sz="2000" dirty="0"/>
          </a:p>
          <a:p>
            <a:pPr lvl="1"/>
            <a:r>
              <a:rPr lang="en-US" sz="2000" dirty="0"/>
              <a:t>40% Final exam</a:t>
            </a:r>
          </a:p>
          <a:p>
            <a:pPr lvl="2"/>
            <a:r>
              <a:rPr lang="en-US" sz="2000" dirty="0"/>
              <a:t>Comprehensive</a:t>
            </a:r>
            <a:endParaRPr lang="tr-TR" sz="2000" dirty="0"/>
          </a:p>
          <a:p>
            <a:pPr lvl="2"/>
            <a:endParaRPr lang="en-US" sz="2000" dirty="0"/>
          </a:p>
          <a:p>
            <a:pPr lvl="1"/>
            <a:r>
              <a:rPr lang="tr-TR" sz="2000" dirty="0"/>
              <a:t>1</a:t>
            </a:r>
            <a:r>
              <a:rPr lang="en-US" sz="2000" dirty="0"/>
              <a:t>0% Two</a:t>
            </a:r>
            <a:r>
              <a:rPr lang="tr-TR" sz="2000" dirty="0"/>
              <a:t> </a:t>
            </a:r>
            <a:r>
              <a:rPr lang="en-US" sz="2000" dirty="0"/>
              <a:t>Quizzes</a:t>
            </a:r>
            <a:r>
              <a:rPr lang="tr-TR" sz="2000" dirty="0"/>
              <a:t> and </a:t>
            </a:r>
            <a:r>
              <a:rPr lang="en-US" sz="2000" dirty="0"/>
              <a:t>Labs</a:t>
            </a:r>
            <a:r>
              <a:rPr lang="tr-TR" sz="2000" dirty="0"/>
              <a:t> </a:t>
            </a:r>
            <a:r>
              <a:rPr lang="en-US" sz="2000" dirty="0"/>
              <a:t>Attendance</a:t>
            </a:r>
          </a:p>
          <a:p>
            <a:pPr lvl="1"/>
            <a:r>
              <a:rPr lang="tr-TR" sz="2000" dirty="0"/>
              <a:t>1</a:t>
            </a:r>
            <a:r>
              <a:rPr lang="en-US" sz="2000" dirty="0"/>
              <a:t>0% Assignment </a:t>
            </a:r>
            <a:endParaRPr lang="tr-TR" sz="2000" dirty="0"/>
          </a:p>
          <a:p>
            <a:pPr lvl="1"/>
            <a:r>
              <a:rPr lang="tr-TR" sz="2000" dirty="0"/>
              <a:t>1</a:t>
            </a:r>
            <a:r>
              <a:rPr lang="en-US" sz="2000" dirty="0"/>
              <a:t>0% </a:t>
            </a:r>
            <a:r>
              <a:rPr lang="tr-TR" sz="2000" dirty="0"/>
              <a:t>Final Project </a:t>
            </a:r>
          </a:p>
          <a:p>
            <a:pPr lvl="1"/>
            <a:endParaRPr lang="en-US" sz="2000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03F48C0-7945-40B5-8F70-E5A1B50BB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12.02.2026</a:t>
            </a:r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75D3306-8258-45D4-9551-58B26BC655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36F1F9-9F05-49B2-8378-168152139758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7899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Class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We’ll be following the curriculum in the textbook: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Programming the World Wide Web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Robert W. Sebesta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Internet &amp; World Wide Web HOW TO PROGRAM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Learning Web Design A Beginner’s Guide To Html,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Css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Javascript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And Web Graphics</a:t>
            </a:r>
            <a:endParaRPr lang="tr-TR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tr-TR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Designing</a:t>
            </a:r>
            <a:r>
              <a:rPr lang="tr-T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tr-T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</a:t>
            </a:r>
            <a:r>
              <a:rPr lang="tr-TR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Standards</a:t>
            </a:r>
            <a:endParaRPr lang="tr-TR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/>
            <a:endParaRPr lang="en-US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449E992-48DA-4842-A755-11358900D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948" y="3886199"/>
            <a:ext cx="2190677" cy="267569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5FA9D07-7915-4039-8B9A-46DA0B725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886199"/>
            <a:ext cx="2006791" cy="2638425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C35658A2-B9AA-4C6B-B86C-3472290CB9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3154" y="3886200"/>
            <a:ext cx="2164861" cy="2638425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2531C69D-98E9-4AEB-A1D9-271F5F140D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60" y="3932899"/>
            <a:ext cx="2048315" cy="2638425"/>
          </a:xfrm>
          <a:prstGeom prst="rect">
            <a:avLst/>
          </a:prstGeom>
        </p:spPr>
      </p:pic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2B7DA68-4A06-450C-9081-BDC3F2F9D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12.02.2026</a:t>
            </a:r>
            <a:endParaRPr lang="tr-TR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4843F86-2605-4C47-A465-242259148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36F1F9-9F05-49B2-8378-168152139758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8808756"/>
      </p:ext>
    </p:extLst>
  </p:cSld>
  <p:clrMapOvr>
    <a:masterClrMapping/>
  </p:clrMapOvr>
</p:sld>
</file>

<file path=ppt/theme/theme1.xml><?xml version="1.0" encoding="utf-8"?>
<a:theme xmlns:a="http://schemas.openxmlformats.org/drawingml/2006/main" name="Yakup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akup3" id="{A02E8AF7-290A-4268-94FF-28742CAD28A2}" vid="{C9DA747F-A663-441E-ACAA-C0F17ADB2EE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1735</TotalTime>
  <Words>1644</Words>
  <Application>Microsoft Office PowerPoint</Application>
  <PresentationFormat>Ekran Gösterisi (4:3)</PresentationFormat>
  <Paragraphs>159</Paragraphs>
  <Slides>13</Slides>
  <Notes>13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Open Sans</vt:lpstr>
      <vt:lpstr>Times New Roman</vt:lpstr>
      <vt:lpstr>Yakup3</vt:lpstr>
      <vt:lpstr>Applied Sciences Faculty   Management Information Systems   UMI_202_ WEB DESIGN AND PROGRAMMING</vt:lpstr>
      <vt:lpstr>About Me</vt:lpstr>
      <vt:lpstr>Now it’s your turn!</vt:lpstr>
      <vt:lpstr>About the Class (What we will learn)</vt:lpstr>
      <vt:lpstr>What the class does:</vt:lpstr>
      <vt:lpstr>Our Focus in This Course</vt:lpstr>
      <vt:lpstr>Why This Course Matters for Your Career</vt:lpstr>
      <vt:lpstr>Grading Structure</vt:lpstr>
      <vt:lpstr>Class Format</vt:lpstr>
      <vt:lpstr>Labs &amp; Assignments</vt:lpstr>
      <vt:lpstr>Quizzes</vt:lpstr>
      <vt:lpstr>Attendance</vt:lpstr>
      <vt:lpstr>Any 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Yakup Bakış</dc:creator>
  <cp:lastModifiedBy>yakup bakış</cp:lastModifiedBy>
  <cp:revision>139</cp:revision>
  <dcterms:created xsi:type="dcterms:W3CDTF">2015-03-27T20:41:42Z</dcterms:created>
  <dcterms:modified xsi:type="dcterms:W3CDTF">2026-02-17T10:19:19Z</dcterms:modified>
</cp:coreProperties>
</file>