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10" r:id="rId1"/>
  </p:sldMasterIdLst>
  <p:notesMasterIdLst>
    <p:notesMasterId r:id="rId25"/>
  </p:notesMasterIdLst>
  <p:handoutMasterIdLst>
    <p:handoutMasterId r:id="rId26"/>
  </p:handoutMasterIdLst>
  <p:sldIdLst>
    <p:sldId id="423" r:id="rId2"/>
    <p:sldId id="435" r:id="rId3"/>
    <p:sldId id="471" r:id="rId4"/>
    <p:sldId id="450" r:id="rId5"/>
    <p:sldId id="438" r:id="rId6"/>
    <p:sldId id="456" r:id="rId7"/>
    <p:sldId id="459" r:id="rId8"/>
    <p:sldId id="460" r:id="rId9"/>
    <p:sldId id="452" r:id="rId10"/>
    <p:sldId id="453" r:id="rId11"/>
    <p:sldId id="454" r:id="rId12"/>
    <p:sldId id="455" r:id="rId13"/>
    <p:sldId id="457" r:id="rId14"/>
    <p:sldId id="458" r:id="rId15"/>
    <p:sldId id="461" r:id="rId16"/>
    <p:sldId id="462" r:id="rId17"/>
    <p:sldId id="463" r:id="rId18"/>
    <p:sldId id="464" r:id="rId19"/>
    <p:sldId id="465" r:id="rId20"/>
    <p:sldId id="466" r:id="rId21"/>
    <p:sldId id="468" r:id="rId22"/>
    <p:sldId id="472" r:id="rId23"/>
    <p:sldId id="484"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1B327E"/>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29" autoAdjust="0"/>
    <p:restoredTop sz="79135" autoAdjust="0"/>
  </p:normalViewPr>
  <p:slideViewPr>
    <p:cSldViewPr>
      <p:cViewPr varScale="1">
        <p:scale>
          <a:sx n="63" d="100"/>
          <a:sy n="63" d="100"/>
        </p:scale>
        <p:origin x="154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7" d="100"/>
          <a:sy n="47" d="100"/>
        </p:scale>
        <p:origin x="2707"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94633A84-D730-4DB1-B585-7559B92CE5D8}" type="datetimeFigureOut">
              <a:rPr lang="en-US"/>
              <a:pPr>
                <a:defRPr/>
              </a:pPr>
              <a:t>2/25/2026</a:t>
            </a:fld>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C669EC8-97E7-4C24-A864-1853E75085DC}" type="slidenum">
              <a:rPr lang="en-US"/>
              <a:pPr>
                <a:defRPr/>
              </a:pPr>
              <a:t>‹#›</a:t>
            </a:fld>
            <a:endParaRPr lang="en-US"/>
          </a:p>
        </p:txBody>
      </p:sp>
    </p:spTree>
    <p:extLst>
      <p:ext uri="{BB962C8B-B14F-4D97-AF65-F5344CB8AC3E}">
        <p14:creationId xmlns:p14="http://schemas.microsoft.com/office/powerpoint/2010/main" val="978985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2C5A2EE-74B4-4329-B2EC-6DFE0575EDC9}" type="slidenum">
              <a:rPr lang="en-US"/>
              <a:pPr>
                <a:defRPr/>
              </a:pPr>
              <a:t>‹#›</a:t>
            </a:fld>
            <a:endParaRPr lang="en-US"/>
          </a:p>
        </p:txBody>
      </p:sp>
    </p:spTree>
    <p:extLst>
      <p:ext uri="{BB962C8B-B14F-4D97-AF65-F5344CB8AC3E}">
        <p14:creationId xmlns:p14="http://schemas.microsoft.com/office/powerpoint/2010/main" val="2392455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Hi everyone! My name is </a:t>
            </a:r>
            <a:r>
              <a:rPr lang="tr-TR" dirty="0"/>
              <a:t>Yakup</a:t>
            </a:r>
            <a:r>
              <a:rPr lang="en-US" dirty="0"/>
              <a:t>. </a:t>
            </a:r>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a:t>
            </a:fld>
            <a:endParaRPr lang="en-US"/>
          </a:p>
        </p:txBody>
      </p:sp>
    </p:spTree>
    <p:extLst>
      <p:ext uri="{BB962C8B-B14F-4D97-AF65-F5344CB8AC3E}">
        <p14:creationId xmlns:p14="http://schemas.microsoft.com/office/powerpoint/2010/main" val="341682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A </a:t>
            </a:r>
            <a:r>
              <a:rPr lang="en-US" b="1" dirty="0"/>
              <a:t>static page</a:t>
            </a:r>
            <a:r>
              <a:rPr lang="en-US" dirty="0"/>
              <a:t> is sent directly</a:t>
            </a:r>
            <a:br>
              <a:rPr lang="en-US" dirty="0"/>
            </a:br>
            <a:r>
              <a:rPr lang="en-US" dirty="0"/>
              <a:t>from the server to the browser as an HTML file.</a:t>
            </a:r>
          </a:p>
          <a:p>
            <a:r>
              <a:rPr lang="en-US" dirty="0"/>
              <a:t>A </a:t>
            </a:r>
            <a:r>
              <a:rPr lang="en-US" b="1" dirty="0"/>
              <a:t>dynamic page</a:t>
            </a:r>
            <a:r>
              <a:rPr lang="en-US" dirty="0"/>
              <a:t> is created by:</a:t>
            </a:r>
          </a:p>
          <a:p>
            <a:pPr>
              <a:buFont typeface="Arial" panose="020B0604020202020204" pitchFamily="34" charset="0"/>
              <a:buChar char="•"/>
            </a:pPr>
            <a:r>
              <a:rPr lang="en-US" dirty="0"/>
              <a:t>application servers</a:t>
            </a:r>
          </a:p>
          <a:p>
            <a:pPr>
              <a:buFont typeface="Arial" panose="020B0604020202020204" pitchFamily="34" charset="0"/>
              <a:buChar char="•"/>
            </a:pPr>
            <a:r>
              <a:rPr lang="en-US" dirty="0"/>
              <a:t>databases</a:t>
            </a:r>
          </a:p>
          <a:p>
            <a:pPr>
              <a:buFont typeface="Arial" panose="020B0604020202020204" pitchFamily="34" charset="0"/>
              <a:buChar char="•"/>
            </a:pPr>
            <a:r>
              <a:rPr lang="en-US" dirty="0"/>
              <a:t>and server-side logic</a:t>
            </a:r>
          </a:p>
          <a:p>
            <a:r>
              <a:rPr lang="en-US" dirty="0"/>
              <a:t>before being sent to the client.</a:t>
            </a:r>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10</a:t>
            </a:fld>
            <a:endParaRPr lang="en-US"/>
          </a:p>
        </p:txBody>
      </p:sp>
    </p:spTree>
    <p:extLst>
      <p:ext uri="{BB962C8B-B14F-4D97-AF65-F5344CB8AC3E}">
        <p14:creationId xmlns:p14="http://schemas.microsoft.com/office/powerpoint/2010/main" val="4165805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11</a:t>
            </a:fld>
            <a:endParaRPr lang="en-US"/>
          </a:p>
        </p:txBody>
      </p:sp>
    </p:spTree>
    <p:extLst>
      <p:ext uri="{BB962C8B-B14F-4D97-AF65-F5344CB8AC3E}">
        <p14:creationId xmlns:p14="http://schemas.microsoft.com/office/powerpoint/2010/main" val="2318807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12</a:t>
            </a:fld>
            <a:endParaRPr lang="en-US"/>
          </a:p>
        </p:txBody>
      </p:sp>
    </p:spTree>
    <p:extLst>
      <p:ext uri="{BB962C8B-B14F-4D97-AF65-F5344CB8AC3E}">
        <p14:creationId xmlns:p14="http://schemas.microsoft.com/office/powerpoint/2010/main" val="4951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13</a:t>
            </a:fld>
            <a:endParaRPr lang="en-US"/>
          </a:p>
        </p:txBody>
      </p:sp>
    </p:spTree>
    <p:extLst>
      <p:ext uri="{BB962C8B-B14F-4D97-AF65-F5344CB8AC3E}">
        <p14:creationId xmlns:p14="http://schemas.microsoft.com/office/powerpoint/2010/main" val="3400201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JavaScript works </a:t>
            </a:r>
            <a:r>
              <a:rPr lang="en-US" b="1" dirty="0"/>
              <a:t>together with HTML</a:t>
            </a:r>
            <a:r>
              <a:rPr lang="en-US" dirty="0"/>
              <a:t> in the browser.</a:t>
            </a:r>
          </a:p>
          <a:p>
            <a:r>
              <a:rPr lang="en-US" dirty="0"/>
              <a:t>The server sends:</a:t>
            </a:r>
          </a:p>
          <a:p>
            <a:pPr>
              <a:buFont typeface="Arial" panose="020B0604020202020204" pitchFamily="34" charset="0"/>
              <a:buChar char="•"/>
            </a:pPr>
            <a:r>
              <a:rPr lang="en-US" dirty="0"/>
              <a:t>HTML</a:t>
            </a:r>
          </a:p>
          <a:p>
            <a:pPr>
              <a:buFont typeface="Arial" panose="020B0604020202020204" pitchFamily="34" charset="0"/>
              <a:buChar char="•"/>
            </a:pPr>
            <a:r>
              <a:rPr lang="en-US" dirty="0"/>
              <a:t>JavaScript files</a:t>
            </a:r>
          </a:p>
          <a:p>
            <a:r>
              <a:rPr lang="en-US" dirty="0"/>
              <a:t>and the browser runs the JavaScript</a:t>
            </a:r>
            <a:br>
              <a:rPr lang="en-US" dirty="0"/>
            </a:br>
            <a:r>
              <a:rPr lang="en-US" dirty="0"/>
              <a:t>to create </a:t>
            </a:r>
            <a:r>
              <a:rPr lang="en-US" b="1" dirty="0"/>
              <a:t>interactive behavior</a:t>
            </a:r>
            <a:r>
              <a:rPr lang="en-US" dirty="0"/>
              <a:t>. </a:t>
            </a:r>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14</a:t>
            </a:fld>
            <a:endParaRPr lang="en-US"/>
          </a:p>
        </p:txBody>
      </p:sp>
    </p:spTree>
    <p:extLst>
      <p:ext uri="{BB962C8B-B14F-4D97-AF65-F5344CB8AC3E}">
        <p14:creationId xmlns:p14="http://schemas.microsoft.com/office/powerpoint/2010/main" val="9009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Web design is the process of creating the </a:t>
            </a:r>
            <a:r>
              <a:rPr lang="en-US" b="1" dirty="0"/>
              <a:t>visual layout and appearance</a:t>
            </a:r>
            <a:br>
              <a:rPr lang="en-US" dirty="0"/>
            </a:br>
            <a:r>
              <a:rPr lang="en-US" dirty="0"/>
              <a:t>of a website.</a:t>
            </a:r>
          </a:p>
          <a:p>
            <a:r>
              <a:rPr lang="en-US" dirty="0"/>
              <a:t>It combines:</a:t>
            </a:r>
          </a:p>
          <a:p>
            <a:pPr>
              <a:buFont typeface="Arial" panose="020B0604020202020204" pitchFamily="34" charset="0"/>
              <a:buChar char="•"/>
            </a:pPr>
            <a:r>
              <a:rPr lang="en-US" b="1" dirty="0"/>
              <a:t>graphic design</a:t>
            </a:r>
            <a:endParaRPr lang="en-US" dirty="0"/>
          </a:p>
          <a:p>
            <a:pPr>
              <a:buFont typeface="Arial" panose="020B0604020202020204" pitchFamily="34" charset="0"/>
              <a:buChar char="•"/>
            </a:pPr>
            <a:r>
              <a:rPr lang="en-US" b="1" dirty="0"/>
              <a:t>user interface (UI)</a:t>
            </a:r>
            <a:endParaRPr lang="en-US" dirty="0"/>
          </a:p>
          <a:p>
            <a:pPr>
              <a:buFont typeface="Arial" panose="020B0604020202020204" pitchFamily="34" charset="0"/>
              <a:buChar char="•"/>
            </a:pPr>
            <a:r>
              <a:rPr lang="en-US" b="1" dirty="0"/>
              <a:t>user experience (UX)</a:t>
            </a:r>
            <a:endParaRPr lang="en-US" dirty="0"/>
          </a:p>
          <a:p>
            <a:r>
              <a:rPr lang="en-US" dirty="0"/>
              <a:t>to produce </a:t>
            </a:r>
            <a:r>
              <a:rPr lang="en-US" b="1" dirty="0"/>
              <a:t>functional and attractive websites</a:t>
            </a:r>
            <a:r>
              <a:rPr lang="en-US" dirty="0"/>
              <a:t>. </a:t>
            </a:r>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15</a:t>
            </a:fld>
            <a:endParaRPr lang="en-US"/>
          </a:p>
        </p:txBody>
      </p:sp>
    </p:spTree>
    <p:extLst>
      <p:ext uri="{BB962C8B-B14F-4D97-AF65-F5344CB8AC3E}">
        <p14:creationId xmlns:p14="http://schemas.microsoft.com/office/powerpoint/2010/main" val="1978908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b="1" dirty="0"/>
              <a:t>Front-end</a:t>
            </a:r>
          </a:p>
          <a:p>
            <a:pPr>
              <a:buFont typeface="Arial" panose="020B0604020202020204" pitchFamily="34" charset="0"/>
              <a:buChar char="•"/>
            </a:pPr>
            <a:r>
              <a:rPr lang="en-US" dirty="0"/>
              <a:t>What the user sees</a:t>
            </a:r>
          </a:p>
          <a:p>
            <a:pPr>
              <a:buFont typeface="Arial" panose="020B0604020202020204" pitchFamily="34" charset="0"/>
              <a:buChar char="•"/>
            </a:pPr>
            <a:r>
              <a:rPr lang="en-US" dirty="0"/>
              <a:t>Uses </a:t>
            </a:r>
            <a:r>
              <a:rPr lang="en-US" b="1" dirty="0"/>
              <a:t>HTML, CSS, JavaScript</a:t>
            </a:r>
            <a:r>
              <a:rPr lang="en-US" dirty="0"/>
              <a:t>. </a:t>
            </a:r>
            <a:endParaRPr lang="tr-TR" dirty="0"/>
          </a:p>
          <a:p>
            <a:pPr>
              <a:buFont typeface="Arial" panose="020B0604020202020204" pitchFamily="34" charset="0"/>
              <a:buChar char="•"/>
            </a:pPr>
            <a:r>
              <a:rPr lang="en-US" b="1" dirty="0"/>
              <a:t>Back-end</a:t>
            </a:r>
          </a:p>
          <a:p>
            <a:pPr>
              <a:buFont typeface="Arial" panose="020B0604020202020204" pitchFamily="34" charset="0"/>
              <a:buChar char="•"/>
            </a:pPr>
            <a:r>
              <a:rPr lang="en-US" dirty="0"/>
              <a:t>Server logic and databases</a:t>
            </a:r>
          </a:p>
          <a:p>
            <a:pPr>
              <a:buFont typeface="Arial" panose="020B0604020202020204" pitchFamily="34" charset="0"/>
              <a:buChar char="•"/>
            </a:pPr>
            <a:r>
              <a:rPr lang="en-US" dirty="0"/>
              <a:t>Uses </a:t>
            </a:r>
            <a:r>
              <a:rPr lang="en-US" b="1" dirty="0"/>
              <a:t>PHP, Python, Java, databases</a:t>
            </a:r>
            <a:r>
              <a:rPr lang="en-US" dirty="0"/>
              <a:t>. </a:t>
            </a:r>
            <a:endParaRPr lang="tr-TR" dirty="0"/>
          </a:p>
          <a:p>
            <a:pPr>
              <a:buFont typeface="Arial" panose="020B0604020202020204" pitchFamily="34" charset="0"/>
              <a:buChar char="•"/>
            </a:pPr>
            <a:r>
              <a:rPr lang="en-US" b="1" dirty="0"/>
              <a:t>Full-stack</a:t>
            </a:r>
          </a:p>
          <a:p>
            <a:pPr>
              <a:buFont typeface="Arial" panose="020B0604020202020204" pitchFamily="34" charset="0"/>
              <a:buChar char="•"/>
            </a:pPr>
            <a:r>
              <a:rPr lang="en-US" dirty="0"/>
              <a:t>Works on </a:t>
            </a:r>
            <a:r>
              <a:rPr lang="en-US" b="1" dirty="0"/>
              <a:t>both sides</a:t>
            </a:r>
            <a:r>
              <a:rPr lang="en-US" dirty="0"/>
              <a:t> of development. </a:t>
            </a:r>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16</a:t>
            </a:fld>
            <a:endParaRPr lang="en-US"/>
          </a:p>
        </p:txBody>
      </p:sp>
    </p:spTree>
    <p:extLst>
      <p:ext uri="{BB962C8B-B14F-4D97-AF65-F5344CB8AC3E}">
        <p14:creationId xmlns:p14="http://schemas.microsoft.com/office/powerpoint/2010/main" val="4037654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17</a:t>
            </a:fld>
            <a:endParaRPr lang="en-US"/>
          </a:p>
        </p:txBody>
      </p:sp>
    </p:spTree>
    <p:extLst>
      <p:ext uri="{BB962C8B-B14F-4D97-AF65-F5344CB8AC3E}">
        <p14:creationId xmlns:p14="http://schemas.microsoft.com/office/powerpoint/2010/main" val="196629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18</a:t>
            </a:fld>
            <a:endParaRPr lang="en-US"/>
          </a:p>
        </p:txBody>
      </p:sp>
    </p:spTree>
    <p:extLst>
      <p:ext uri="{BB962C8B-B14F-4D97-AF65-F5344CB8AC3E}">
        <p14:creationId xmlns:p14="http://schemas.microsoft.com/office/powerpoint/2010/main" val="3290866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HTML is the </a:t>
            </a:r>
            <a:r>
              <a:rPr lang="en-US" b="1" dirty="0"/>
              <a:t>backbone of every web page</a:t>
            </a:r>
            <a:r>
              <a:rPr lang="en-US" dirty="0"/>
              <a:t>.</a:t>
            </a:r>
          </a:p>
          <a:p>
            <a:r>
              <a:rPr lang="en-US" dirty="0"/>
              <a:t>It:</a:t>
            </a:r>
          </a:p>
          <a:p>
            <a:pPr>
              <a:buFont typeface="Arial" panose="020B0604020202020204" pitchFamily="34" charset="0"/>
              <a:buChar char="•"/>
            </a:pPr>
            <a:r>
              <a:rPr lang="en-US" dirty="0"/>
              <a:t>structures content</a:t>
            </a:r>
          </a:p>
          <a:p>
            <a:pPr>
              <a:buFont typeface="Arial" panose="020B0604020202020204" pitchFamily="34" charset="0"/>
              <a:buChar char="•"/>
            </a:pPr>
            <a:r>
              <a:rPr lang="en-US" dirty="0"/>
              <a:t>uses </a:t>
            </a:r>
            <a:r>
              <a:rPr lang="en-US" b="1" dirty="0"/>
              <a:t>tags and elements</a:t>
            </a:r>
            <a:endParaRPr lang="en-US" dirty="0"/>
          </a:p>
          <a:p>
            <a:pPr>
              <a:buFont typeface="Arial" panose="020B0604020202020204" pitchFamily="34" charset="0"/>
              <a:buChar char="•"/>
            </a:pPr>
            <a:r>
              <a:rPr lang="en-US" dirty="0"/>
              <a:t>defines headings, paragraphs, images, and links. 3rd_ </a:t>
            </a:r>
            <a:r>
              <a:rPr lang="en-US" dirty="0" err="1"/>
              <a:t>Week_Client_Server_and_HTM</a:t>
            </a:r>
            <a:r>
              <a:rPr lang="en-US" dirty="0"/>
              <a:t>…</a:t>
            </a:r>
          </a:p>
          <a:p>
            <a:r>
              <a:rPr lang="en-US" dirty="0"/>
              <a:t>Important idea:</a:t>
            </a:r>
          </a:p>
          <a:p>
            <a:r>
              <a:rPr lang="en-US" b="1" dirty="0"/>
              <a:t>HTML is not a programming language.</a:t>
            </a:r>
            <a:br>
              <a:rPr lang="en-US" b="1" dirty="0"/>
            </a:br>
            <a:r>
              <a:rPr lang="en-US" b="1" dirty="0"/>
              <a:t>It is a structure language.</a:t>
            </a:r>
            <a:endParaRPr lang="en-US" dirty="0"/>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19</a:t>
            </a:fld>
            <a:endParaRPr lang="en-US"/>
          </a:p>
        </p:txBody>
      </p:sp>
    </p:spTree>
    <p:extLst>
      <p:ext uri="{BB962C8B-B14F-4D97-AF65-F5344CB8AC3E}">
        <p14:creationId xmlns:p14="http://schemas.microsoft.com/office/powerpoint/2010/main" val="270537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Hello everyone again.</a:t>
            </a:r>
          </a:p>
          <a:p>
            <a:r>
              <a:rPr lang="en-US" dirty="0"/>
              <a:t>Today, we will move one step forward</a:t>
            </a:r>
            <a:br>
              <a:rPr lang="en-US" dirty="0"/>
            </a:br>
            <a:r>
              <a:rPr lang="en-US" dirty="0"/>
              <a:t>and start understanding </a:t>
            </a:r>
            <a:r>
              <a:rPr lang="en-US" b="1" dirty="0"/>
              <a:t>how the web actually works behind the scenes</a:t>
            </a:r>
            <a:r>
              <a:rPr lang="en-US" dirty="0"/>
              <a:t>.</a:t>
            </a:r>
          </a:p>
          <a:p>
            <a:r>
              <a:rPr lang="en-US" dirty="0"/>
              <a:t>Last week we talked about the </a:t>
            </a:r>
            <a:r>
              <a:rPr lang="en-US" b="1" dirty="0"/>
              <a:t>Internet and the Web</a:t>
            </a:r>
            <a:r>
              <a:rPr lang="en-US" dirty="0"/>
              <a:t>.</a:t>
            </a:r>
            <a:br>
              <a:rPr lang="en-US" dirty="0"/>
            </a:br>
            <a:r>
              <a:rPr lang="en-US" dirty="0"/>
              <a:t>Today, we will focus on:</a:t>
            </a:r>
          </a:p>
          <a:p>
            <a:pPr>
              <a:buFont typeface="Arial" panose="020B0604020202020204" pitchFamily="34" charset="0"/>
              <a:buChar char="•"/>
            </a:pPr>
            <a:r>
              <a:rPr lang="en-US" dirty="0"/>
              <a:t>the </a:t>
            </a:r>
            <a:r>
              <a:rPr lang="en-US" b="1" dirty="0"/>
              <a:t>client–server model</a:t>
            </a:r>
            <a:endParaRPr lang="en-US" dirty="0"/>
          </a:p>
          <a:p>
            <a:pPr>
              <a:buFont typeface="Arial" panose="020B0604020202020204" pitchFamily="34" charset="0"/>
              <a:buChar char="•"/>
            </a:pPr>
            <a:r>
              <a:rPr lang="en-US" b="1" dirty="0"/>
              <a:t>types of websites</a:t>
            </a:r>
            <a:endParaRPr lang="en-US" dirty="0"/>
          </a:p>
          <a:p>
            <a:pPr>
              <a:buFont typeface="Arial" panose="020B0604020202020204" pitchFamily="34" charset="0"/>
              <a:buChar char="•"/>
            </a:pPr>
            <a:r>
              <a:rPr lang="en-US" dirty="0"/>
              <a:t>and the </a:t>
            </a:r>
            <a:r>
              <a:rPr lang="en-US" b="1" dirty="0"/>
              <a:t>basics of HTML</a:t>
            </a:r>
            <a:r>
              <a:rPr lang="en-US" dirty="0"/>
              <a:t>.</a:t>
            </a:r>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2</a:t>
            </a:fld>
            <a:endParaRPr lang="en-US"/>
          </a:p>
        </p:txBody>
      </p:sp>
    </p:spTree>
    <p:extLst>
      <p:ext uri="{BB962C8B-B14F-4D97-AF65-F5344CB8AC3E}">
        <p14:creationId xmlns:p14="http://schemas.microsoft.com/office/powerpoint/2010/main" val="1182775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20</a:t>
            </a:fld>
            <a:endParaRPr lang="en-US"/>
          </a:p>
        </p:txBody>
      </p:sp>
    </p:spTree>
    <p:extLst>
      <p:ext uri="{BB962C8B-B14F-4D97-AF65-F5344CB8AC3E}">
        <p14:creationId xmlns:p14="http://schemas.microsoft.com/office/powerpoint/2010/main" val="3850155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HTML is the language that creates the skeleton of a web page.</a:t>
            </a:r>
            <a:br>
              <a:rPr lang="en-US" dirty="0"/>
            </a:br>
            <a:r>
              <a:rPr lang="en-US" dirty="0"/>
              <a:t>It tells the browser what is a title, what is a paragraph, and where images or links should appear.</a:t>
            </a:r>
          </a:p>
          <a:p>
            <a:r>
              <a:rPr lang="en-US" dirty="0"/>
              <a:t>HTML alone cannot make a site beautiful or interactive.</a:t>
            </a:r>
            <a:br>
              <a:rPr lang="en-US" dirty="0"/>
            </a:br>
            <a:r>
              <a:rPr lang="en-US" dirty="0"/>
              <a:t>For design we use CSS, and for behavior we use JavaScript.</a:t>
            </a:r>
          </a:p>
          <a:p>
            <a:r>
              <a:rPr lang="en-US" dirty="0"/>
              <a:t>So think of HTML as the </a:t>
            </a:r>
            <a:r>
              <a:rPr lang="en-US" b="1" dirty="0"/>
              <a:t>structure</a:t>
            </a:r>
            <a:r>
              <a:rPr lang="en-US" dirty="0"/>
              <a:t>,</a:t>
            </a:r>
            <a:br>
              <a:rPr lang="en-US" dirty="0"/>
            </a:br>
            <a:r>
              <a:rPr lang="en-US" dirty="0"/>
              <a:t>CSS as the </a:t>
            </a:r>
            <a:r>
              <a:rPr lang="en-US" b="1" dirty="0"/>
              <a:t>style</a:t>
            </a:r>
            <a:r>
              <a:rPr lang="en-US" dirty="0"/>
              <a:t>,</a:t>
            </a:r>
            <a:br>
              <a:rPr lang="en-US" dirty="0"/>
            </a:br>
            <a:r>
              <a:rPr lang="en-US" dirty="0"/>
              <a:t>and JavaScript as the </a:t>
            </a:r>
            <a:r>
              <a:rPr lang="en-US" b="1" dirty="0"/>
              <a:t>brain</a:t>
            </a:r>
            <a:r>
              <a:rPr lang="en-US" dirty="0"/>
              <a:t> of the website.</a:t>
            </a:r>
          </a:p>
          <a:p>
            <a:endParaRPr lang="en-US"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23</a:t>
            </a:fld>
            <a:endParaRPr lang="en-US"/>
          </a:p>
        </p:txBody>
      </p:sp>
    </p:spTree>
    <p:extLst>
      <p:ext uri="{BB962C8B-B14F-4D97-AF65-F5344CB8AC3E}">
        <p14:creationId xmlns:p14="http://schemas.microsoft.com/office/powerpoint/2010/main" val="266203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Let’s understand what really happens when you open a website.</a:t>
            </a:r>
            <a:endParaRPr lang="tr-TR" dirty="0"/>
          </a:p>
          <a:p>
            <a:r>
              <a:rPr lang="en-US" dirty="0"/>
              <a:t>When you open a website,</a:t>
            </a:r>
            <a:br>
              <a:rPr lang="en-US" dirty="0"/>
            </a:br>
            <a:r>
              <a:rPr lang="en-US" dirty="0"/>
              <a:t>a communication process starts between the </a:t>
            </a:r>
            <a:r>
              <a:rPr lang="en-US" b="1" dirty="0"/>
              <a:t>client</a:t>
            </a:r>
            <a:r>
              <a:rPr lang="en-US" dirty="0"/>
              <a:t> and the </a:t>
            </a:r>
            <a:r>
              <a:rPr lang="en-US" b="1" dirty="0"/>
              <a:t>server</a:t>
            </a:r>
            <a:r>
              <a:rPr lang="en-US" dirty="0"/>
              <a:t>.</a:t>
            </a:r>
          </a:p>
          <a:p>
            <a:r>
              <a:rPr lang="en-US" dirty="0"/>
              <a:t>This communication is controlled by </a:t>
            </a:r>
            <a:r>
              <a:rPr lang="en-US" b="1" dirty="0"/>
              <a:t>protocols</a:t>
            </a:r>
            <a:r>
              <a:rPr lang="en-US" dirty="0"/>
              <a:t> such as:</a:t>
            </a:r>
          </a:p>
          <a:p>
            <a:pPr>
              <a:buFont typeface="Arial" panose="020B0604020202020204" pitchFamily="34" charset="0"/>
              <a:buChar char="•"/>
            </a:pPr>
            <a:r>
              <a:rPr lang="en-US" b="1" dirty="0"/>
              <a:t>HTTP or HTTPS</a:t>
            </a:r>
            <a:r>
              <a:rPr lang="en-US" dirty="0"/>
              <a:t> for web pages</a:t>
            </a:r>
          </a:p>
          <a:p>
            <a:pPr>
              <a:buFont typeface="Arial" panose="020B0604020202020204" pitchFamily="34" charset="0"/>
              <a:buChar char="•"/>
            </a:pPr>
            <a:r>
              <a:rPr lang="en-US" b="1" dirty="0"/>
              <a:t>FTP</a:t>
            </a:r>
            <a:r>
              <a:rPr lang="en-US" dirty="0"/>
              <a:t> for file transfer</a:t>
            </a:r>
          </a:p>
          <a:p>
            <a:pPr>
              <a:buFont typeface="Arial" panose="020B0604020202020204" pitchFamily="34" charset="0"/>
              <a:buChar char="•"/>
            </a:pPr>
            <a:r>
              <a:rPr lang="en-US" b="1" dirty="0"/>
              <a:t>SMTP</a:t>
            </a:r>
            <a:r>
              <a:rPr lang="en-US" dirty="0"/>
              <a:t> for email communication. </a:t>
            </a:r>
          </a:p>
          <a:p>
            <a:r>
              <a:rPr lang="en-US" dirty="0"/>
              <a:t>These protocols define </a:t>
            </a:r>
            <a:r>
              <a:rPr lang="en-US" b="1" dirty="0"/>
              <a:t>how data is sent, structured, and received</a:t>
            </a:r>
            <a:r>
              <a:rPr lang="en-US" dirty="0"/>
              <a:t>.</a:t>
            </a:r>
            <a:endParaRPr lang="tr-TR" dirty="0"/>
          </a:p>
          <a:p>
            <a:endParaRPr lang="en-US" dirty="0"/>
          </a:p>
          <a:p>
            <a:r>
              <a:rPr lang="en-US" dirty="0"/>
              <a:t>First, you type a URL into your browser.</a:t>
            </a:r>
            <a:br>
              <a:rPr lang="en-US" dirty="0"/>
            </a:br>
            <a:r>
              <a:rPr lang="en-US" dirty="0"/>
              <a:t>The browser acts as the </a:t>
            </a:r>
            <a:r>
              <a:rPr lang="en-US" b="1" dirty="0"/>
              <a:t>client</a:t>
            </a:r>
            <a:r>
              <a:rPr lang="en-US" dirty="0"/>
              <a:t> and sends a request to a </a:t>
            </a:r>
            <a:r>
              <a:rPr lang="en-US" b="1" dirty="0"/>
              <a:t>server</a:t>
            </a:r>
            <a:r>
              <a:rPr lang="en-US" dirty="0"/>
              <a:t> somewhere on the Internet.</a:t>
            </a:r>
          </a:p>
          <a:p>
            <a:r>
              <a:rPr lang="en-US" dirty="0"/>
              <a:t>The server processes this request and sends back the website’s files —</a:t>
            </a:r>
            <a:br>
              <a:rPr lang="en-US" dirty="0"/>
            </a:br>
            <a:r>
              <a:rPr lang="en-US" dirty="0"/>
              <a:t>usually </a:t>
            </a:r>
            <a:r>
              <a:rPr lang="en-US" b="1" dirty="0"/>
              <a:t>HTML for structure, CSS for design, and JavaScript for interaction</a:t>
            </a:r>
            <a:r>
              <a:rPr lang="en-US" dirty="0"/>
              <a:t>.</a:t>
            </a:r>
          </a:p>
          <a:p>
            <a:r>
              <a:rPr lang="en-US" dirty="0"/>
              <a:t>Finally, the browser renders these files and displays the webpage on your screen.</a:t>
            </a:r>
          </a:p>
          <a:p>
            <a:r>
              <a:rPr lang="en-US" dirty="0"/>
              <a:t>This simple communication between </a:t>
            </a:r>
            <a:r>
              <a:rPr lang="en-US" b="1" dirty="0"/>
              <a:t>client and server</a:t>
            </a:r>
            <a:r>
              <a:rPr lang="en-US" dirty="0"/>
              <a:t> is the foundation of the entire web.</a:t>
            </a:r>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3</a:t>
            </a:fld>
            <a:endParaRPr lang="en-US"/>
          </a:p>
        </p:txBody>
      </p:sp>
    </p:spTree>
    <p:extLst>
      <p:ext uri="{BB962C8B-B14F-4D97-AF65-F5344CB8AC3E}">
        <p14:creationId xmlns:p14="http://schemas.microsoft.com/office/powerpoint/2010/main" val="308878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On the </a:t>
            </a:r>
            <a:r>
              <a:rPr lang="en-US" b="1" dirty="0"/>
              <a:t>client side</a:t>
            </a:r>
            <a:r>
              <a:rPr lang="en-US" dirty="0"/>
              <a:t>,</a:t>
            </a:r>
            <a:br>
              <a:rPr lang="en-US" dirty="0"/>
            </a:br>
            <a:r>
              <a:rPr lang="en-US" dirty="0"/>
              <a:t>we have what the user </a:t>
            </a:r>
            <a:r>
              <a:rPr lang="en-US" b="1" dirty="0"/>
              <a:t>sees and interacts with</a:t>
            </a:r>
            <a:r>
              <a:rPr lang="en-US" dirty="0"/>
              <a:t> in the browser.</a:t>
            </a:r>
          </a:p>
          <a:p>
            <a:r>
              <a:rPr lang="en-US" dirty="0"/>
              <a:t>On the </a:t>
            </a:r>
            <a:r>
              <a:rPr lang="en-US" b="1" dirty="0"/>
              <a:t>server side</a:t>
            </a:r>
            <a:r>
              <a:rPr lang="en-US" dirty="0"/>
              <a:t>,</a:t>
            </a:r>
            <a:br>
              <a:rPr lang="en-US" dirty="0"/>
            </a:br>
            <a:r>
              <a:rPr lang="en-US" dirty="0"/>
              <a:t>we have the </a:t>
            </a:r>
            <a:r>
              <a:rPr lang="en-US" b="1" dirty="0"/>
              <a:t>logic, data processing, and databases</a:t>
            </a:r>
            <a:r>
              <a:rPr lang="en-US" dirty="0"/>
              <a:t>.</a:t>
            </a:r>
          </a:p>
          <a:p>
            <a:r>
              <a:rPr lang="en-US" dirty="0"/>
              <a:t>Server-side technologies may include:</a:t>
            </a:r>
          </a:p>
          <a:p>
            <a:pPr>
              <a:buFont typeface="Arial" panose="020B0604020202020204" pitchFamily="34" charset="0"/>
              <a:buChar char="•"/>
            </a:pPr>
            <a:r>
              <a:rPr lang="en-US" dirty="0"/>
              <a:t>PHP</a:t>
            </a:r>
          </a:p>
          <a:p>
            <a:pPr>
              <a:buFont typeface="Arial" panose="020B0604020202020204" pitchFamily="34" charset="0"/>
              <a:buChar char="•"/>
            </a:pPr>
            <a:r>
              <a:rPr lang="en-US" dirty="0"/>
              <a:t>Python</a:t>
            </a:r>
          </a:p>
          <a:p>
            <a:pPr>
              <a:buFont typeface="Arial" panose="020B0604020202020204" pitchFamily="34" charset="0"/>
              <a:buChar char="•"/>
            </a:pPr>
            <a:r>
              <a:rPr lang="en-US" dirty="0"/>
              <a:t>Ruby</a:t>
            </a:r>
          </a:p>
          <a:p>
            <a:pPr>
              <a:buFont typeface="Arial" panose="020B0604020202020204" pitchFamily="34" charset="0"/>
              <a:buChar char="•"/>
            </a:pPr>
            <a:r>
              <a:rPr lang="en-US" dirty="0"/>
              <a:t>Java</a:t>
            </a:r>
          </a:p>
          <a:p>
            <a:pPr>
              <a:buFont typeface="Arial" panose="020B0604020202020204" pitchFamily="34" charset="0"/>
              <a:buChar char="•"/>
            </a:pPr>
            <a:r>
              <a:rPr lang="en-US" dirty="0"/>
              <a:t>and others.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But in this course,</a:t>
            </a:r>
            <a:br>
              <a:rPr lang="en-US" dirty="0"/>
            </a:br>
            <a:r>
              <a:rPr lang="en-US" dirty="0"/>
              <a:t>we will mainly focus on the </a:t>
            </a:r>
            <a:r>
              <a:rPr lang="en-US" b="1" dirty="0"/>
              <a:t>front-end</a:t>
            </a:r>
            <a:r>
              <a:rPr lang="en-US" dirty="0"/>
              <a:t>,</a:t>
            </a:r>
            <a:br>
              <a:rPr lang="en-US" dirty="0"/>
            </a:br>
            <a:r>
              <a:rPr lang="en-US" dirty="0"/>
              <a:t>because it gives </a:t>
            </a:r>
            <a:r>
              <a:rPr lang="en-US" b="1" dirty="0"/>
              <a:t>visible results quickly</a:t>
            </a:r>
            <a:r>
              <a:rPr lang="en-US" dirty="0"/>
              <a:t>.</a:t>
            </a:r>
            <a:br>
              <a:rPr lang="tr-TR" dirty="0"/>
            </a:br>
            <a:r>
              <a:rPr lang="en-US" dirty="0"/>
              <a:t>Since the browser understands </a:t>
            </a:r>
            <a:r>
              <a:rPr lang="en-US" b="1" dirty="0"/>
              <a:t>HTML, CSS, and JavaScript</a:t>
            </a:r>
            <a:r>
              <a:rPr lang="en-US" dirty="0"/>
              <a:t>,</a:t>
            </a:r>
            <a:br>
              <a:rPr lang="en-US" dirty="0"/>
            </a:br>
            <a:r>
              <a:rPr lang="en-US" dirty="0"/>
              <a:t>this course will start by learning </a:t>
            </a:r>
            <a:r>
              <a:rPr lang="en-US" b="1" dirty="0"/>
              <a:t>HTML</a:t>
            </a:r>
            <a:r>
              <a:rPr lang="en-US" dirty="0"/>
              <a:t>, the language of the web.</a:t>
            </a:r>
            <a:endParaRPr lang="tr-TR"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HTML is a means of telling a web browser how to display a 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Standard language for creating web pages and web applications.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HTML is the acronym for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Hypertext Markup language</a:t>
            </a:r>
            <a:endParaRPr lang="tr-TR"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can start with the client and server side by saying: "On the client side, we have what the user sees—the browser displaying content. On the server side, we have the logic and data processing, sending what’s needed back to the client." Then introduce HTML: "HTML is the structure of the web page. HTML5, the latest standard, added more multimedia and modern features." After that: "The front-end is what the user interacts with—HTML, CSS, and JavaScript. The back-end is where the data and logic live—servers, databases, and processing." Finally: "CSS is what makes everything look good—styling the layout, colors, and design." This sequence will give them a clear flow of concepts!</a:t>
            </a:r>
            <a:endParaRPr lang="tr-TR"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Back-end includes languages like PHP, Python, or Node.js, and it handles data processing, server logic, and databases—it’s the brain behind the scenes. Front-end uses HTML for structure, CSS for styling, and JavaScript for interactivity—it’s the face users see. The back-end is powerful but more complex, while the front-end is immediate and visual. Each has alternatives—for instance, back-end could use Java or Ruby, and front-end has frameworks like React or Vue. We focus on front-end because it gives you visible results quickly and teaches core web principles.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tr-TR" dirty="0"/>
          </a:p>
          <a:p>
            <a:endParaRPr lang="tr-TR"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4</a:t>
            </a:fld>
            <a:endParaRPr lang="en-US"/>
          </a:p>
        </p:txBody>
      </p:sp>
    </p:spTree>
    <p:extLst>
      <p:ext uri="{BB962C8B-B14F-4D97-AF65-F5344CB8AC3E}">
        <p14:creationId xmlns:p14="http://schemas.microsoft.com/office/powerpoint/2010/main" val="1041844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Common web browsers include:</a:t>
            </a:r>
          </a:p>
          <a:p>
            <a:pPr>
              <a:buFont typeface="Arial" panose="020B0604020202020204" pitchFamily="34" charset="0"/>
              <a:buChar char="•"/>
            </a:pPr>
            <a:r>
              <a:rPr lang="en-US" dirty="0"/>
              <a:t>Chrome</a:t>
            </a:r>
          </a:p>
          <a:p>
            <a:pPr>
              <a:buFont typeface="Arial" panose="020B0604020202020204" pitchFamily="34" charset="0"/>
              <a:buChar char="•"/>
            </a:pPr>
            <a:r>
              <a:rPr lang="en-US" dirty="0"/>
              <a:t>Firefox</a:t>
            </a:r>
          </a:p>
          <a:p>
            <a:pPr>
              <a:buFont typeface="Arial" panose="020B0604020202020204" pitchFamily="34" charset="0"/>
              <a:buChar char="•"/>
            </a:pPr>
            <a:r>
              <a:rPr lang="en-US" dirty="0"/>
              <a:t>Safari</a:t>
            </a:r>
          </a:p>
          <a:p>
            <a:pPr>
              <a:buFont typeface="Arial" panose="020B0604020202020204" pitchFamily="34" charset="0"/>
              <a:buChar char="•"/>
            </a:pPr>
            <a:r>
              <a:rPr lang="en-US" dirty="0"/>
              <a:t>Opera</a:t>
            </a:r>
          </a:p>
          <a:p>
            <a:pPr>
              <a:buFont typeface="Arial" panose="020B0604020202020204" pitchFamily="34" charset="0"/>
              <a:buChar char="•"/>
            </a:pPr>
            <a:r>
              <a:rPr lang="en-US" dirty="0"/>
              <a:t>and Internet Explorer.</a:t>
            </a:r>
            <a:endParaRPr lang="tr-TR" dirty="0"/>
          </a:p>
          <a:p>
            <a:pPr>
              <a:buFont typeface="Arial" panose="020B0604020202020204" pitchFamily="34" charset="0"/>
              <a:buChar char="•"/>
            </a:pPr>
            <a:r>
              <a:rPr lang="en-US" dirty="0"/>
              <a:t>These browsers are the </a:t>
            </a:r>
            <a:r>
              <a:rPr lang="en-US" b="1" dirty="0"/>
              <a:t>tools that display web pages</a:t>
            </a:r>
            <a:r>
              <a:rPr lang="en-US" dirty="0"/>
              <a:t> to users.</a:t>
            </a:r>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5</a:t>
            </a:fld>
            <a:endParaRPr lang="en-US"/>
          </a:p>
        </p:txBody>
      </p:sp>
    </p:spTree>
    <p:extLst>
      <p:ext uri="{BB962C8B-B14F-4D97-AF65-F5344CB8AC3E}">
        <p14:creationId xmlns:p14="http://schemas.microsoft.com/office/powerpoint/2010/main" val="4222225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There are </a:t>
            </a:r>
            <a:r>
              <a:rPr lang="en-US" b="1" dirty="0"/>
              <a:t>two main types of websites</a:t>
            </a:r>
            <a:r>
              <a:rPr lang="en-US" dirty="0"/>
              <a:t>.</a:t>
            </a:r>
          </a:p>
          <a:p>
            <a:r>
              <a:rPr lang="en-US" b="1" dirty="0"/>
              <a:t>Static websites</a:t>
            </a:r>
          </a:p>
          <a:p>
            <a:pPr>
              <a:buFont typeface="Arial" panose="020B0604020202020204" pitchFamily="34" charset="0"/>
              <a:buChar char="•"/>
            </a:pPr>
            <a:r>
              <a:rPr lang="en-US" dirty="0"/>
              <a:t>Fixed content</a:t>
            </a:r>
          </a:p>
          <a:p>
            <a:pPr>
              <a:buFont typeface="Arial" panose="020B0604020202020204" pitchFamily="34" charset="0"/>
              <a:buChar char="•"/>
            </a:pPr>
            <a:r>
              <a:rPr lang="en-US" dirty="0"/>
              <a:t>Simple structure</a:t>
            </a:r>
          </a:p>
          <a:p>
            <a:pPr>
              <a:buFont typeface="Arial" panose="020B0604020202020204" pitchFamily="34" charset="0"/>
              <a:buChar char="•"/>
            </a:pPr>
            <a:r>
              <a:rPr lang="en-US" dirty="0"/>
              <a:t>No server-side processing</a:t>
            </a:r>
          </a:p>
          <a:p>
            <a:pPr>
              <a:buFont typeface="Arial" panose="020B0604020202020204" pitchFamily="34" charset="0"/>
              <a:buChar char="•"/>
            </a:pPr>
            <a:r>
              <a:rPr lang="en-US" dirty="0"/>
              <a:t>Fast loading</a:t>
            </a:r>
          </a:p>
          <a:p>
            <a:pPr>
              <a:buFont typeface="Arial" panose="020B0604020202020204" pitchFamily="34" charset="0"/>
              <a:buChar char="•"/>
            </a:pPr>
            <a:r>
              <a:rPr lang="en-US" dirty="0"/>
              <a:t>Limited interactivity. </a:t>
            </a:r>
            <a:endParaRPr lang="tr-TR" dirty="0"/>
          </a:p>
          <a:p>
            <a:r>
              <a:rPr lang="en-US" b="1" dirty="0"/>
              <a:t>Dynamic websites</a:t>
            </a:r>
          </a:p>
          <a:p>
            <a:pPr>
              <a:buFont typeface="Arial" panose="020B0604020202020204" pitchFamily="34" charset="0"/>
              <a:buChar char="•"/>
            </a:pPr>
            <a:r>
              <a:rPr lang="en-US" dirty="0"/>
              <a:t>Interactive content</a:t>
            </a:r>
          </a:p>
          <a:p>
            <a:pPr>
              <a:buFont typeface="Arial" panose="020B0604020202020204" pitchFamily="34" charset="0"/>
              <a:buChar char="•"/>
            </a:pPr>
            <a:r>
              <a:rPr lang="en-US" dirty="0"/>
              <a:t>Server-side scripting</a:t>
            </a:r>
          </a:p>
          <a:p>
            <a:pPr>
              <a:buFont typeface="Arial" panose="020B0604020202020204" pitchFamily="34" charset="0"/>
              <a:buChar char="•"/>
            </a:pPr>
            <a:r>
              <a:rPr lang="en-US" dirty="0"/>
              <a:t>Database integration</a:t>
            </a:r>
          </a:p>
          <a:p>
            <a:pPr>
              <a:buFont typeface="Arial" panose="020B0604020202020204" pitchFamily="34" charset="0"/>
              <a:buChar char="•"/>
            </a:pPr>
            <a:r>
              <a:rPr lang="en-US" dirty="0"/>
              <a:t>More complex structure. </a:t>
            </a:r>
          </a:p>
          <a:p>
            <a:r>
              <a:rPr lang="en-US" dirty="0"/>
              <a:t>For example:</a:t>
            </a:r>
          </a:p>
          <a:p>
            <a:pPr>
              <a:buFont typeface="Arial" panose="020B0604020202020204" pitchFamily="34" charset="0"/>
              <a:buChar char="•"/>
            </a:pPr>
            <a:r>
              <a:rPr lang="en-US" b="1" dirty="0"/>
              <a:t>Blogs and portfolios → static</a:t>
            </a:r>
            <a:endParaRPr lang="en-US" dirty="0"/>
          </a:p>
          <a:p>
            <a:pPr>
              <a:buFont typeface="Arial" panose="020B0604020202020204" pitchFamily="34" charset="0"/>
              <a:buChar char="•"/>
            </a:pPr>
            <a:r>
              <a:rPr lang="en-US" b="1" dirty="0"/>
              <a:t>E-commerce and social media → dynamic</a:t>
            </a:r>
            <a:r>
              <a:rPr lang="en-US" dirty="0"/>
              <a:t>. </a:t>
            </a:r>
          </a:p>
          <a:p>
            <a:pPr>
              <a:buFont typeface="Arial" panose="020B0604020202020204" pitchFamily="34" charset="0"/>
              <a:buChar char="•"/>
            </a:pPr>
            <a:endParaRPr lang="en-US" dirty="0"/>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6</a:t>
            </a:fld>
            <a:endParaRPr lang="en-US"/>
          </a:p>
        </p:txBody>
      </p:sp>
    </p:spTree>
    <p:extLst>
      <p:ext uri="{BB962C8B-B14F-4D97-AF65-F5344CB8AC3E}">
        <p14:creationId xmlns:p14="http://schemas.microsoft.com/office/powerpoint/2010/main" val="2942183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7</a:t>
            </a:fld>
            <a:endParaRPr lang="en-US"/>
          </a:p>
        </p:txBody>
      </p:sp>
    </p:spTree>
    <p:extLst>
      <p:ext uri="{BB962C8B-B14F-4D97-AF65-F5344CB8AC3E}">
        <p14:creationId xmlns:p14="http://schemas.microsoft.com/office/powerpoint/2010/main" val="1071060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8</a:t>
            </a:fld>
            <a:endParaRPr lang="en-US"/>
          </a:p>
        </p:txBody>
      </p:sp>
    </p:spTree>
    <p:extLst>
      <p:ext uri="{BB962C8B-B14F-4D97-AF65-F5344CB8AC3E}">
        <p14:creationId xmlns:p14="http://schemas.microsoft.com/office/powerpoint/2010/main" val="718702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9</a:t>
            </a:fld>
            <a:endParaRPr lang="en-US"/>
          </a:p>
        </p:txBody>
      </p:sp>
    </p:spTree>
    <p:extLst>
      <p:ext uri="{BB962C8B-B14F-4D97-AF65-F5344CB8AC3E}">
        <p14:creationId xmlns:p14="http://schemas.microsoft.com/office/powerpoint/2010/main" val="3939691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Başlık ve İçerik">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30FE90D-E26B-4B0B-8D2A-79CCBA5B6B0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8" name="Dikdörtgen 7">
            <a:extLst>
              <a:ext uri="{FF2B5EF4-FFF2-40B4-BE49-F238E27FC236}">
                <a16:creationId xmlns:a16="http://schemas.microsoft.com/office/drawing/2014/main" id="{F8B905D7-92F0-4598-8250-934955341EC2}"/>
              </a:ext>
            </a:extLst>
          </p:cNvPr>
          <p:cNvSpPr/>
          <p:nvPr userDrawn="1"/>
        </p:nvSpPr>
        <p:spPr>
          <a:xfrm>
            <a:off x="0" y="0"/>
            <a:ext cx="9144000" cy="1030288"/>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EB3AE281-4EFA-4697-9EF2-93EF09A99C8A}"/>
              </a:ext>
            </a:extLst>
          </p:cNvPr>
          <p:cNvSpPr/>
          <p:nvPr userDrawn="1"/>
        </p:nvSpPr>
        <p:spPr>
          <a:xfrm>
            <a:off x="0" y="1030288"/>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3833BA49-17AF-4507-B7EE-33251DCE88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9253" y="157465"/>
            <a:ext cx="1314450" cy="1314450"/>
          </a:xfrm>
          <a:prstGeom prst="rect">
            <a:avLst/>
          </a:prstGeom>
        </p:spPr>
      </p:pic>
      <p:sp>
        <p:nvSpPr>
          <p:cNvPr id="2" name="Başlık 1">
            <a:extLst>
              <a:ext uri="{FF2B5EF4-FFF2-40B4-BE49-F238E27FC236}">
                <a16:creationId xmlns:a16="http://schemas.microsoft.com/office/drawing/2014/main" id="{DD569001-75C5-40F5-9087-F0D640A54E0C}"/>
              </a:ext>
            </a:extLst>
          </p:cNvPr>
          <p:cNvSpPr>
            <a:spLocks noGrp="1"/>
          </p:cNvSpPr>
          <p:nvPr>
            <p:ph type="title"/>
          </p:nvPr>
        </p:nvSpPr>
        <p:spPr>
          <a:xfrm>
            <a:off x="403397" y="157465"/>
            <a:ext cx="7086600" cy="872824"/>
          </a:xfrm>
        </p:spPr>
        <p:txBody>
          <a:bodyPr/>
          <a:lstStyle/>
          <a:p>
            <a:r>
              <a:rPr lang="tr-TR"/>
              <a:t>Asıl başlık stilini düzenlemek için tıklayın</a:t>
            </a:r>
            <a:endParaRPr lang="en-US"/>
          </a:p>
        </p:txBody>
      </p:sp>
      <p:sp>
        <p:nvSpPr>
          <p:cNvPr id="4" name="Veri Yer Tutucusu 3">
            <a:extLst>
              <a:ext uri="{FF2B5EF4-FFF2-40B4-BE49-F238E27FC236}">
                <a16:creationId xmlns:a16="http://schemas.microsoft.com/office/drawing/2014/main" id="{5432100E-8508-4087-8C4C-F6F2C3E53B34}"/>
              </a:ext>
            </a:extLst>
          </p:cNvPr>
          <p:cNvSpPr>
            <a:spLocks noGrp="1"/>
          </p:cNvSpPr>
          <p:nvPr>
            <p:ph type="dt" sz="half" idx="10"/>
          </p:nvPr>
        </p:nvSpPr>
        <p:spPr/>
        <p:txBody>
          <a:bodyPr/>
          <a:lstStyle/>
          <a:p>
            <a:r>
              <a:rPr lang="en-US"/>
              <a:t>19.02.2026</a:t>
            </a:r>
            <a:endParaRPr lang="tr-TR" dirty="0"/>
          </a:p>
        </p:txBody>
      </p:sp>
      <p:sp>
        <p:nvSpPr>
          <p:cNvPr id="5" name="Slayt Numarası Yer Tutucusu 4">
            <a:extLst>
              <a:ext uri="{FF2B5EF4-FFF2-40B4-BE49-F238E27FC236}">
                <a16:creationId xmlns:a16="http://schemas.microsoft.com/office/drawing/2014/main" id="{F7B1FBA6-E755-4869-8D94-AD4EA861546E}"/>
              </a:ext>
            </a:extLst>
          </p:cNvPr>
          <p:cNvSpPr>
            <a:spLocks noGrp="1"/>
          </p:cNvSpPr>
          <p:nvPr>
            <p:ph type="sldNum" sz="quarter" idx="11"/>
          </p:nvPr>
        </p:nvSpPr>
        <p:spPr/>
        <p:txBody>
          <a:bodyPr/>
          <a:lstStyle/>
          <a:p>
            <a:fld id="{8E36F1F9-9F05-49B2-8378-168152139758}" type="slidenum">
              <a:rPr lang="tr-TR" smtClean="0"/>
              <a:pPr/>
              <a:t>‹#›</a:t>
            </a:fld>
            <a:endParaRPr lang="tr-TR"/>
          </a:p>
        </p:txBody>
      </p:sp>
    </p:spTree>
    <p:extLst>
      <p:ext uri="{BB962C8B-B14F-4D97-AF65-F5344CB8AC3E}">
        <p14:creationId xmlns:p14="http://schemas.microsoft.com/office/powerpoint/2010/main" val="396324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574BE6-A145-4F8B-8B97-A3D5CEA93D0E}"/>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07BBDEDF-EE46-489C-B346-8B506CCF6A6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16FEE0A0-19ED-48F6-B1DF-00A65D3E81E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141C1A8-6173-4A8C-AACF-926419B23522}"/>
              </a:ext>
            </a:extLst>
          </p:cNvPr>
          <p:cNvSpPr>
            <a:spLocks noGrp="1"/>
          </p:cNvSpPr>
          <p:nvPr>
            <p:ph type="dt" sz="half" idx="10"/>
          </p:nvPr>
        </p:nvSpPr>
        <p:spPr>
          <a:xfrm>
            <a:off x="628650" y="6356351"/>
            <a:ext cx="2057400" cy="365125"/>
          </a:xfrm>
          <a:prstGeom prst="rect">
            <a:avLst/>
          </a:prstGeom>
        </p:spPr>
        <p:txBody>
          <a:bodyPr/>
          <a:lstStyle/>
          <a:p>
            <a:pPr>
              <a:defRPr/>
            </a:pPr>
            <a:r>
              <a:rPr lang="en-US"/>
              <a:t>19.02.2026</a:t>
            </a:r>
          </a:p>
        </p:txBody>
      </p:sp>
      <p:sp>
        <p:nvSpPr>
          <p:cNvPr id="6" name="Alt Bilgi Yer Tutucusu 5">
            <a:extLst>
              <a:ext uri="{FF2B5EF4-FFF2-40B4-BE49-F238E27FC236}">
                <a16:creationId xmlns:a16="http://schemas.microsoft.com/office/drawing/2014/main" id="{46243460-F382-478A-848C-8689A7FD61F7}"/>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ayt Numarası Yer Tutucusu 6">
            <a:extLst>
              <a:ext uri="{FF2B5EF4-FFF2-40B4-BE49-F238E27FC236}">
                <a16:creationId xmlns:a16="http://schemas.microsoft.com/office/drawing/2014/main" id="{A7540764-83F2-4347-A36A-61878954B5A5}"/>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254180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2B48C6-3C04-4F86-B1EE-FF5CC67BC218}"/>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211E6E27-BD7B-4F7D-ADF4-34AD9D4E48A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a:p>
        </p:txBody>
      </p:sp>
      <p:sp>
        <p:nvSpPr>
          <p:cNvPr id="4" name="Metin Yer Tutucusu 3">
            <a:extLst>
              <a:ext uri="{FF2B5EF4-FFF2-40B4-BE49-F238E27FC236}">
                <a16:creationId xmlns:a16="http://schemas.microsoft.com/office/drawing/2014/main" id="{DE8BCA8A-B56A-4DCE-B51D-F115C97085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659CFF8-32FC-4D0C-AC48-A44696F6458B}"/>
              </a:ext>
            </a:extLst>
          </p:cNvPr>
          <p:cNvSpPr>
            <a:spLocks noGrp="1"/>
          </p:cNvSpPr>
          <p:nvPr>
            <p:ph type="dt" sz="half" idx="10"/>
          </p:nvPr>
        </p:nvSpPr>
        <p:spPr>
          <a:xfrm>
            <a:off x="628650" y="6356351"/>
            <a:ext cx="2057400" cy="365125"/>
          </a:xfrm>
          <a:prstGeom prst="rect">
            <a:avLst/>
          </a:prstGeom>
        </p:spPr>
        <p:txBody>
          <a:bodyPr/>
          <a:lstStyle/>
          <a:p>
            <a:pPr>
              <a:defRPr/>
            </a:pPr>
            <a:r>
              <a:rPr lang="en-US"/>
              <a:t>19.02.2026</a:t>
            </a:r>
          </a:p>
        </p:txBody>
      </p:sp>
      <p:sp>
        <p:nvSpPr>
          <p:cNvPr id="6" name="Alt Bilgi Yer Tutucusu 5">
            <a:extLst>
              <a:ext uri="{FF2B5EF4-FFF2-40B4-BE49-F238E27FC236}">
                <a16:creationId xmlns:a16="http://schemas.microsoft.com/office/drawing/2014/main" id="{4EE4CD39-CA15-46ED-B698-064AA68589B0}"/>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ayt Numarası Yer Tutucusu 6">
            <a:extLst>
              <a:ext uri="{FF2B5EF4-FFF2-40B4-BE49-F238E27FC236}">
                <a16:creationId xmlns:a16="http://schemas.microsoft.com/office/drawing/2014/main" id="{FA1D729C-40A8-4667-AC91-76CC92E66BAC}"/>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4225874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97F0A1-99B6-4A91-B70A-EB0C0031A1FB}"/>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AC8B9BC3-6915-42FB-93CB-FE8B0C11771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B67B722A-CF5E-4296-A5B5-902D49DCFA66}"/>
              </a:ext>
            </a:extLst>
          </p:cNvPr>
          <p:cNvSpPr>
            <a:spLocks noGrp="1"/>
          </p:cNvSpPr>
          <p:nvPr>
            <p:ph type="dt" sz="half" idx="10"/>
          </p:nvPr>
        </p:nvSpPr>
        <p:spPr>
          <a:xfrm>
            <a:off x="628650" y="6356351"/>
            <a:ext cx="2057400" cy="365125"/>
          </a:xfrm>
          <a:prstGeom prst="rect">
            <a:avLst/>
          </a:prstGeom>
        </p:spPr>
        <p:txBody>
          <a:bodyPr/>
          <a:lstStyle/>
          <a:p>
            <a:pPr>
              <a:defRPr/>
            </a:pPr>
            <a:r>
              <a:rPr lang="en-US"/>
              <a:t>19.02.2026</a:t>
            </a:r>
          </a:p>
        </p:txBody>
      </p:sp>
      <p:sp>
        <p:nvSpPr>
          <p:cNvPr id="5" name="Alt Bilgi Yer Tutucusu 4">
            <a:extLst>
              <a:ext uri="{FF2B5EF4-FFF2-40B4-BE49-F238E27FC236}">
                <a16:creationId xmlns:a16="http://schemas.microsoft.com/office/drawing/2014/main" id="{5286FC61-34AE-40A4-A626-208D9EBF2241}"/>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ayt Numarası Yer Tutucusu 5">
            <a:extLst>
              <a:ext uri="{FF2B5EF4-FFF2-40B4-BE49-F238E27FC236}">
                <a16:creationId xmlns:a16="http://schemas.microsoft.com/office/drawing/2014/main" id="{6F7D9E39-2A3C-4B71-BB9C-2E84324C40F6}"/>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2790825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3BFC8F2-05CD-4DED-A77F-310C7BE3FEFB}"/>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110E9C27-F7B0-4BBC-98F7-01322A8DAD8F}"/>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42ACE3B1-FF55-4888-B050-BDD52DFC86D2}"/>
              </a:ext>
            </a:extLst>
          </p:cNvPr>
          <p:cNvSpPr>
            <a:spLocks noGrp="1"/>
          </p:cNvSpPr>
          <p:nvPr>
            <p:ph type="dt" sz="half" idx="10"/>
          </p:nvPr>
        </p:nvSpPr>
        <p:spPr>
          <a:xfrm>
            <a:off x="628650" y="6356351"/>
            <a:ext cx="2057400" cy="365125"/>
          </a:xfrm>
          <a:prstGeom prst="rect">
            <a:avLst/>
          </a:prstGeom>
        </p:spPr>
        <p:txBody>
          <a:bodyPr/>
          <a:lstStyle/>
          <a:p>
            <a:pPr>
              <a:defRPr/>
            </a:pPr>
            <a:r>
              <a:rPr lang="en-US"/>
              <a:t>19.02.2026</a:t>
            </a:r>
          </a:p>
        </p:txBody>
      </p:sp>
      <p:sp>
        <p:nvSpPr>
          <p:cNvPr id="5" name="Alt Bilgi Yer Tutucusu 4">
            <a:extLst>
              <a:ext uri="{FF2B5EF4-FFF2-40B4-BE49-F238E27FC236}">
                <a16:creationId xmlns:a16="http://schemas.microsoft.com/office/drawing/2014/main" id="{129320B0-BD9D-40C0-BE89-AFF9594AC44F}"/>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ayt Numarası Yer Tutucusu 5">
            <a:extLst>
              <a:ext uri="{FF2B5EF4-FFF2-40B4-BE49-F238E27FC236}">
                <a16:creationId xmlns:a16="http://schemas.microsoft.com/office/drawing/2014/main" id="{11C512F8-1423-49C4-AAE7-C2DD1D43164F}"/>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050620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769960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678770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650542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150037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4021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53884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14" name="Dikdörtgen 13">
            <a:extLst>
              <a:ext uri="{FF2B5EF4-FFF2-40B4-BE49-F238E27FC236}">
                <a16:creationId xmlns:a16="http://schemas.microsoft.com/office/drawing/2014/main" id="{9F3C44CD-517F-4127-A02A-E0A24A22615D}"/>
              </a:ext>
            </a:extLst>
          </p:cNvPr>
          <p:cNvSpPr/>
          <p:nvPr userDrawn="1"/>
        </p:nvSpPr>
        <p:spPr>
          <a:xfrm>
            <a:off x="0" y="6647377"/>
            <a:ext cx="9144000" cy="212725"/>
          </a:xfrm>
          <a:prstGeom prst="rect">
            <a:avLst/>
          </a:prstGeom>
          <a:solidFill>
            <a:srgbClr val="1B3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lt Başlık 2">
            <a:extLst>
              <a:ext uri="{FF2B5EF4-FFF2-40B4-BE49-F238E27FC236}">
                <a16:creationId xmlns:a16="http://schemas.microsoft.com/office/drawing/2014/main" id="{2526BED1-D171-4DE4-B8FB-32F94FC206D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a:p>
        </p:txBody>
      </p:sp>
      <p:sp>
        <p:nvSpPr>
          <p:cNvPr id="10" name="Dikdörtgen 9">
            <a:extLst>
              <a:ext uri="{FF2B5EF4-FFF2-40B4-BE49-F238E27FC236}">
                <a16:creationId xmlns:a16="http://schemas.microsoft.com/office/drawing/2014/main" id="{BC7967BF-7ABC-4306-BF60-71EDE9FCBC91}"/>
              </a:ext>
            </a:extLst>
          </p:cNvPr>
          <p:cNvSpPr/>
          <p:nvPr userDrawn="1"/>
        </p:nvSpPr>
        <p:spPr>
          <a:xfrm>
            <a:off x="0" y="-1"/>
            <a:ext cx="9144000" cy="1520145"/>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a:extLst>
              <a:ext uri="{FF2B5EF4-FFF2-40B4-BE49-F238E27FC236}">
                <a16:creationId xmlns:a16="http://schemas.microsoft.com/office/drawing/2014/main" id="{DDD97546-ED02-4649-BFD9-2C6B0BB7CC77}"/>
              </a:ext>
            </a:extLst>
          </p:cNvPr>
          <p:cNvSpPr/>
          <p:nvPr userDrawn="1"/>
        </p:nvSpPr>
        <p:spPr>
          <a:xfrm>
            <a:off x="27992" y="1520145"/>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a:extLst>
              <a:ext uri="{FF2B5EF4-FFF2-40B4-BE49-F238E27FC236}">
                <a16:creationId xmlns:a16="http://schemas.microsoft.com/office/drawing/2014/main" id="{8809A94F-C678-47AF-8078-A5B31E1CD3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600" y="859810"/>
            <a:ext cx="1314450" cy="1314450"/>
          </a:xfrm>
          <a:prstGeom prst="rect">
            <a:avLst/>
          </a:prstGeom>
        </p:spPr>
      </p:pic>
      <p:sp>
        <p:nvSpPr>
          <p:cNvPr id="4" name="Veri Yer Tutucusu 3">
            <a:extLst>
              <a:ext uri="{FF2B5EF4-FFF2-40B4-BE49-F238E27FC236}">
                <a16:creationId xmlns:a16="http://schemas.microsoft.com/office/drawing/2014/main" id="{83DF2CDA-456C-4F60-B3AB-C895A8407874}"/>
              </a:ext>
            </a:extLst>
          </p:cNvPr>
          <p:cNvSpPr>
            <a:spLocks noGrp="1"/>
          </p:cNvSpPr>
          <p:nvPr>
            <p:ph type="dt" sz="half" idx="10"/>
          </p:nvPr>
        </p:nvSpPr>
        <p:spPr/>
        <p:txBody>
          <a:bodyPr/>
          <a:lstStyle/>
          <a:p>
            <a:r>
              <a:rPr lang="en-US"/>
              <a:t>19.02.2026</a:t>
            </a:r>
            <a:endParaRPr lang="tr-TR" dirty="0"/>
          </a:p>
        </p:txBody>
      </p:sp>
      <p:sp>
        <p:nvSpPr>
          <p:cNvPr id="5" name="Slayt Numarası Yer Tutucusu 4">
            <a:extLst>
              <a:ext uri="{FF2B5EF4-FFF2-40B4-BE49-F238E27FC236}">
                <a16:creationId xmlns:a16="http://schemas.microsoft.com/office/drawing/2014/main" id="{FB0C01E8-7ED1-4B07-9E15-39B4C372378E}"/>
              </a:ext>
            </a:extLst>
          </p:cNvPr>
          <p:cNvSpPr>
            <a:spLocks noGrp="1"/>
          </p:cNvSpPr>
          <p:nvPr>
            <p:ph type="sldNum" sz="quarter" idx="11"/>
          </p:nvPr>
        </p:nvSpPr>
        <p:spPr/>
        <p:txBody>
          <a:bodyPr/>
          <a:lstStyle/>
          <a:p>
            <a:fld id="{8E36F1F9-9F05-49B2-8378-168152139758}" type="slidenum">
              <a:rPr lang="tr-TR" smtClean="0"/>
              <a:pPr/>
              <a:t>‹#›</a:t>
            </a:fld>
            <a:endParaRPr lang="tr-TR"/>
          </a:p>
        </p:txBody>
      </p:sp>
      <p:sp>
        <p:nvSpPr>
          <p:cNvPr id="6" name="Başlık 5">
            <a:extLst>
              <a:ext uri="{FF2B5EF4-FFF2-40B4-BE49-F238E27FC236}">
                <a16:creationId xmlns:a16="http://schemas.microsoft.com/office/drawing/2014/main" id="{205EB21C-200D-42F8-93A7-001C43B363FC}"/>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208916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739248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508274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369324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353919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80022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313181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942007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499224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263798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84333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30FE90D-E26B-4B0B-8D2A-79CCBA5B6B0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8" name="Dikdörtgen 7">
            <a:extLst>
              <a:ext uri="{FF2B5EF4-FFF2-40B4-BE49-F238E27FC236}">
                <a16:creationId xmlns:a16="http://schemas.microsoft.com/office/drawing/2014/main" id="{F8B905D7-92F0-4598-8250-934955341EC2}"/>
              </a:ext>
            </a:extLst>
          </p:cNvPr>
          <p:cNvSpPr/>
          <p:nvPr userDrawn="1"/>
        </p:nvSpPr>
        <p:spPr>
          <a:xfrm>
            <a:off x="0" y="0"/>
            <a:ext cx="9144000" cy="1030288"/>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EB3AE281-4EFA-4697-9EF2-93EF09A99C8A}"/>
              </a:ext>
            </a:extLst>
          </p:cNvPr>
          <p:cNvSpPr/>
          <p:nvPr userDrawn="1"/>
        </p:nvSpPr>
        <p:spPr>
          <a:xfrm>
            <a:off x="0" y="1030288"/>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3833BA49-17AF-4507-B7EE-33251DCE88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9253" y="157465"/>
            <a:ext cx="1314450" cy="1314450"/>
          </a:xfrm>
          <a:prstGeom prst="rect">
            <a:avLst/>
          </a:prstGeom>
        </p:spPr>
      </p:pic>
      <p:sp>
        <p:nvSpPr>
          <p:cNvPr id="2" name="Başlık 1">
            <a:extLst>
              <a:ext uri="{FF2B5EF4-FFF2-40B4-BE49-F238E27FC236}">
                <a16:creationId xmlns:a16="http://schemas.microsoft.com/office/drawing/2014/main" id="{DD569001-75C5-40F5-9087-F0D640A54E0C}"/>
              </a:ext>
            </a:extLst>
          </p:cNvPr>
          <p:cNvSpPr>
            <a:spLocks noGrp="1"/>
          </p:cNvSpPr>
          <p:nvPr>
            <p:ph type="title"/>
          </p:nvPr>
        </p:nvSpPr>
        <p:spPr>
          <a:xfrm>
            <a:off x="403397" y="157465"/>
            <a:ext cx="7086600" cy="872824"/>
          </a:xfrm>
        </p:spPr>
        <p:txBody>
          <a:bodyPr/>
          <a:lstStyle/>
          <a:p>
            <a:r>
              <a:rPr lang="tr-TR"/>
              <a:t>Asıl başlık stilini düzenlemek için tıklayın</a:t>
            </a:r>
            <a:endParaRPr lang="en-US"/>
          </a:p>
        </p:txBody>
      </p:sp>
      <p:sp>
        <p:nvSpPr>
          <p:cNvPr id="4" name="Veri Yer Tutucusu 3">
            <a:extLst>
              <a:ext uri="{FF2B5EF4-FFF2-40B4-BE49-F238E27FC236}">
                <a16:creationId xmlns:a16="http://schemas.microsoft.com/office/drawing/2014/main" id="{FEBF3031-CD8D-47B9-B773-114751628DC3}"/>
              </a:ext>
            </a:extLst>
          </p:cNvPr>
          <p:cNvSpPr>
            <a:spLocks noGrp="1"/>
          </p:cNvSpPr>
          <p:nvPr>
            <p:ph type="dt" sz="half" idx="10"/>
          </p:nvPr>
        </p:nvSpPr>
        <p:spPr/>
        <p:txBody>
          <a:bodyPr/>
          <a:lstStyle/>
          <a:p>
            <a:r>
              <a:rPr lang="en-US"/>
              <a:t>19.02.2026</a:t>
            </a:r>
            <a:endParaRPr lang="tr-TR" dirty="0"/>
          </a:p>
        </p:txBody>
      </p:sp>
      <p:sp>
        <p:nvSpPr>
          <p:cNvPr id="5" name="Slayt Numarası Yer Tutucusu 4">
            <a:extLst>
              <a:ext uri="{FF2B5EF4-FFF2-40B4-BE49-F238E27FC236}">
                <a16:creationId xmlns:a16="http://schemas.microsoft.com/office/drawing/2014/main" id="{1DACDE86-AC76-44F6-9780-26602F22BA0B}"/>
              </a:ext>
            </a:extLst>
          </p:cNvPr>
          <p:cNvSpPr>
            <a:spLocks noGrp="1"/>
          </p:cNvSpPr>
          <p:nvPr>
            <p:ph type="sldNum" sz="quarter" idx="11"/>
          </p:nvPr>
        </p:nvSpPr>
        <p:spPr/>
        <p:txBody>
          <a:bodyPr/>
          <a:lstStyle/>
          <a:p>
            <a:fld id="{8E36F1F9-9F05-49B2-8378-168152139758}" type="slidenum">
              <a:rPr lang="tr-TR" smtClean="0"/>
              <a:pPr/>
              <a:t>‹#›</a:t>
            </a:fld>
            <a:endParaRPr lang="tr-TR"/>
          </a:p>
        </p:txBody>
      </p:sp>
    </p:spTree>
    <p:extLst>
      <p:ext uri="{BB962C8B-B14F-4D97-AF65-F5344CB8AC3E}">
        <p14:creationId xmlns:p14="http://schemas.microsoft.com/office/powerpoint/2010/main" val="511025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282400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680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36358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708380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205020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858561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878654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625286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213114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30180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F87DD4-8372-4315-86E4-2E59F7DB67F2}"/>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D70AA39D-AA0C-45A7-8ED2-7C6751ADF9A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953B50B-E62C-45B6-B446-887E651C907C}"/>
              </a:ext>
            </a:extLst>
          </p:cNvPr>
          <p:cNvSpPr>
            <a:spLocks noGrp="1"/>
          </p:cNvSpPr>
          <p:nvPr>
            <p:ph type="dt" sz="half" idx="10"/>
          </p:nvPr>
        </p:nvSpPr>
        <p:spPr>
          <a:xfrm>
            <a:off x="628650" y="6356351"/>
            <a:ext cx="2057400" cy="365125"/>
          </a:xfrm>
          <a:prstGeom prst="rect">
            <a:avLst/>
          </a:prstGeom>
        </p:spPr>
        <p:txBody>
          <a:bodyPr/>
          <a:lstStyle/>
          <a:p>
            <a:pPr>
              <a:defRPr/>
            </a:pPr>
            <a:r>
              <a:rPr lang="en-US"/>
              <a:t>19.02.2026</a:t>
            </a:r>
          </a:p>
        </p:txBody>
      </p:sp>
      <p:sp>
        <p:nvSpPr>
          <p:cNvPr id="5" name="Alt Bilgi Yer Tutucusu 4">
            <a:extLst>
              <a:ext uri="{FF2B5EF4-FFF2-40B4-BE49-F238E27FC236}">
                <a16:creationId xmlns:a16="http://schemas.microsoft.com/office/drawing/2014/main" id="{45273EAE-73F9-4072-AFCD-1F56DBF27028}"/>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ayt Numarası Yer Tutucusu 5">
            <a:extLst>
              <a:ext uri="{FF2B5EF4-FFF2-40B4-BE49-F238E27FC236}">
                <a16:creationId xmlns:a16="http://schemas.microsoft.com/office/drawing/2014/main" id="{3A411045-4709-4384-AD52-33DB6A76CA2B}"/>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155909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62826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963011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836247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954284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694666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939728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162858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336119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51716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62732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8621F3-E846-40DC-A2FC-1AF229009AF4}"/>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5311C57B-1E7E-4E37-A072-83550F2590F0}"/>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06EC67C8-5D9A-4C00-AB0B-F9C00DD70A09}"/>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25AB6689-1D93-4E5F-8AAD-A7FDCD9C94F2}"/>
              </a:ext>
            </a:extLst>
          </p:cNvPr>
          <p:cNvSpPr>
            <a:spLocks noGrp="1"/>
          </p:cNvSpPr>
          <p:nvPr>
            <p:ph type="dt" sz="half" idx="10"/>
          </p:nvPr>
        </p:nvSpPr>
        <p:spPr>
          <a:xfrm>
            <a:off x="628650" y="6356351"/>
            <a:ext cx="2057400" cy="365125"/>
          </a:xfrm>
          <a:prstGeom prst="rect">
            <a:avLst/>
          </a:prstGeom>
        </p:spPr>
        <p:txBody>
          <a:bodyPr/>
          <a:lstStyle/>
          <a:p>
            <a:pPr>
              <a:defRPr/>
            </a:pPr>
            <a:r>
              <a:rPr lang="en-US"/>
              <a:t>19.02.2026</a:t>
            </a:r>
          </a:p>
        </p:txBody>
      </p:sp>
      <p:sp>
        <p:nvSpPr>
          <p:cNvPr id="6" name="Alt Bilgi Yer Tutucusu 5">
            <a:extLst>
              <a:ext uri="{FF2B5EF4-FFF2-40B4-BE49-F238E27FC236}">
                <a16:creationId xmlns:a16="http://schemas.microsoft.com/office/drawing/2014/main" id="{EFB8B783-8177-4CFD-84F5-6D4CE5D3F81E}"/>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ayt Numarası Yer Tutucusu 6">
            <a:extLst>
              <a:ext uri="{FF2B5EF4-FFF2-40B4-BE49-F238E27FC236}">
                <a16:creationId xmlns:a16="http://schemas.microsoft.com/office/drawing/2014/main" id="{EC512B11-483B-4EA6-BB86-BD633EDC7C3F}"/>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1252219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1867831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266811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677717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4246090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6561282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573526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377915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199141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757141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29631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9C6E6E-9E8E-44F9-BC89-CD075D2BB521}"/>
              </a:ext>
            </a:extLst>
          </p:cNvPr>
          <p:cNvSpPr>
            <a:spLocks noGrp="1"/>
          </p:cNvSpPr>
          <p:nvPr>
            <p:ph type="title"/>
          </p:nvPr>
        </p:nvSpPr>
        <p:spPr>
          <a:xfrm>
            <a:off x="629841" y="365126"/>
            <a:ext cx="78867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BFBB66EF-7F69-4004-8523-3B4DF53B475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AB9A080-C89D-471C-8264-FC050C9F831F}"/>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8710E987-28F3-40A5-9809-6F7E6397A04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5C74B9D-6669-4CF1-B380-3BEDFEC3B07E}"/>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7CFA939C-1D80-4E20-A749-F07BEFA1CC66}"/>
              </a:ext>
            </a:extLst>
          </p:cNvPr>
          <p:cNvSpPr>
            <a:spLocks noGrp="1"/>
          </p:cNvSpPr>
          <p:nvPr>
            <p:ph type="dt" sz="half" idx="10"/>
          </p:nvPr>
        </p:nvSpPr>
        <p:spPr>
          <a:xfrm>
            <a:off x="628650" y="6356351"/>
            <a:ext cx="2057400" cy="365125"/>
          </a:xfrm>
          <a:prstGeom prst="rect">
            <a:avLst/>
          </a:prstGeom>
        </p:spPr>
        <p:txBody>
          <a:bodyPr/>
          <a:lstStyle/>
          <a:p>
            <a:pPr>
              <a:defRPr/>
            </a:pPr>
            <a:r>
              <a:rPr lang="en-US"/>
              <a:t>19.02.2026</a:t>
            </a:r>
          </a:p>
        </p:txBody>
      </p:sp>
      <p:sp>
        <p:nvSpPr>
          <p:cNvPr id="8" name="Alt Bilgi Yer Tutucusu 7">
            <a:extLst>
              <a:ext uri="{FF2B5EF4-FFF2-40B4-BE49-F238E27FC236}">
                <a16:creationId xmlns:a16="http://schemas.microsoft.com/office/drawing/2014/main" id="{E678778E-7F18-4AC3-9425-A683C1E87D2F}"/>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9" name="Slayt Numarası Yer Tutucusu 8">
            <a:extLst>
              <a:ext uri="{FF2B5EF4-FFF2-40B4-BE49-F238E27FC236}">
                <a16:creationId xmlns:a16="http://schemas.microsoft.com/office/drawing/2014/main" id="{73600AF9-ACC0-4345-8480-746CEC6DC840}"/>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4432130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7059176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19.02.2026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4482126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709B2B-6ED4-4CFF-AA84-C40F265C94F3}"/>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314487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Özel Düze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768346-5321-4AE3-A57C-370F839AEDD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D28D27B-91A4-41D4-A16E-80EA9A92EF08}"/>
              </a:ext>
            </a:extLst>
          </p:cNvPr>
          <p:cNvSpPr>
            <a:spLocks noGrp="1"/>
          </p:cNvSpPr>
          <p:nvPr>
            <p:ph type="dt" sz="half" idx="10"/>
          </p:nvPr>
        </p:nvSpPr>
        <p:spPr/>
        <p:txBody>
          <a:bodyPr/>
          <a:lstStyle/>
          <a:p>
            <a:r>
              <a:rPr lang="en-US"/>
              <a:t>19.02.2026</a:t>
            </a:r>
            <a:endParaRPr lang="tr-TR" dirty="0"/>
          </a:p>
        </p:txBody>
      </p:sp>
      <p:sp>
        <p:nvSpPr>
          <p:cNvPr id="4" name="Slayt Numarası Yer Tutucusu 3">
            <a:extLst>
              <a:ext uri="{FF2B5EF4-FFF2-40B4-BE49-F238E27FC236}">
                <a16:creationId xmlns:a16="http://schemas.microsoft.com/office/drawing/2014/main" id="{E66DBB04-5ACD-4C21-A766-F1A36302DC2A}"/>
              </a:ext>
            </a:extLst>
          </p:cNvPr>
          <p:cNvSpPr>
            <a:spLocks noGrp="1"/>
          </p:cNvSpPr>
          <p:nvPr>
            <p:ph type="sldNum" sz="quarter" idx="11"/>
          </p:nvPr>
        </p:nvSpPr>
        <p:spPr/>
        <p:txBody>
          <a:bodyPr/>
          <a:lstStyle/>
          <a:p>
            <a:fld id="{8E36F1F9-9F05-49B2-8378-168152139758}" type="slidenum">
              <a:rPr lang="tr-TR" smtClean="0"/>
              <a:pPr/>
              <a:t>‹#›</a:t>
            </a:fld>
            <a:endParaRPr lang="tr-TR"/>
          </a:p>
        </p:txBody>
      </p:sp>
    </p:spTree>
    <p:extLst>
      <p:ext uri="{BB962C8B-B14F-4D97-AF65-F5344CB8AC3E}">
        <p14:creationId xmlns:p14="http://schemas.microsoft.com/office/powerpoint/2010/main" val="54759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7CD38D-3016-470D-BE3C-488372623A27}"/>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177107C0-9B91-458F-85C7-DF609F22B23D}"/>
              </a:ext>
            </a:extLst>
          </p:cNvPr>
          <p:cNvSpPr>
            <a:spLocks noGrp="1"/>
          </p:cNvSpPr>
          <p:nvPr>
            <p:ph type="dt" sz="half" idx="10"/>
          </p:nvPr>
        </p:nvSpPr>
        <p:spPr>
          <a:xfrm>
            <a:off x="628650" y="6356351"/>
            <a:ext cx="2057400" cy="365125"/>
          </a:xfrm>
          <a:prstGeom prst="rect">
            <a:avLst/>
          </a:prstGeom>
        </p:spPr>
        <p:txBody>
          <a:bodyPr/>
          <a:lstStyle/>
          <a:p>
            <a:pPr>
              <a:defRPr/>
            </a:pPr>
            <a:r>
              <a:rPr lang="en-US"/>
              <a:t>19.02.2026</a:t>
            </a:r>
          </a:p>
        </p:txBody>
      </p:sp>
      <p:sp>
        <p:nvSpPr>
          <p:cNvPr id="4" name="Alt Bilgi Yer Tutucusu 3">
            <a:extLst>
              <a:ext uri="{FF2B5EF4-FFF2-40B4-BE49-F238E27FC236}">
                <a16:creationId xmlns:a16="http://schemas.microsoft.com/office/drawing/2014/main" id="{4A4C2215-CFD5-4DA9-8E95-E67631314A15}"/>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5" name="Slayt Numarası Yer Tutucusu 4">
            <a:extLst>
              <a:ext uri="{FF2B5EF4-FFF2-40B4-BE49-F238E27FC236}">
                <a16:creationId xmlns:a16="http://schemas.microsoft.com/office/drawing/2014/main" id="{88DB51B9-4DA3-4AF1-B63E-F003BB212AE4}"/>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49511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A74594F-9CDB-4666-9160-DF1FE30A673C}"/>
              </a:ext>
            </a:extLst>
          </p:cNvPr>
          <p:cNvSpPr>
            <a:spLocks noGrp="1"/>
          </p:cNvSpPr>
          <p:nvPr>
            <p:ph type="dt" sz="half" idx="10"/>
          </p:nvPr>
        </p:nvSpPr>
        <p:spPr>
          <a:xfrm>
            <a:off x="0" y="6504449"/>
            <a:ext cx="1371600" cy="365125"/>
          </a:xfrm>
          <a:prstGeom prst="rect">
            <a:avLst/>
          </a:prstGeom>
        </p:spPr>
        <p:txBody>
          <a:bodyPr/>
          <a:lstStyle/>
          <a:p>
            <a:pPr>
              <a:defRPr/>
            </a:pPr>
            <a:r>
              <a:rPr lang="en-US"/>
              <a:t>19.02.2026</a:t>
            </a:r>
          </a:p>
        </p:txBody>
      </p:sp>
      <p:sp>
        <p:nvSpPr>
          <p:cNvPr id="4" name="Slayt Numarası Yer Tutucusu 3">
            <a:extLst>
              <a:ext uri="{FF2B5EF4-FFF2-40B4-BE49-F238E27FC236}">
                <a16:creationId xmlns:a16="http://schemas.microsoft.com/office/drawing/2014/main" id="{2C73BC41-F28C-416E-BA43-4D85F24F3F58}"/>
              </a:ext>
            </a:extLst>
          </p:cNvPr>
          <p:cNvSpPr>
            <a:spLocks noGrp="1"/>
          </p:cNvSpPr>
          <p:nvPr>
            <p:ph type="sldNum" sz="quarter" idx="12"/>
          </p:nvPr>
        </p:nvSpPr>
        <p:spPr>
          <a:xfrm>
            <a:off x="8610600" y="6503943"/>
            <a:ext cx="457200" cy="365125"/>
          </a:xfrm>
          <a:prstGeom prst="rect">
            <a:avLst/>
          </a:prstGeom>
        </p:spPr>
        <p:txBody>
          <a:bodyPr/>
          <a:lstStyle/>
          <a:p>
            <a:pPr algn="l">
              <a:defRPr/>
            </a:pPr>
            <a:endParaRPr lang="en-US" sz="1400" dirty="0">
              <a:latin typeface="Times New Roman"/>
            </a:endParaRPr>
          </a:p>
          <a:p>
            <a:pPr>
              <a:defRPr/>
            </a:pPr>
            <a:fld id="{BF5C1183-B085-4070-A402-C03A3F977D3D}" type="slidenum">
              <a:rPr lang="en-US" smtClean="0"/>
              <a:pPr>
                <a:defRPr/>
              </a:pPr>
              <a:t>‹#›</a:t>
            </a:fld>
            <a:endParaRPr lang="en-US" dirty="0"/>
          </a:p>
        </p:txBody>
      </p:sp>
      <p:sp>
        <p:nvSpPr>
          <p:cNvPr id="6" name="İçerik Yer Tutucusu 5">
            <a:extLst>
              <a:ext uri="{FF2B5EF4-FFF2-40B4-BE49-F238E27FC236}">
                <a16:creationId xmlns:a16="http://schemas.microsoft.com/office/drawing/2014/main" id="{A90A673C-9C9D-402B-8DA4-3C3D87D87625}"/>
              </a:ext>
            </a:extLst>
          </p:cNvPr>
          <p:cNvSpPr>
            <a:spLocks noGrp="1"/>
          </p:cNvSpPr>
          <p:nvPr>
            <p:ph sz="quarter" idx="13"/>
          </p:nvPr>
        </p:nvSpPr>
        <p:spPr>
          <a:xfrm>
            <a:off x="76200" y="1447800"/>
            <a:ext cx="8763000" cy="4821195"/>
          </a:xfrm>
        </p:spPr>
        <p:txBody>
          <a:bodyPr>
            <a:normAutofit/>
          </a:bodyPr>
          <a:lstStyle>
            <a:lvl1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1pPr>
            <a:lvl2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2pPr>
            <a:lvl3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3pPr>
            <a:lvl4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4pPr>
            <a:lvl5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5p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Başlık 10">
            <a:extLst>
              <a:ext uri="{FF2B5EF4-FFF2-40B4-BE49-F238E27FC236}">
                <a16:creationId xmlns:a16="http://schemas.microsoft.com/office/drawing/2014/main" id="{C13DB588-40BD-4B58-9C1E-34A0BFC05347}"/>
              </a:ext>
            </a:extLst>
          </p:cNvPr>
          <p:cNvSpPr>
            <a:spLocks noGrp="1"/>
          </p:cNvSpPr>
          <p:nvPr>
            <p:ph type="title"/>
          </p:nvPr>
        </p:nvSpPr>
        <p:spPr/>
        <p:txBody>
          <a:bodyPr>
            <a:normAutofit/>
          </a:bodyPr>
          <a:lstStyle>
            <a:lvl1pPr algn="ctr">
              <a:defRPr sz="2800" b="1">
                <a:solidFill>
                  <a:schemeClr val="bg1"/>
                </a:solidFill>
                <a:latin typeface="Arial" panose="020B0604020202020204" pitchFamily="34" charset="0"/>
                <a:cs typeface="Arial" panose="020B0604020202020204" pitchFamily="34" charset="0"/>
              </a:defRPr>
            </a:lvl1pPr>
          </a:lstStyle>
          <a:p>
            <a:r>
              <a:rPr lang="tr-TR"/>
              <a:t>Asıl başlık stilini düzenlemek için tıklayın</a:t>
            </a:r>
          </a:p>
        </p:txBody>
      </p:sp>
    </p:spTree>
    <p:extLst>
      <p:ext uri="{BB962C8B-B14F-4D97-AF65-F5344CB8AC3E}">
        <p14:creationId xmlns:p14="http://schemas.microsoft.com/office/powerpoint/2010/main" val="31481880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F6F85559-0170-4BC0-9105-520F4232FC2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ikdörtgen 6">
            <a:extLst>
              <a:ext uri="{FF2B5EF4-FFF2-40B4-BE49-F238E27FC236}">
                <a16:creationId xmlns:a16="http://schemas.microsoft.com/office/drawing/2014/main" id="{A3A08536-4EB8-4BFB-92BB-D9E41DDABE6E}"/>
              </a:ext>
            </a:extLst>
          </p:cNvPr>
          <p:cNvSpPr/>
          <p:nvPr userDrawn="1"/>
        </p:nvSpPr>
        <p:spPr>
          <a:xfrm>
            <a:off x="0" y="6530674"/>
            <a:ext cx="9144000" cy="324280"/>
          </a:xfrm>
          <a:prstGeom prst="rect">
            <a:avLst/>
          </a:prstGeom>
          <a:solidFill>
            <a:srgbClr val="1B3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dirty="0"/>
          </a:p>
        </p:txBody>
      </p:sp>
      <p:sp>
        <p:nvSpPr>
          <p:cNvPr id="8" name="Dikdörtgen 7">
            <a:extLst>
              <a:ext uri="{FF2B5EF4-FFF2-40B4-BE49-F238E27FC236}">
                <a16:creationId xmlns:a16="http://schemas.microsoft.com/office/drawing/2014/main" id="{3C1B42E9-AA6E-416F-BA77-5604F09F3CCB}"/>
              </a:ext>
            </a:extLst>
          </p:cNvPr>
          <p:cNvSpPr/>
          <p:nvPr userDrawn="1"/>
        </p:nvSpPr>
        <p:spPr>
          <a:xfrm>
            <a:off x="0" y="0"/>
            <a:ext cx="9144000" cy="1030288"/>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4B0FD183-BBB6-41F3-96C9-C199676EB71C}"/>
              </a:ext>
            </a:extLst>
          </p:cNvPr>
          <p:cNvSpPr/>
          <p:nvPr userDrawn="1"/>
        </p:nvSpPr>
        <p:spPr>
          <a:xfrm>
            <a:off x="0" y="1030288"/>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0DB80770-32C3-4320-BFB9-288B352AFD48}"/>
              </a:ext>
            </a:extLst>
          </p:cNvPr>
          <p:cNvPicPr>
            <a:picLocks noChangeAspect="1"/>
          </p:cNvPicPr>
          <p:nvPr userDrawn="1"/>
        </p:nvPicPr>
        <p:blipFill>
          <a:blip r:embed="rId64" cstate="print">
            <a:extLst>
              <a:ext uri="{28A0092B-C50C-407E-A947-70E740481C1C}">
                <a14:useLocalDpi xmlns:a14="http://schemas.microsoft.com/office/drawing/2010/main" val="0"/>
              </a:ext>
            </a:extLst>
          </a:blip>
          <a:stretch>
            <a:fillRect/>
          </a:stretch>
        </p:blipFill>
        <p:spPr>
          <a:xfrm>
            <a:off x="7819253" y="157465"/>
            <a:ext cx="1314450" cy="1314450"/>
          </a:xfrm>
          <a:prstGeom prst="rect">
            <a:avLst/>
          </a:prstGeom>
        </p:spPr>
      </p:pic>
      <p:sp>
        <p:nvSpPr>
          <p:cNvPr id="2" name="Başlık Yer Tutucusu 1">
            <a:extLst>
              <a:ext uri="{FF2B5EF4-FFF2-40B4-BE49-F238E27FC236}">
                <a16:creationId xmlns:a16="http://schemas.microsoft.com/office/drawing/2014/main" id="{9BECFC9C-B4D0-4725-991B-3DC61180AD37}"/>
              </a:ext>
            </a:extLst>
          </p:cNvPr>
          <p:cNvSpPr>
            <a:spLocks noGrp="1"/>
          </p:cNvSpPr>
          <p:nvPr>
            <p:ph type="title"/>
          </p:nvPr>
        </p:nvSpPr>
        <p:spPr>
          <a:xfrm>
            <a:off x="381000" y="0"/>
            <a:ext cx="7010400" cy="1030289"/>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11" name="Veri Yer Tutucusu 10">
            <a:extLst>
              <a:ext uri="{FF2B5EF4-FFF2-40B4-BE49-F238E27FC236}">
                <a16:creationId xmlns:a16="http://schemas.microsoft.com/office/drawing/2014/main" id="{29F882E6-607C-4FB1-B650-7C8BE7A605BB}"/>
              </a:ext>
            </a:extLst>
          </p:cNvPr>
          <p:cNvSpPr>
            <a:spLocks noGrp="1"/>
          </p:cNvSpPr>
          <p:nvPr>
            <p:ph type="dt" sz="half" idx="2"/>
          </p:nvPr>
        </p:nvSpPr>
        <p:spPr>
          <a:xfrm>
            <a:off x="14287" y="6555945"/>
            <a:ext cx="1228725" cy="324280"/>
          </a:xfrm>
          <a:prstGeom prst="rect">
            <a:avLst/>
          </a:prstGeom>
        </p:spPr>
        <p:txBody>
          <a:bodyPr vert="horz" lIns="91440" tIns="45720" rIns="91440" bIns="45720" rtlCol="0" anchor="ctr"/>
          <a:lstStyle>
            <a:lvl1pPr algn="l">
              <a:defRPr sz="1800">
                <a:solidFill>
                  <a:schemeClr val="bg1"/>
                </a:solidFill>
              </a:defRPr>
            </a:lvl1pPr>
          </a:lstStyle>
          <a:p>
            <a:r>
              <a:rPr lang="en-US"/>
              <a:t>19.02.2026</a:t>
            </a:r>
            <a:endParaRPr lang="tr-TR" dirty="0"/>
          </a:p>
        </p:txBody>
      </p:sp>
      <p:sp>
        <p:nvSpPr>
          <p:cNvPr id="12" name="Slayt Numarası Yer Tutucusu 11">
            <a:extLst>
              <a:ext uri="{FF2B5EF4-FFF2-40B4-BE49-F238E27FC236}">
                <a16:creationId xmlns:a16="http://schemas.microsoft.com/office/drawing/2014/main" id="{F009B09C-27EE-4184-95C0-C8BAD904D703}"/>
              </a:ext>
            </a:extLst>
          </p:cNvPr>
          <p:cNvSpPr>
            <a:spLocks noGrp="1"/>
          </p:cNvSpPr>
          <p:nvPr>
            <p:ph type="sldNum" sz="quarter" idx="4"/>
          </p:nvPr>
        </p:nvSpPr>
        <p:spPr>
          <a:xfrm>
            <a:off x="8410575" y="6479019"/>
            <a:ext cx="733425" cy="375935"/>
          </a:xfrm>
          <a:prstGeom prst="rect">
            <a:avLst/>
          </a:prstGeom>
        </p:spPr>
        <p:txBody>
          <a:bodyPr vert="horz" lIns="91440" tIns="45720" rIns="91440" bIns="45720" rtlCol="0" anchor="b"/>
          <a:lstStyle>
            <a:lvl1pPr algn="r">
              <a:defRPr sz="1800" b="1">
                <a:solidFill>
                  <a:schemeClr val="bg1"/>
                </a:solidFill>
              </a:defRPr>
            </a:lvl1pPr>
          </a:lstStyle>
          <a:p>
            <a:fld id="{8E36F1F9-9F05-49B2-8378-168152139758}" type="slidenum">
              <a:rPr lang="tr-TR" smtClean="0"/>
              <a:pPr/>
              <a:t>‹#›</a:t>
            </a:fld>
            <a:endParaRPr lang="tr-TR" dirty="0"/>
          </a:p>
        </p:txBody>
      </p:sp>
    </p:spTree>
    <p:extLst>
      <p:ext uri="{BB962C8B-B14F-4D97-AF65-F5344CB8AC3E}">
        <p14:creationId xmlns:p14="http://schemas.microsoft.com/office/powerpoint/2010/main" val="1158323790"/>
      </p:ext>
    </p:extLst>
  </p:cSld>
  <p:clrMap bg1="lt1" tx1="dk1" bg2="lt2" tx2="dk2" accent1="accent1" accent2="accent2" accent3="accent3" accent4="accent4" accent5="accent5" accent6="accent6" hlink="hlink" folHlink="folHlink"/>
  <p:sldLayoutIdLst>
    <p:sldLayoutId id="2147483924" r:id="rId1"/>
    <p:sldLayoutId id="2147483911" r:id="rId2"/>
    <p:sldLayoutId id="2147483912" r:id="rId3"/>
    <p:sldLayoutId id="2147483913" r:id="rId4"/>
    <p:sldLayoutId id="2147483914" r:id="rId5"/>
    <p:sldLayoutId id="2147483915" r:id="rId6"/>
    <p:sldLayoutId id="2147483926" r:id="rId7"/>
    <p:sldLayoutId id="2147483916" r:id="rId8"/>
    <p:sldLayoutId id="2147483917" r:id="rId9"/>
    <p:sldLayoutId id="2147483918" r:id="rId10"/>
    <p:sldLayoutId id="2147483919" r:id="rId11"/>
    <p:sldLayoutId id="2147483920" r:id="rId12"/>
    <p:sldLayoutId id="2147483921"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 id="2147483781" r:id="rId37"/>
    <p:sldLayoutId id="2147483782" r:id="rId38"/>
    <p:sldLayoutId id="2147483783" r:id="rId39"/>
    <p:sldLayoutId id="2147483784" r:id="rId40"/>
    <p:sldLayoutId id="2147483785" r:id="rId41"/>
    <p:sldLayoutId id="2147483786" r:id="rId42"/>
    <p:sldLayoutId id="2147483787" r:id="rId43"/>
    <p:sldLayoutId id="2147483788" r:id="rId44"/>
    <p:sldLayoutId id="2147483789" r:id="rId45"/>
    <p:sldLayoutId id="2147483790" r:id="rId46"/>
    <p:sldLayoutId id="2147483791" r:id="rId47"/>
    <p:sldLayoutId id="2147483792" r:id="rId48"/>
    <p:sldLayoutId id="2147483793" r:id="rId49"/>
    <p:sldLayoutId id="2147483794" r:id="rId50"/>
    <p:sldLayoutId id="2147483795" r:id="rId51"/>
    <p:sldLayoutId id="2147483796" r:id="rId52"/>
    <p:sldLayoutId id="2147483797" r:id="rId53"/>
    <p:sldLayoutId id="2147483798" r:id="rId54"/>
    <p:sldLayoutId id="2147483799" r:id="rId55"/>
    <p:sldLayoutId id="2147483800" r:id="rId56"/>
    <p:sldLayoutId id="2147483801" r:id="rId57"/>
    <p:sldLayoutId id="2147483802" r:id="rId58"/>
    <p:sldLayoutId id="2147483803" r:id="rId59"/>
    <p:sldLayoutId id="2147483804" r:id="rId60"/>
    <p:sldLayoutId id="2147483805" r:id="rId61"/>
    <p:sldLayoutId id="2147483925" r:id="rId62"/>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385118-CA0D-4922-AC16-B8E64FAB0B1D}"/>
              </a:ext>
            </a:extLst>
          </p:cNvPr>
          <p:cNvSpPr>
            <a:spLocks noGrp="1"/>
          </p:cNvSpPr>
          <p:nvPr>
            <p:ph type="ctrTitle"/>
          </p:nvPr>
        </p:nvSpPr>
        <p:spPr>
          <a:xfrm>
            <a:off x="533400" y="1905000"/>
            <a:ext cx="8153400" cy="2667000"/>
          </a:xfrm>
        </p:spPr>
        <p:txBody>
          <a:bodyPr/>
          <a:lstStyle/>
          <a:p>
            <a:pPr fontAlgn="base">
              <a:spcBef>
                <a:spcPts val="2400"/>
              </a:spcBef>
              <a:spcAft>
                <a:spcPts val="2400"/>
              </a:spcAft>
            </a:pPr>
            <a:r>
              <a:rPr lang="tr-TR" sz="3600" dirty="0" err="1">
                <a:solidFill>
                  <a:srgbClr val="000099"/>
                </a:solidFill>
                <a:effectLst/>
                <a:latin typeface="Arial" panose="020B0604020202020204" pitchFamily="34" charset="0"/>
                <a:cs typeface="Arial" panose="020B0604020202020204" pitchFamily="34" charset="0"/>
              </a:rPr>
              <a:t>Applied</a:t>
            </a:r>
            <a:r>
              <a:rPr lang="tr-TR" sz="3600" dirty="0">
                <a:solidFill>
                  <a:srgbClr val="000099"/>
                </a:solidFill>
                <a:effectLst/>
                <a:latin typeface="Arial" panose="020B0604020202020204" pitchFamily="34" charset="0"/>
                <a:cs typeface="Arial" panose="020B0604020202020204" pitchFamily="34" charset="0"/>
              </a:rPr>
              <a:t> </a:t>
            </a:r>
            <a:r>
              <a:rPr lang="tr-TR" sz="3600" dirty="0" err="1">
                <a:solidFill>
                  <a:srgbClr val="000099"/>
                </a:solidFill>
                <a:effectLst/>
                <a:latin typeface="Arial" panose="020B0604020202020204" pitchFamily="34" charset="0"/>
                <a:cs typeface="Arial" panose="020B0604020202020204" pitchFamily="34" charset="0"/>
              </a:rPr>
              <a:t>Sciences</a:t>
            </a:r>
            <a:r>
              <a:rPr lang="tr-TR" sz="3600" dirty="0">
                <a:solidFill>
                  <a:srgbClr val="000099"/>
                </a:solidFill>
                <a:effectLst/>
                <a:latin typeface="Arial" panose="020B0604020202020204" pitchFamily="34" charset="0"/>
                <a:cs typeface="Arial" panose="020B0604020202020204" pitchFamily="34" charset="0"/>
              </a:rPr>
              <a:t> Faculty</a:t>
            </a:r>
            <a:br>
              <a:rPr lang="tr-TR" sz="3600" dirty="0">
                <a:solidFill>
                  <a:srgbClr val="000099"/>
                </a:solidFill>
                <a:effectLst/>
                <a:latin typeface="Arial" panose="020B0604020202020204" pitchFamily="34" charset="0"/>
                <a:cs typeface="Arial" panose="020B0604020202020204" pitchFamily="34" charset="0"/>
              </a:rPr>
            </a:br>
            <a:br>
              <a:rPr lang="tr-TR" sz="1800" dirty="0">
                <a:solidFill>
                  <a:srgbClr val="E94F36"/>
                </a:solidFill>
                <a:effectLst/>
                <a:latin typeface="Open Sans" panose="020B0806030504020204" pitchFamily="34" charset="0"/>
              </a:rPr>
            </a:br>
            <a:r>
              <a:rPr lang="tr-TR" b="1" i="0" dirty="0">
                <a:solidFill>
                  <a:srgbClr val="E94F36"/>
                </a:solidFill>
                <a:effectLst/>
                <a:latin typeface="Arial" panose="020B0604020202020204" pitchFamily="34" charset="0"/>
                <a:cs typeface="Arial" panose="020B0604020202020204" pitchFamily="34" charset="0"/>
              </a:rPr>
              <a:t> </a:t>
            </a:r>
            <a:r>
              <a:rPr lang="tr-TR" b="1" i="0" dirty="0">
                <a:solidFill>
                  <a:srgbClr val="1B327E"/>
                </a:solidFill>
                <a:effectLst/>
                <a:latin typeface="Arial" panose="020B0604020202020204" pitchFamily="34" charset="0"/>
                <a:cs typeface="Arial" panose="020B0604020202020204" pitchFamily="34" charset="0"/>
              </a:rPr>
              <a:t>Management </a:t>
            </a:r>
            <a:r>
              <a:rPr lang="tr-TR" b="1" i="0" dirty="0">
                <a:solidFill>
                  <a:srgbClr val="000099"/>
                </a:solidFill>
                <a:effectLst/>
                <a:latin typeface="Arial" panose="020B0604020202020204" pitchFamily="34" charset="0"/>
                <a:cs typeface="Arial" panose="020B0604020202020204" pitchFamily="34" charset="0"/>
              </a:rPr>
              <a:t>Information </a:t>
            </a:r>
            <a:r>
              <a:rPr lang="tr-TR" b="1" i="0" dirty="0" err="1">
                <a:solidFill>
                  <a:srgbClr val="000099"/>
                </a:solidFill>
                <a:effectLst/>
                <a:latin typeface="Arial" panose="020B0604020202020204" pitchFamily="34" charset="0"/>
                <a:cs typeface="Arial" panose="020B0604020202020204" pitchFamily="34" charset="0"/>
              </a:rPr>
              <a:t>Systems</a:t>
            </a:r>
            <a:r>
              <a:rPr lang="tr-TR" b="1" i="0" dirty="0">
                <a:solidFill>
                  <a:srgbClr val="000099"/>
                </a:solidFill>
                <a:effectLst/>
                <a:latin typeface="Arial" panose="020B0604020202020204" pitchFamily="34" charset="0"/>
                <a:cs typeface="Arial" panose="020B0604020202020204" pitchFamily="34" charset="0"/>
              </a:rPr>
              <a:t> </a:t>
            </a:r>
            <a:endParaRPr lang="tr-TR" b="1" dirty="0">
              <a:solidFill>
                <a:srgbClr val="000099"/>
              </a:solidFill>
              <a:latin typeface="Arial" panose="020B0604020202020204" pitchFamily="34" charset="0"/>
              <a:cs typeface="Arial" panose="020B0604020202020204" pitchFamily="34" charset="0"/>
            </a:endParaRPr>
          </a:p>
        </p:txBody>
      </p:sp>
      <p:sp>
        <p:nvSpPr>
          <p:cNvPr id="3" name="Alt Başlık 2">
            <a:extLst>
              <a:ext uri="{FF2B5EF4-FFF2-40B4-BE49-F238E27FC236}">
                <a16:creationId xmlns:a16="http://schemas.microsoft.com/office/drawing/2014/main" id="{4B026BD2-2880-4EAE-9FD3-1FBF2F1A4831}"/>
              </a:ext>
            </a:extLst>
          </p:cNvPr>
          <p:cNvSpPr>
            <a:spLocks noGrp="1"/>
          </p:cNvSpPr>
          <p:nvPr>
            <p:ph type="subTitle" idx="1"/>
          </p:nvPr>
        </p:nvSpPr>
        <p:spPr>
          <a:xfrm>
            <a:off x="1143000" y="5105400"/>
            <a:ext cx="6858000" cy="609600"/>
          </a:xfrm>
        </p:spPr>
        <p:txBody>
          <a:bodyPr>
            <a:noAutofit/>
          </a:bodyPr>
          <a:lstStyle/>
          <a:p>
            <a:r>
              <a:rPr lang="tr-TR" sz="3200" b="1" dirty="0"/>
              <a:t>Dr. Yakup BAKIŞ</a:t>
            </a:r>
          </a:p>
        </p:txBody>
      </p:sp>
      <p:sp>
        <p:nvSpPr>
          <p:cNvPr id="6" name="Veri Yer Tutucusu 5">
            <a:extLst>
              <a:ext uri="{FF2B5EF4-FFF2-40B4-BE49-F238E27FC236}">
                <a16:creationId xmlns:a16="http://schemas.microsoft.com/office/drawing/2014/main" id="{36055619-B9F2-431E-B4A4-81CAAF36FD00}"/>
              </a:ext>
            </a:extLst>
          </p:cNvPr>
          <p:cNvSpPr>
            <a:spLocks noGrp="1"/>
          </p:cNvSpPr>
          <p:nvPr>
            <p:ph type="dt" sz="half" idx="10"/>
          </p:nvPr>
        </p:nvSpPr>
        <p:spPr/>
        <p:txBody>
          <a:bodyPr/>
          <a:lstStyle/>
          <a:p>
            <a:r>
              <a:rPr lang="en-US"/>
              <a:t>19.02.2026</a:t>
            </a:r>
            <a:endParaRPr lang="tr-TR" dirty="0"/>
          </a:p>
        </p:txBody>
      </p:sp>
      <p:sp>
        <p:nvSpPr>
          <p:cNvPr id="7" name="Slayt Numarası Yer Tutucusu 6">
            <a:extLst>
              <a:ext uri="{FF2B5EF4-FFF2-40B4-BE49-F238E27FC236}">
                <a16:creationId xmlns:a16="http://schemas.microsoft.com/office/drawing/2014/main" id="{A223F624-8708-4B0B-8F3E-2CB5666EA178}"/>
              </a:ext>
            </a:extLst>
          </p:cNvPr>
          <p:cNvSpPr>
            <a:spLocks noGrp="1"/>
          </p:cNvSpPr>
          <p:nvPr>
            <p:ph type="sldNum" sz="quarter" idx="11"/>
          </p:nvPr>
        </p:nvSpPr>
        <p:spPr/>
        <p:txBody>
          <a:bodyPr/>
          <a:lstStyle/>
          <a:p>
            <a:fld id="{8E36F1F9-9F05-49B2-8378-168152139758}" type="slidenum">
              <a:rPr lang="tr-TR" smtClean="0"/>
              <a:pPr/>
              <a:t>1</a:t>
            </a:fld>
            <a:endParaRPr lang="tr-TR"/>
          </a:p>
        </p:txBody>
      </p:sp>
    </p:spTree>
    <p:extLst>
      <p:ext uri="{BB962C8B-B14F-4D97-AF65-F5344CB8AC3E}">
        <p14:creationId xmlns:p14="http://schemas.microsoft.com/office/powerpoint/2010/main" val="64039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E3FC6285-5B06-444F-A7E4-CAC6F4CE5034}"/>
              </a:ext>
            </a:extLst>
          </p:cNvPr>
          <p:cNvSpPr>
            <a:spLocks noGrp="1"/>
          </p:cNvSpPr>
          <p:nvPr>
            <p:ph type="title"/>
          </p:nvPr>
        </p:nvSpPr>
        <p:spPr/>
        <p:txBody>
          <a:bodyPr/>
          <a:lstStyle/>
          <a:p>
            <a:r>
              <a:rPr lang="en-US" dirty="0"/>
              <a:t>How a web server processes a static web page</a:t>
            </a:r>
            <a:endParaRPr lang="tr-TR" dirty="0"/>
          </a:p>
        </p:txBody>
      </p:sp>
      <p:graphicFrame>
        <p:nvGraphicFramePr>
          <p:cNvPr id="6" name="Object 7">
            <a:extLst>
              <a:ext uri="{FF2B5EF4-FFF2-40B4-BE49-F238E27FC236}">
                <a16:creationId xmlns:a16="http://schemas.microsoft.com/office/drawing/2014/main" id="{35DCE70E-1461-4882-AD2C-1124D2506F72}"/>
              </a:ext>
            </a:extLst>
          </p:cNvPr>
          <p:cNvGraphicFramePr>
            <a:graphicFrameLocks noGrp="1" noChangeAspect="1"/>
          </p:cNvGraphicFramePr>
          <p:nvPr>
            <p:ph sz="quarter" idx="13"/>
          </p:nvPr>
        </p:nvGraphicFramePr>
        <p:xfrm>
          <a:off x="132039" y="2097088"/>
          <a:ext cx="8690579" cy="2398711"/>
        </p:xfrm>
        <a:graphic>
          <a:graphicData uri="http://schemas.openxmlformats.org/presentationml/2006/ole">
            <mc:AlternateContent xmlns:mc="http://schemas.openxmlformats.org/markup-compatibility/2006">
              <mc:Choice xmlns:v="urn:schemas-microsoft-com:vml" Requires="v">
                <p:oleObj name="Visio" r:id="rId3" imgW="3997157" imgH="1102680" progId="Visio.Drawing.11">
                  <p:embed/>
                </p:oleObj>
              </mc:Choice>
              <mc:Fallback>
                <p:oleObj name="Visio" r:id="rId3" imgW="3997157" imgH="1102680" progId="Visio.Drawing.11">
                  <p:embed/>
                  <p:pic>
                    <p:nvPicPr>
                      <p:cNvPr id="6" name="Object 7">
                        <a:extLst>
                          <a:ext uri="{FF2B5EF4-FFF2-40B4-BE49-F238E27FC236}">
                            <a16:creationId xmlns:a16="http://schemas.microsoft.com/office/drawing/2014/main" id="{35DCE70E-1461-4882-AD2C-1124D2506F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39" y="2097088"/>
                        <a:ext cx="8690579" cy="2398711"/>
                      </a:xfrm>
                      <a:prstGeom prst="rect">
                        <a:avLst/>
                      </a:prstGeom>
                      <a:noFill/>
                    </p:spPr>
                  </p:pic>
                </p:oleObj>
              </mc:Fallback>
            </mc:AlternateContent>
          </a:graphicData>
        </a:graphic>
      </p:graphicFrame>
      <p:sp>
        <p:nvSpPr>
          <p:cNvPr id="4" name="Veri Yer Tutucusu 3">
            <a:extLst>
              <a:ext uri="{FF2B5EF4-FFF2-40B4-BE49-F238E27FC236}">
                <a16:creationId xmlns:a16="http://schemas.microsoft.com/office/drawing/2014/main" id="{0B3781C8-207D-47E6-AC2F-6CC8B2AD83C8}"/>
              </a:ext>
            </a:extLst>
          </p:cNvPr>
          <p:cNvSpPr>
            <a:spLocks noGrp="1"/>
          </p:cNvSpPr>
          <p:nvPr>
            <p:ph type="dt" sz="half" idx="10"/>
          </p:nvPr>
        </p:nvSpPr>
        <p:spPr/>
        <p:txBody>
          <a:bodyPr/>
          <a:lstStyle/>
          <a:p>
            <a:pPr>
              <a:defRPr/>
            </a:pPr>
            <a:r>
              <a:rPr lang="en-US"/>
              <a:t>19.02.2026</a:t>
            </a:r>
          </a:p>
        </p:txBody>
      </p:sp>
      <p:sp>
        <p:nvSpPr>
          <p:cNvPr id="7" name="Slayt Numarası Yer Tutucusu 6">
            <a:extLst>
              <a:ext uri="{FF2B5EF4-FFF2-40B4-BE49-F238E27FC236}">
                <a16:creationId xmlns:a16="http://schemas.microsoft.com/office/drawing/2014/main" id="{BC60FF30-71B2-4793-BFEB-BF7D917ECBD4}"/>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10</a:t>
            </a:fld>
            <a:endParaRPr lang="en-US" dirty="0"/>
          </a:p>
        </p:txBody>
      </p:sp>
    </p:spTree>
    <p:extLst>
      <p:ext uri="{BB962C8B-B14F-4D97-AF65-F5344CB8AC3E}">
        <p14:creationId xmlns:p14="http://schemas.microsoft.com/office/powerpoint/2010/main" val="3401427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7EA57770-7FFC-4ED1-9419-3A7B99F9A513}"/>
              </a:ext>
            </a:extLst>
          </p:cNvPr>
          <p:cNvSpPr>
            <a:spLocks noGrp="1"/>
          </p:cNvSpPr>
          <p:nvPr>
            <p:ph type="title"/>
          </p:nvPr>
        </p:nvSpPr>
        <p:spPr/>
        <p:txBody>
          <a:bodyPr/>
          <a:lstStyle/>
          <a:p>
            <a:r>
              <a:rPr lang="en-US" dirty="0"/>
              <a:t>A dynamic web page at amazon.com</a:t>
            </a:r>
            <a:endParaRPr lang="tr-TR" dirty="0"/>
          </a:p>
        </p:txBody>
      </p:sp>
      <p:pic>
        <p:nvPicPr>
          <p:cNvPr id="6" name="Picture 6">
            <a:extLst>
              <a:ext uri="{FF2B5EF4-FFF2-40B4-BE49-F238E27FC236}">
                <a16:creationId xmlns:a16="http://schemas.microsoft.com/office/drawing/2014/main" id="{30321C42-60E0-44EA-A019-853E82C12D08}"/>
              </a:ext>
            </a:extLst>
          </p:cNvPr>
          <p:cNvPicPr/>
          <p:nvPr/>
        </p:nvPicPr>
        <p:blipFill>
          <a:blip r:embed="rId3">
            <a:extLst>
              <a:ext uri="{28A0092B-C50C-407E-A947-70E740481C1C}">
                <a14:useLocalDpi xmlns:a14="http://schemas.microsoft.com/office/drawing/2010/main" val="0"/>
              </a:ext>
            </a:extLst>
          </a:blip>
          <a:stretch>
            <a:fillRect/>
          </a:stretch>
        </p:blipFill>
        <p:spPr>
          <a:xfrm>
            <a:off x="45720" y="1219200"/>
            <a:ext cx="9098280" cy="5273674"/>
          </a:xfrm>
          <a:prstGeom prst="rect">
            <a:avLst/>
          </a:prstGeom>
        </p:spPr>
      </p:pic>
      <p:sp>
        <p:nvSpPr>
          <p:cNvPr id="4" name="Veri Yer Tutucusu 3">
            <a:extLst>
              <a:ext uri="{FF2B5EF4-FFF2-40B4-BE49-F238E27FC236}">
                <a16:creationId xmlns:a16="http://schemas.microsoft.com/office/drawing/2014/main" id="{139F4BB1-5C22-413E-9439-E7FB8D9DC06B}"/>
              </a:ext>
            </a:extLst>
          </p:cNvPr>
          <p:cNvSpPr>
            <a:spLocks noGrp="1"/>
          </p:cNvSpPr>
          <p:nvPr>
            <p:ph type="dt" sz="half" idx="10"/>
          </p:nvPr>
        </p:nvSpPr>
        <p:spPr/>
        <p:txBody>
          <a:bodyPr/>
          <a:lstStyle/>
          <a:p>
            <a:pPr>
              <a:defRPr/>
            </a:pPr>
            <a:r>
              <a:rPr lang="en-US"/>
              <a:t>19.02.2026</a:t>
            </a:r>
          </a:p>
        </p:txBody>
      </p:sp>
      <p:sp>
        <p:nvSpPr>
          <p:cNvPr id="7" name="Slayt Numarası Yer Tutucusu 6">
            <a:extLst>
              <a:ext uri="{FF2B5EF4-FFF2-40B4-BE49-F238E27FC236}">
                <a16:creationId xmlns:a16="http://schemas.microsoft.com/office/drawing/2014/main" id="{73B05942-8781-42B1-918E-3B031E72A123}"/>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11</a:t>
            </a:fld>
            <a:endParaRPr lang="en-US" dirty="0"/>
          </a:p>
        </p:txBody>
      </p:sp>
    </p:spTree>
    <p:extLst>
      <p:ext uri="{BB962C8B-B14F-4D97-AF65-F5344CB8AC3E}">
        <p14:creationId xmlns:p14="http://schemas.microsoft.com/office/powerpoint/2010/main" val="269772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D951C8E7-706B-439A-9604-6D106801AA38}"/>
              </a:ext>
            </a:extLst>
          </p:cNvPr>
          <p:cNvSpPr>
            <a:spLocks noGrp="1"/>
          </p:cNvSpPr>
          <p:nvPr>
            <p:ph type="title"/>
          </p:nvPr>
        </p:nvSpPr>
        <p:spPr/>
        <p:txBody>
          <a:bodyPr/>
          <a:lstStyle/>
          <a:p>
            <a:r>
              <a:rPr lang="en-US" dirty="0"/>
              <a:t>How a web server processes a dynamic web page</a:t>
            </a:r>
            <a:endParaRPr lang="tr-TR" dirty="0"/>
          </a:p>
        </p:txBody>
      </p:sp>
      <p:graphicFrame>
        <p:nvGraphicFramePr>
          <p:cNvPr id="6" name="Object 7">
            <a:extLst>
              <a:ext uri="{FF2B5EF4-FFF2-40B4-BE49-F238E27FC236}">
                <a16:creationId xmlns:a16="http://schemas.microsoft.com/office/drawing/2014/main" id="{4C66488D-ADDF-4BFE-88ED-120D01F32959}"/>
              </a:ext>
            </a:extLst>
          </p:cNvPr>
          <p:cNvGraphicFramePr>
            <a:graphicFrameLocks noChangeAspect="1"/>
          </p:cNvGraphicFramePr>
          <p:nvPr/>
        </p:nvGraphicFramePr>
        <p:xfrm>
          <a:off x="30480" y="2450939"/>
          <a:ext cx="9007950" cy="1877219"/>
        </p:xfrm>
        <a:graphic>
          <a:graphicData uri="http://schemas.openxmlformats.org/presentationml/2006/ole">
            <mc:AlternateContent xmlns:mc="http://schemas.openxmlformats.org/markup-compatibility/2006">
              <mc:Choice xmlns:v="urn:schemas-microsoft-com:vml" Requires="v">
                <p:oleObj name="Visio" r:id="rId3" imgW="5533133" imgH="1151280" progId="Visio.Drawing.11">
                  <p:embed/>
                </p:oleObj>
              </mc:Choice>
              <mc:Fallback>
                <p:oleObj name="Visio" r:id="rId3" imgW="5533133" imgH="1151280" progId="Visio.Drawing.11">
                  <p:embed/>
                  <p:pic>
                    <p:nvPicPr>
                      <p:cNvPr id="6" name="Object 7">
                        <a:extLst>
                          <a:ext uri="{FF2B5EF4-FFF2-40B4-BE49-F238E27FC236}">
                            <a16:creationId xmlns:a16="http://schemas.microsoft.com/office/drawing/2014/main" id="{4C66488D-ADDF-4BFE-88ED-120D01F329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 y="2450939"/>
                        <a:ext cx="9007950" cy="1877219"/>
                      </a:xfrm>
                      <a:prstGeom prst="rect">
                        <a:avLst/>
                      </a:prstGeom>
                      <a:noFill/>
                    </p:spPr>
                  </p:pic>
                </p:oleObj>
              </mc:Fallback>
            </mc:AlternateContent>
          </a:graphicData>
        </a:graphic>
      </p:graphicFrame>
      <p:sp>
        <p:nvSpPr>
          <p:cNvPr id="4" name="Veri Yer Tutucusu 3">
            <a:extLst>
              <a:ext uri="{FF2B5EF4-FFF2-40B4-BE49-F238E27FC236}">
                <a16:creationId xmlns:a16="http://schemas.microsoft.com/office/drawing/2014/main" id="{C91A5E63-3DDE-468B-AAD3-EC19A32F857F}"/>
              </a:ext>
            </a:extLst>
          </p:cNvPr>
          <p:cNvSpPr>
            <a:spLocks noGrp="1"/>
          </p:cNvSpPr>
          <p:nvPr>
            <p:ph type="dt" sz="half" idx="10"/>
          </p:nvPr>
        </p:nvSpPr>
        <p:spPr/>
        <p:txBody>
          <a:bodyPr/>
          <a:lstStyle/>
          <a:p>
            <a:pPr>
              <a:defRPr/>
            </a:pPr>
            <a:r>
              <a:rPr lang="en-US"/>
              <a:t>19.02.2026</a:t>
            </a:r>
          </a:p>
        </p:txBody>
      </p:sp>
      <p:sp>
        <p:nvSpPr>
          <p:cNvPr id="7" name="Slayt Numarası Yer Tutucusu 6">
            <a:extLst>
              <a:ext uri="{FF2B5EF4-FFF2-40B4-BE49-F238E27FC236}">
                <a16:creationId xmlns:a16="http://schemas.microsoft.com/office/drawing/2014/main" id="{0C3D4F7C-0232-44FF-A984-D080CB102E0D}"/>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12</a:t>
            </a:fld>
            <a:endParaRPr lang="en-US" dirty="0"/>
          </a:p>
        </p:txBody>
      </p:sp>
    </p:spTree>
    <p:extLst>
      <p:ext uri="{BB962C8B-B14F-4D97-AF65-F5344CB8AC3E}">
        <p14:creationId xmlns:p14="http://schemas.microsoft.com/office/powerpoint/2010/main" val="81376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82D1B898-D416-4793-9B1B-FDDBAF6FACE9}"/>
              </a:ext>
            </a:extLst>
          </p:cNvPr>
          <p:cNvSpPr>
            <a:spLocks noGrp="1"/>
          </p:cNvSpPr>
          <p:nvPr>
            <p:ph type="title"/>
          </p:nvPr>
        </p:nvSpPr>
        <p:spPr/>
        <p:txBody>
          <a:bodyPr/>
          <a:lstStyle/>
          <a:p>
            <a:r>
              <a:rPr lang="en-US" dirty="0"/>
              <a:t>A web page with image swaps and rollovers</a:t>
            </a:r>
            <a:endParaRPr lang="tr-TR" dirty="0"/>
          </a:p>
        </p:txBody>
      </p:sp>
      <p:pic>
        <p:nvPicPr>
          <p:cNvPr id="6" name="Picture 6">
            <a:extLst>
              <a:ext uri="{FF2B5EF4-FFF2-40B4-BE49-F238E27FC236}">
                <a16:creationId xmlns:a16="http://schemas.microsoft.com/office/drawing/2014/main" id="{553E02DA-2A95-41D2-B52E-2856E0E4C36B}"/>
              </a:ext>
            </a:extLst>
          </p:cNvPr>
          <p:cNvPicPr/>
          <p:nvPr/>
        </p:nvPicPr>
        <p:blipFill>
          <a:blip r:embed="rId3">
            <a:extLst>
              <a:ext uri="{28A0092B-C50C-407E-A947-70E740481C1C}">
                <a14:useLocalDpi xmlns:a14="http://schemas.microsoft.com/office/drawing/2010/main" val="0"/>
              </a:ext>
            </a:extLst>
          </a:blip>
          <a:stretch>
            <a:fillRect/>
          </a:stretch>
        </p:blipFill>
        <p:spPr>
          <a:xfrm>
            <a:off x="-15240" y="1219200"/>
            <a:ext cx="8930640" cy="5273674"/>
          </a:xfrm>
          <a:prstGeom prst="rect">
            <a:avLst/>
          </a:prstGeom>
        </p:spPr>
      </p:pic>
      <p:sp>
        <p:nvSpPr>
          <p:cNvPr id="4" name="Veri Yer Tutucusu 3">
            <a:extLst>
              <a:ext uri="{FF2B5EF4-FFF2-40B4-BE49-F238E27FC236}">
                <a16:creationId xmlns:a16="http://schemas.microsoft.com/office/drawing/2014/main" id="{7C4A0067-035D-4BB6-B782-5DF17012804E}"/>
              </a:ext>
            </a:extLst>
          </p:cNvPr>
          <p:cNvSpPr>
            <a:spLocks noGrp="1"/>
          </p:cNvSpPr>
          <p:nvPr>
            <p:ph type="dt" sz="half" idx="10"/>
          </p:nvPr>
        </p:nvSpPr>
        <p:spPr/>
        <p:txBody>
          <a:bodyPr/>
          <a:lstStyle/>
          <a:p>
            <a:pPr>
              <a:defRPr/>
            </a:pPr>
            <a:r>
              <a:rPr lang="en-US"/>
              <a:t>19.02.2026</a:t>
            </a:r>
          </a:p>
        </p:txBody>
      </p:sp>
      <p:sp>
        <p:nvSpPr>
          <p:cNvPr id="7" name="Slayt Numarası Yer Tutucusu 6">
            <a:extLst>
              <a:ext uri="{FF2B5EF4-FFF2-40B4-BE49-F238E27FC236}">
                <a16:creationId xmlns:a16="http://schemas.microsoft.com/office/drawing/2014/main" id="{17A9B09B-F092-4E3C-BC67-0AEE3F414C78}"/>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13</a:t>
            </a:fld>
            <a:endParaRPr lang="en-US" dirty="0"/>
          </a:p>
        </p:txBody>
      </p:sp>
    </p:spTree>
    <p:extLst>
      <p:ext uri="{BB962C8B-B14F-4D97-AF65-F5344CB8AC3E}">
        <p14:creationId xmlns:p14="http://schemas.microsoft.com/office/powerpoint/2010/main" val="330551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C3329F06-EDA3-4AE7-B957-07F3DD17C3C4}"/>
              </a:ext>
            </a:extLst>
          </p:cNvPr>
          <p:cNvSpPr>
            <a:spLocks noGrp="1"/>
          </p:cNvSpPr>
          <p:nvPr>
            <p:ph type="title"/>
          </p:nvPr>
        </p:nvSpPr>
        <p:spPr/>
        <p:txBody>
          <a:bodyPr/>
          <a:lstStyle/>
          <a:p>
            <a:r>
              <a:rPr lang="en-US" dirty="0"/>
              <a:t>How JavaScript fits into this architecture</a:t>
            </a:r>
            <a:endParaRPr lang="tr-TR" dirty="0"/>
          </a:p>
        </p:txBody>
      </p:sp>
      <p:graphicFrame>
        <p:nvGraphicFramePr>
          <p:cNvPr id="6" name="Object 7">
            <a:extLst>
              <a:ext uri="{FF2B5EF4-FFF2-40B4-BE49-F238E27FC236}">
                <a16:creationId xmlns:a16="http://schemas.microsoft.com/office/drawing/2014/main" id="{72D6CCC4-F051-49E6-888E-53DF3D9517EB}"/>
              </a:ext>
            </a:extLst>
          </p:cNvPr>
          <p:cNvGraphicFramePr>
            <a:graphicFrameLocks noChangeAspect="1"/>
          </p:cNvGraphicFramePr>
          <p:nvPr/>
        </p:nvGraphicFramePr>
        <p:xfrm>
          <a:off x="0" y="2514600"/>
          <a:ext cx="9138195" cy="2676525"/>
        </p:xfrm>
        <a:graphic>
          <a:graphicData uri="http://schemas.openxmlformats.org/presentationml/2006/ole">
            <mc:AlternateContent xmlns:mc="http://schemas.openxmlformats.org/markup-compatibility/2006">
              <mc:Choice xmlns:v="urn:schemas-microsoft-com:vml" Requires="v">
                <p:oleObj name="Visio" r:id="rId3" imgW="4161938" imgH="1215540" progId="Visio.Drawing.11">
                  <p:embed/>
                </p:oleObj>
              </mc:Choice>
              <mc:Fallback>
                <p:oleObj name="Visio" r:id="rId3" imgW="4161938" imgH="1215540" progId="Visio.Drawing.11">
                  <p:embed/>
                  <p:pic>
                    <p:nvPicPr>
                      <p:cNvPr id="6" name="Object 7">
                        <a:extLst>
                          <a:ext uri="{FF2B5EF4-FFF2-40B4-BE49-F238E27FC236}">
                            <a16:creationId xmlns:a16="http://schemas.microsoft.com/office/drawing/2014/main" id="{72D6CCC4-F051-49E6-888E-53DF3D9517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14600"/>
                        <a:ext cx="9138195" cy="2676525"/>
                      </a:xfrm>
                      <a:prstGeom prst="rect">
                        <a:avLst/>
                      </a:prstGeom>
                      <a:noFill/>
                    </p:spPr>
                  </p:pic>
                </p:oleObj>
              </mc:Fallback>
            </mc:AlternateContent>
          </a:graphicData>
        </a:graphic>
      </p:graphicFrame>
      <p:sp>
        <p:nvSpPr>
          <p:cNvPr id="4" name="Veri Yer Tutucusu 3">
            <a:extLst>
              <a:ext uri="{FF2B5EF4-FFF2-40B4-BE49-F238E27FC236}">
                <a16:creationId xmlns:a16="http://schemas.microsoft.com/office/drawing/2014/main" id="{277FBB3E-B19B-461D-8AAF-C9BAB3DC08EA}"/>
              </a:ext>
            </a:extLst>
          </p:cNvPr>
          <p:cNvSpPr>
            <a:spLocks noGrp="1"/>
          </p:cNvSpPr>
          <p:nvPr>
            <p:ph type="dt" sz="half" idx="10"/>
          </p:nvPr>
        </p:nvSpPr>
        <p:spPr/>
        <p:txBody>
          <a:bodyPr/>
          <a:lstStyle/>
          <a:p>
            <a:pPr>
              <a:defRPr/>
            </a:pPr>
            <a:r>
              <a:rPr lang="en-US"/>
              <a:t>19.02.2026</a:t>
            </a:r>
          </a:p>
        </p:txBody>
      </p:sp>
      <p:sp>
        <p:nvSpPr>
          <p:cNvPr id="7" name="Slayt Numarası Yer Tutucusu 6">
            <a:extLst>
              <a:ext uri="{FF2B5EF4-FFF2-40B4-BE49-F238E27FC236}">
                <a16:creationId xmlns:a16="http://schemas.microsoft.com/office/drawing/2014/main" id="{87781071-C56E-4FC0-81C5-A8E422724017}"/>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14</a:t>
            </a:fld>
            <a:endParaRPr lang="en-US" dirty="0"/>
          </a:p>
        </p:txBody>
      </p:sp>
    </p:spTree>
    <p:extLst>
      <p:ext uri="{BB962C8B-B14F-4D97-AF65-F5344CB8AC3E}">
        <p14:creationId xmlns:p14="http://schemas.microsoft.com/office/powerpoint/2010/main" val="773038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BCA0C00E-23D9-4F35-AC42-62AC7EDA1E21}"/>
              </a:ext>
            </a:extLst>
          </p:cNvPr>
          <p:cNvSpPr>
            <a:spLocks noGrp="1"/>
          </p:cNvSpPr>
          <p:nvPr>
            <p:ph sz="quarter" idx="13"/>
          </p:nvPr>
        </p:nvSpPr>
        <p:spPr>
          <a:xfrm>
            <a:off x="76200" y="1447801"/>
            <a:ext cx="4876800" cy="4648200"/>
          </a:xfrm>
        </p:spPr>
        <p:txBody>
          <a:bodyPr/>
          <a:lstStyle/>
          <a:p>
            <a:r>
              <a:rPr lang="en-US" dirty="0"/>
              <a:t>Web designing is the process of</a:t>
            </a:r>
            <a:r>
              <a:rPr lang="tr-TR" dirty="0"/>
              <a:t> </a:t>
            </a:r>
            <a:r>
              <a:rPr lang="en-US" dirty="0"/>
              <a:t>creating the visual appearance and</a:t>
            </a:r>
            <a:r>
              <a:rPr lang="tr-TR" dirty="0"/>
              <a:t> </a:t>
            </a:r>
            <a:r>
              <a:rPr lang="en-US" dirty="0"/>
              <a:t>layout of websites.</a:t>
            </a:r>
            <a:endParaRPr lang="tr-TR" dirty="0"/>
          </a:p>
          <a:p>
            <a:endParaRPr lang="en-US" dirty="0"/>
          </a:p>
          <a:p>
            <a:r>
              <a:rPr lang="en-US" dirty="0"/>
              <a:t>It involves a combination of graphic</a:t>
            </a:r>
            <a:r>
              <a:rPr lang="tr-TR" dirty="0"/>
              <a:t> </a:t>
            </a:r>
            <a:r>
              <a:rPr lang="en-US" dirty="0"/>
              <a:t>design, user interface (UI) design, and</a:t>
            </a:r>
            <a:r>
              <a:rPr lang="tr-TR" dirty="0"/>
              <a:t> </a:t>
            </a:r>
            <a:r>
              <a:rPr lang="en-US" dirty="0"/>
              <a:t>user experience (UX) design to</a:t>
            </a:r>
            <a:r>
              <a:rPr lang="tr-TR" dirty="0"/>
              <a:t> </a:t>
            </a:r>
            <a:r>
              <a:rPr lang="en-US" dirty="0"/>
              <a:t>produce aesthetically pleasing and</a:t>
            </a:r>
            <a:r>
              <a:rPr lang="tr-TR" dirty="0"/>
              <a:t> f</a:t>
            </a:r>
            <a:r>
              <a:rPr lang="en-US" dirty="0" err="1"/>
              <a:t>unctional</a:t>
            </a:r>
            <a:r>
              <a:rPr lang="en-US" dirty="0"/>
              <a:t> websites</a:t>
            </a:r>
            <a:endParaRPr lang="tr-TR" dirty="0"/>
          </a:p>
        </p:txBody>
      </p:sp>
      <p:sp>
        <p:nvSpPr>
          <p:cNvPr id="5" name="Başlık 4">
            <a:extLst>
              <a:ext uri="{FF2B5EF4-FFF2-40B4-BE49-F238E27FC236}">
                <a16:creationId xmlns:a16="http://schemas.microsoft.com/office/drawing/2014/main" id="{FFB525E6-2D1E-4CE1-9A8F-BB9200930C77}"/>
              </a:ext>
            </a:extLst>
          </p:cNvPr>
          <p:cNvSpPr>
            <a:spLocks noGrp="1"/>
          </p:cNvSpPr>
          <p:nvPr>
            <p:ph type="title"/>
          </p:nvPr>
        </p:nvSpPr>
        <p:spPr/>
        <p:txBody>
          <a:bodyPr/>
          <a:lstStyle/>
          <a:p>
            <a:r>
              <a:rPr lang="tr-TR" dirty="0"/>
              <a:t>Web </a:t>
            </a:r>
            <a:r>
              <a:rPr lang="tr-TR" dirty="0" err="1"/>
              <a:t>Designing</a:t>
            </a:r>
            <a:endParaRPr lang="tr-TR" dirty="0"/>
          </a:p>
        </p:txBody>
      </p:sp>
      <p:pic>
        <p:nvPicPr>
          <p:cNvPr id="7" name="Resim 6">
            <a:extLst>
              <a:ext uri="{FF2B5EF4-FFF2-40B4-BE49-F238E27FC236}">
                <a16:creationId xmlns:a16="http://schemas.microsoft.com/office/drawing/2014/main" id="{FCAE3FEF-E174-44DC-9F2D-105890B9B640}"/>
              </a:ext>
            </a:extLst>
          </p:cNvPr>
          <p:cNvPicPr>
            <a:picLocks noChangeAspect="1"/>
          </p:cNvPicPr>
          <p:nvPr/>
        </p:nvPicPr>
        <p:blipFill>
          <a:blip r:embed="rId3"/>
          <a:stretch>
            <a:fillRect/>
          </a:stretch>
        </p:blipFill>
        <p:spPr>
          <a:xfrm>
            <a:off x="4570615" y="1781380"/>
            <a:ext cx="4161905" cy="4086019"/>
          </a:xfrm>
          <a:prstGeom prst="rect">
            <a:avLst/>
          </a:prstGeom>
        </p:spPr>
      </p:pic>
      <p:sp>
        <p:nvSpPr>
          <p:cNvPr id="6" name="Veri Yer Tutucusu 5">
            <a:extLst>
              <a:ext uri="{FF2B5EF4-FFF2-40B4-BE49-F238E27FC236}">
                <a16:creationId xmlns:a16="http://schemas.microsoft.com/office/drawing/2014/main" id="{679540C6-14AE-4997-AACA-6B205D612186}"/>
              </a:ext>
            </a:extLst>
          </p:cNvPr>
          <p:cNvSpPr>
            <a:spLocks noGrp="1"/>
          </p:cNvSpPr>
          <p:nvPr>
            <p:ph type="dt" sz="half" idx="10"/>
          </p:nvPr>
        </p:nvSpPr>
        <p:spPr/>
        <p:txBody>
          <a:bodyPr/>
          <a:lstStyle/>
          <a:p>
            <a:pPr>
              <a:defRPr/>
            </a:pPr>
            <a:r>
              <a:rPr lang="en-US"/>
              <a:t>19.02.2026</a:t>
            </a:r>
          </a:p>
        </p:txBody>
      </p:sp>
      <p:sp>
        <p:nvSpPr>
          <p:cNvPr id="8" name="Slayt Numarası Yer Tutucusu 7">
            <a:extLst>
              <a:ext uri="{FF2B5EF4-FFF2-40B4-BE49-F238E27FC236}">
                <a16:creationId xmlns:a16="http://schemas.microsoft.com/office/drawing/2014/main" id="{1EE1D802-0398-414D-BA40-F0903C30741E}"/>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15</a:t>
            </a:fld>
            <a:endParaRPr lang="en-US" dirty="0"/>
          </a:p>
        </p:txBody>
      </p:sp>
    </p:spTree>
    <p:extLst>
      <p:ext uri="{BB962C8B-B14F-4D97-AF65-F5344CB8AC3E}">
        <p14:creationId xmlns:p14="http://schemas.microsoft.com/office/powerpoint/2010/main" val="2107323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194ED88E-E765-42B5-8CCC-C1BFB2C73A44}"/>
              </a:ext>
            </a:extLst>
          </p:cNvPr>
          <p:cNvSpPr>
            <a:spLocks noGrp="1"/>
          </p:cNvSpPr>
          <p:nvPr>
            <p:ph sz="quarter" idx="13"/>
          </p:nvPr>
        </p:nvSpPr>
        <p:spPr>
          <a:xfrm>
            <a:off x="76200" y="1030289"/>
            <a:ext cx="8991600" cy="5462585"/>
          </a:xfrm>
        </p:spPr>
        <p:txBody>
          <a:bodyPr>
            <a:normAutofit fontScale="92500"/>
          </a:bodyPr>
          <a:lstStyle/>
          <a:p>
            <a:pPr indent="0">
              <a:lnSpc>
                <a:spcPct val="160000"/>
              </a:lnSpc>
              <a:buNone/>
            </a:pPr>
            <a:r>
              <a:rPr lang="en-US" sz="3300" b="1" dirty="0"/>
              <a:t> Front-End Development (Client-Side)</a:t>
            </a:r>
          </a:p>
          <a:p>
            <a:pPr marL="342900" indent="-342900">
              <a:spcAft>
                <a:spcPts val="1200"/>
              </a:spcAft>
            </a:pPr>
            <a:r>
              <a:rPr lang="en-US" sz="2400" dirty="0"/>
              <a:t>This focuses on what the user interacts with directly in a web browser. </a:t>
            </a:r>
          </a:p>
          <a:p>
            <a:pPr marL="342900" indent="-342900">
              <a:spcAft>
                <a:spcPts val="1200"/>
              </a:spcAft>
            </a:pPr>
            <a:r>
              <a:rPr lang="en-US" sz="2400" dirty="0"/>
              <a:t>It involves creating the visual aspects of the website such as layout, design, and navigation. </a:t>
            </a:r>
          </a:p>
          <a:p>
            <a:pPr marL="342900" indent="-342900">
              <a:spcAft>
                <a:spcPts val="1200"/>
              </a:spcAft>
            </a:pPr>
            <a:r>
              <a:rPr lang="en-US" sz="2400" dirty="0"/>
              <a:t>Front-end developers use HTML (Hypertext Markup Language) to structure the</a:t>
            </a:r>
            <a:r>
              <a:rPr lang="tr-TR" sz="2400" dirty="0"/>
              <a:t> </a:t>
            </a:r>
            <a:r>
              <a:rPr lang="en-US" sz="2400" dirty="0"/>
              <a:t>content, CSS (Cascading Style Sheets) for styling and layout, and JavaScript to add</a:t>
            </a:r>
            <a:r>
              <a:rPr lang="tr-TR" sz="2400" dirty="0"/>
              <a:t> </a:t>
            </a:r>
            <a:r>
              <a:rPr lang="en-US" sz="2400" dirty="0"/>
              <a:t>interactivity and dynamic elements.</a:t>
            </a:r>
          </a:p>
          <a:p>
            <a:pPr marL="342900" indent="-342900">
              <a:spcAft>
                <a:spcPts val="1200"/>
              </a:spcAft>
            </a:pPr>
            <a:r>
              <a:rPr lang="en-US" sz="2400" dirty="0"/>
              <a:t>The goal is to provide a seamless and engaging user experience.</a:t>
            </a:r>
            <a:endParaRPr lang="tr-TR" sz="2400" dirty="0"/>
          </a:p>
        </p:txBody>
      </p:sp>
      <p:sp>
        <p:nvSpPr>
          <p:cNvPr id="5" name="Başlık 4">
            <a:extLst>
              <a:ext uri="{FF2B5EF4-FFF2-40B4-BE49-F238E27FC236}">
                <a16:creationId xmlns:a16="http://schemas.microsoft.com/office/drawing/2014/main" id="{36E61D8C-74FC-41D6-9169-AE775DF738A1}"/>
              </a:ext>
            </a:extLst>
          </p:cNvPr>
          <p:cNvSpPr>
            <a:spLocks noGrp="1"/>
          </p:cNvSpPr>
          <p:nvPr>
            <p:ph type="title"/>
          </p:nvPr>
        </p:nvSpPr>
        <p:spPr/>
        <p:txBody>
          <a:bodyPr/>
          <a:lstStyle/>
          <a:p>
            <a:r>
              <a:rPr lang="tr-TR" dirty="0"/>
              <a:t>Web Development </a:t>
            </a:r>
            <a:r>
              <a:rPr lang="tr-TR" dirty="0" err="1"/>
              <a:t>Categories</a:t>
            </a:r>
            <a:endParaRPr lang="tr-TR" dirty="0"/>
          </a:p>
        </p:txBody>
      </p:sp>
      <p:sp>
        <p:nvSpPr>
          <p:cNvPr id="6" name="Veri Yer Tutucusu 5">
            <a:extLst>
              <a:ext uri="{FF2B5EF4-FFF2-40B4-BE49-F238E27FC236}">
                <a16:creationId xmlns:a16="http://schemas.microsoft.com/office/drawing/2014/main" id="{5E88EEF6-9FF1-4F3B-B0B6-36A773CA19AF}"/>
              </a:ext>
            </a:extLst>
          </p:cNvPr>
          <p:cNvSpPr>
            <a:spLocks noGrp="1"/>
          </p:cNvSpPr>
          <p:nvPr>
            <p:ph type="dt" sz="half" idx="10"/>
          </p:nvPr>
        </p:nvSpPr>
        <p:spPr/>
        <p:txBody>
          <a:bodyPr/>
          <a:lstStyle/>
          <a:p>
            <a:pPr>
              <a:defRPr/>
            </a:pPr>
            <a:r>
              <a:rPr lang="en-US"/>
              <a:t>19.02.2026</a:t>
            </a:r>
          </a:p>
        </p:txBody>
      </p:sp>
      <p:sp>
        <p:nvSpPr>
          <p:cNvPr id="7" name="Slayt Numarası Yer Tutucusu 6">
            <a:extLst>
              <a:ext uri="{FF2B5EF4-FFF2-40B4-BE49-F238E27FC236}">
                <a16:creationId xmlns:a16="http://schemas.microsoft.com/office/drawing/2014/main" id="{BB760C54-087F-41B1-B03F-9184E5C78303}"/>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16</a:t>
            </a:fld>
            <a:endParaRPr lang="en-US" dirty="0"/>
          </a:p>
        </p:txBody>
      </p:sp>
    </p:spTree>
    <p:extLst>
      <p:ext uri="{BB962C8B-B14F-4D97-AF65-F5344CB8AC3E}">
        <p14:creationId xmlns:p14="http://schemas.microsoft.com/office/powerpoint/2010/main" val="1007458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194ED88E-E765-42B5-8CCC-C1BFB2C73A44}"/>
              </a:ext>
            </a:extLst>
          </p:cNvPr>
          <p:cNvSpPr>
            <a:spLocks noGrp="1"/>
          </p:cNvSpPr>
          <p:nvPr>
            <p:ph sz="quarter" idx="13"/>
          </p:nvPr>
        </p:nvSpPr>
        <p:spPr>
          <a:xfrm>
            <a:off x="76200" y="1030289"/>
            <a:ext cx="8991600" cy="5462585"/>
          </a:xfrm>
        </p:spPr>
        <p:txBody>
          <a:bodyPr>
            <a:normAutofit fontScale="92500" lnSpcReduction="10000"/>
          </a:bodyPr>
          <a:lstStyle/>
          <a:p>
            <a:pPr indent="0">
              <a:lnSpc>
                <a:spcPct val="160000"/>
              </a:lnSpc>
              <a:buNone/>
            </a:pPr>
            <a:r>
              <a:rPr lang="en-US" sz="3300" b="1" dirty="0"/>
              <a:t>  Back-End Development (Server-Side)</a:t>
            </a:r>
          </a:p>
          <a:p>
            <a:pPr marL="342900" indent="-342900">
              <a:spcAft>
                <a:spcPts val="1200"/>
              </a:spcAft>
            </a:pPr>
            <a:r>
              <a:rPr lang="en-US" sz="2400" dirty="0"/>
              <a:t>This involves the behind-the-scenes operations of a website, including managing</a:t>
            </a:r>
            <a:r>
              <a:rPr lang="tr-TR" sz="2400" dirty="0"/>
              <a:t> </a:t>
            </a:r>
            <a:r>
              <a:rPr lang="en-US" sz="2400" dirty="0"/>
              <a:t>databases, user authentication, and server-side logic.</a:t>
            </a:r>
          </a:p>
          <a:p>
            <a:pPr marL="342900" indent="-342900">
              <a:spcAft>
                <a:spcPts val="1200"/>
              </a:spcAft>
            </a:pPr>
            <a:r>
              <a:rPr lang="en-US" sz="2400" dirty="0"/>
              <a:t>Back-end developers typically work with server-side languages such as PHP,</a:t>
            </a:r>
            <a:r>
              <a:rPr lang="tr-TR" sz="2400" dirty="0"/>
              <a:t> </a:t>
            </a:r>
            <a:r>
              <a:rPr lang="en-US" sz="2400" dirty="0"/>
              <a:t>Python, Ruby, Java, and databases like MySQL, PostgreSQL, or MongoDB.</a:t>
            </a:r>
          </a:p>
          <a:p>
            <a:pPr marL="342900" indent="-342900">
              <a:spcAft>
                <a:spcPts val="1200"/>
              </a:spcAft>
            </a:pPr>
            <a:r>
              <a:rPr lang="en-US" sz="2400" dirty="0"/>
              <a:t>The back end is responsible for processing requests made by the front end,</a:t>
            </a:r>
            <a:r>
              <a:rPr lang="tr-TR" sz="2400" dirty="0"/>
              <a:t> </a:t>
            </a:r>
            <a:r>
              <a:rPr lang="en-US" sz="2400" dirty="0"/>
              <a:t>retrieving or storing data, and sending the appropriate response back to the client.</a:t>
            </a:r>
            <a:endParaRPr lang="tr-TR" sz="2400" dirty="0"/>
          </a:p>
        </p:txBody>
      </p:sp>
      <p:sp>
        <p:nvSpPr>
          <p:cNvPr id="5" name="Başlık 4">
            <a:extLst>
              <a:ext uri="{FF2B5EF4-FFF2-40B4-BE49-F238E27FC236}">
                <a16:creationId xmlns:a16="http://schemas.microsoft.com/office/drawing/2014/main" id="{36E61D8C-74FC-41D6-9169-AE775DF738A1}"/>
              </a:ext>
            </a:extLst>
          </p:cNvPr>
          <p:cNvSpPr>
            <a:spLocks noGrp="1"/>
          </p:cNvSpPr>
          <p:nvPr>
            <p:ph type="title"/>
          </p:nvPr>
        </p:nvSpPr>
        <p:spPr/>
        <p:txBody>
          <a:bodyPr/>
          <a:lstStyle/>
          <a:p>
            <a:r>
              <a:rPr lang="tr-TR" dirty="0"/>
              <a:t>Web Development </a:t>
            </a:r>
            <a:r>
              <a:rPr lang="tr-TR" dirty="0" err="1"/>
              <a:t>Categories</a:t>
            </a:r>
            <a:endParaRPr lang="tr-TR" dirty="0"/>
          </a:p>
        </p:txBody>
      </p:sp>
      <p:sp>
        <p:nvSpPr>
          <p:cNvPr id="6" name="Veri Yer Tutucusu 5">
            <a:extLst>
              <a:ext uri="{FF2B5EF4-FFF2-40B4-BE49-F238E27FC236}">
                <a16:creationId xmlns:a16="http://schemas.microsoft.com/office/drawing/2014/main" id="{6532635D-9B54-4AEE-AFF7-F93A48196FC6}"/>
              </a:ext>
            </a:extLst>
          </p:cNvPr>
          <p:cNvSpPr>
            <a:spLocks noGrp="1"/>
          </p:cNvSpPr>
          <p:nvPr>
            <p:ph type="dt" sz="half" idx="10"/>
          </p:nvPr>
        </p:nvSpPr>
        <p:spPr/>
        <p:txBody>
          <a:bodyPr/>
          <a:lstStyle/>
          <a:p>
            <a:pPr>
              <a:defRPr/>
            </a:pPr>
            <a:r>
              <a:rPr lang="en-US"/>
              <a:t>19.02.2026</a:t>
            </a:r>
          </a:p>
        </p:txBody>
      </p:sp>
      <p:sp>
        <p:nvSpPr>
          <p:cNvPr id="7" name="Slayt Numarası Yer Tutucusu 6">
            <a:extLst>
              <a:ext uri="{FF2B5EF4-FFF2-40B4-BE49-F238E27FC236}">
                <a16:creationId xmlns:a16="http://schemas.microsoft.com/office/drawing/2014/main" id="{797A296A-00C6-47DC-A84B-69C1E6E08660}"/>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17</a:t>
            </a:fld>
            <a:endParaRPr lang="en-US" dirty="0"/>
          </a:p>
        </p:txBody>
      </p:sp>
    </p:spTree>
    <p:extLst>
      <p:ext uri="{BB962C8B-B14F-4D97-AF65-F5344CB8AC3E}">
        <p14:creationId xmlns:p14="http://schemas.microsoft.com/office/powerpoint/2010/main" val="128603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194ED88E-E765-42B5-8CCC-C1BFB2C73A44}"/>
              </a:ext>
            </a:extLst>
          </p:cNvPr>
          <p:cNvSpPr>
            <a:spLocks noGrp="1"/>
          </p:cNvSpPr>
          <p:nvPr>
            <p:ph sz="quarter" idx="13"/>
          </p:nvPr>
        </p:nvSpPr>
        <p:spPr>
          <a:xfrm>
            <a:off x="76200" y="1030289"/>
            <a:ext cx="8382000" cy="5462585"/>
          </a:xfrm>
        </p:spPr>
        <p:txBody>
          <a:bodyPr>
            <a:normAutofit/>
          </a:bodyPr>
          <a:lstStyle/>
          <a:p>
            <a:pPr indent="0">
              <a:lnSpc>
                <a:spcPct val="160000"/>
              </a:lnSpc>
              <a:buNone/>
            </a:pPr>
            <a:r>
              <a:rPr lang="en-US" sz="3300" b="1" dirty="0"/>
              <a:t>  Full-Stack Development</a:t>
            </a:r>
          </a:p>
          <a:p>
            <a:pPr marL="342900" indent="-342900">
              <a:spcAft>
                <a:spcPts val="1200"/>
              </a:spcAft>
            </a:pPr>
            <a:r>
              <a:rPr lang="en-US" sz="2400" dirty="0"/>
              <a:t>A full-stack developer works on both the front-end and back-end of a website or</a:t>
            </a:r>
            <a:r>
              <a:rPr lang="tr-TR" sz="2400" dirty="0"/>
              <a:t> </a:t>
            </a:r>
            <a:r>
              <a:rPr lang="en-US" sz="2400" dirty="0"/>
              <a:t>web application.</a:t>
            </a:r>
            <a:endParaRPr lang="tr-TR" sz="2400" dirty="0"/>
          </a:p>
          <a:p>
            <a:pPr marL="342900" indent="-342900">
              <a:spcAft>
                <a:spcPts val="1200"/>
              </a:spcAft>
            </a:pPr>
            <a:endParaRPr lang="en-US" sz="2400" dirty="0"/>
          </a:p>
          <a:p>
            <a:pPr marL="342900" indent="-342900">
              <a:spcAft>
                <a:spcPts val="1200"/>
              </a:spcAft>
            </a:pPr>
            <a:r>
              <a:rPr lang="en-US" sz="2400" dirty="0"/>
              <a:t>They are proficient in both client-side and server-side technologies, allowing them </a:t>
            </a:r>
            <a:r>
              <a:rPr lang="tr-TR" sz="2400" dirty="0"/>
              <a:t> </a:t>
            </a:r>
            <a:r>
              <a:rPr lang="en-US" sz="2400" dirty="0"/>
              <a:t>to handle the entire development process.</a:t>
            </a:r>
            <a:endParaRPr lang="tr-TR" sz="2400" dirty="0"/>
          </a:p>
        </p:txBody>
      </p:sp>
      <p:sp>
        <p:nvSpPr>
          <p:cNvPr id="5" name="Başlık 4">
            <a:extLst>
              <a:ext uri="{FF2B5EF4-FFF2-40B4-BE49-F238E27FC236}">
                <a16:creationId xmlns:a16="http://schemas.microsoft.com/office/drawing/2014/main" id="{36E61D8C-74FC-41D6-9169-AE775DF738A1}"/>
              </a:ext>
            </a:extLst>
          </p:cNvPr>
          <p:cNvSpPr>
            <a:spLocks noGrp="1"/>
          </p:cNvSpPr>
          <p:nvPr>
            <p:ph type="title"/>
          </p:nvPr>
        </p:nvSpPr>
        <p:spPr/>
        <p:txBody>
          <a:bodyPr/>
          <a:lstStyle/>
          <a:p>
            <a:r>
              <a:rPr lang="tr-TR" dirty="0"/>
              <a:t>Web Development </a:t>
            </a:r>
            <a:r>
              <a:rPr lang="tr-TR" dirty="0" err="1"/>
              <a:t>Categories</a:t>
            </a:r>
            <a:endParaRPr lang="tr-TR" dirty="0"/>
          </a:p>
        </p:txBody>
      </p:sp>
      <p:sp>
        <p:nvSpPr>
          <p:cNvPr id="6" name="Veri Yer Tutucusu 5">
            <a:extLst>
              <a:ext uri="{FF2B5EF4-FFF2-40B4-BE49-F238E27FC236}">
                <a16:creationId xmlns:a16="http://schemas.microsoft.com/office/drawing/2014/main" id="{75886B25-4C4D-4B24-90D6-9440D56E19E2}"/>
              </a:ext>
            </a:extLst>
          </p:cNvPr>
          <p:cNvSpPr>
            <a:spLocks noGrp="1"/>
          </p:cNvSpPr>
          <p:nvPr>
            <p:ph type="dt" sz="half" idx="10"/>
          </p:nvPr>
        </p:nvSpPr>
        <p:spPr/>
        <p:txBody>
          <a:bodyPr/>
          <a:lstStyle/>
          <a:p>
            <a:pPr>
              <a:defRPr/>
            </a:pPr>
            <a:r>
              <a:rPr lang="en-US"/>
              <a:t>19.02.2026</a:t>
            </a:r>
          </a:p>
        </p:txBody>
      </p:sp>
      <p:sp>
        <p:nvSpPr>
          <p:cNvPr id="7" name="Slayt Numarası Yer Tutucusu 6">
            <a:extLst>
              <a:ext uri="{FF2B5EF4-FFF2-40B4-BE49-F238E27FC236}">
                <a16:creationId xmlns:a16="http://schemas.microsoft.com/office/drawing/2014/main" id="{B5B1A0E7-291F-46D9-99E1-3D829C12B520}"/>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18</a:t>
            </a:fld>
            <a:endParaRPr lang="en-US" dirty="0"/>
          </a:p>
        </p:txBody>
      </p:sp>
    </p:spTree>
    <p:extLst>
      <p:ext uri="{BB962C8B-B14F-4D97-AF65-F5344CB8AC3E}">
        <p14:creationId xmlns:p14="http://schemas.microsoft.com/office/powerpoint/2010/main" val="4289609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194ED88E-E765-42B5-8CCC-C1BFB2C73A44}"/>
              </a:ext>
            </a:extLst>
          </p:cNvPr>
          <p:cNvSpPr>
            <a:spLocks noGrp="1"/>
          </p:cNvSpPr>
          <p:nvPr>
            <p:ph sz="quarter" idx="13"/>
          </p:nvPr>
        </p:nvSpPr>
        <p:spPr>
          <a:xfrm>
            <a:off x="76200" y="1371600"/>
            <a:ext cx="8915400" cy="5121274"/>
          </a:xfrm>
        </p:spPr>
        <p:txBody>
          <a:bodyPr>
            <a:normAutofit/>
          </a:bodyPr>
          <a:lstStyle/>
          <a:p>
            <a:pPr indent="0">
              <a:lnSpc>
                <a:spcPct val="160000"/>
              </a:lnSpc>
              <a:buNone/>
            </a:pPr>
            <a:r>
              <a:rPr lang="en-US" sz="3300" b="1" dirty="0"/>
              <a:t>  HTML (Hypertext Markup Language)</a:t>
            </a:r>
            <a:endParaRPr lang="tr-TR" sz="3300" b="1" dirty="0"/>
          </a:p>
          <a:p>
            <a:pPr indent="0">
              <a:lnSpc>
                <a:spcPct val="160000"/>
              </a:lnSpc>
              <a:buNone/>
            </a:pPr>
            <a:endParaRPr lang="en-US" sz="3300" b="1" dirty="0"/>
          </a:p>
          <a:p>
            <a:pPr marL="342900" indent="-342900">
              <a:spcAft>
                <a:spcPts val="1200"/>
              </a:spcAft>
            </a:pPr>
            <a:r>
              <a:rPr lang="en-US" sz="2400" dirty="0"/>
              <a:t>HTML is the backbone of every web </a:t>
            </a:r>
            <a:r>
              <a:rPr lang="tr-TR" sz="2400" dirty="0"/>
              <a:t> </a:t>
            </a:r>
            <a:r>
              <a:rPr lang="en-US" sz="2400" dirty="0"/>
              <a:t>page. </a:t>
            </a:r>
          </a:p>
          <a:p>
            <a:pPr marL="342900" indent="-342900">
              <a:spcAft>
                <a:spcPts val="1200"/>
              </a:spcAft>
            </a:pPr>
            <a:r>
              <a:rPr lang="en-US" sz="2400" dirty="0"/>
              <a:t>This is the standard language used to </a:t>
            </a:r>
            <a:r>
              <a:rPr lang="tr-TR" sz="2400" dirty="0"/>
              <a:t> </a:t>
            </a:r>
            <a:r>
              <a:rPr lang="en-US" sz="2400" dirty="0"/>
              <a:t>create and</a:t>
            </a:r>
            <a:r>
              <a:rPr lang="tr-TR" sz="2400" dirty="0"/>
              <a:t> </a:t>
            </a:r>
            <a:r>
              <a:rPr lang="en-US" sz="2400" dirty="0"/>
              <a:t>structure content on the </a:t>
            </a:r>
            <a:r>
              <a:rPr lang="tr-TR" sz="2400" dirty="0"/>
              <a:t> </a:t>
            </a:r>
            <a:r>
              <a:rPr lang="en-US" sz="2400" dirty="0"/>
              <a:t>web. </a:t>
            </a:r>
          </a:p>
          <a:p>
            <a:pPr marL="342900" indent="-342900">
              <a:spcAft>
                <a:spcPts val="1200"/>
              </a:spcAft>
            </a:pPr>
            <a:r>
              <a:rPr lang="en-US" sz="2400" dirty="0"/>
              <a:t>It defines the structure of a webpage </a:t>
            </a:r>
            <a:r>
              <a:rPr lang="tr-TR" sz="2400" dirty="0"/>
              <a:t> </a:t>
            </a:r>
            <a:r>
              <a:rPr lang="en-US" sz="2400" dirty="0"/>
              <a:t>using tags and elements, like headings, paragraphs, images, and links.</a:t>
            </a:r>
            <a:endParaRPr lang="tr-TR" sz="2400" dirty="0"/>
          </a:p>
        </p:txBody>
      </p:sp>
      <p:sp>
        <p:nvSpPr>
          <p:cNvPr id="5" name="Başlık 4">
            <a:extLst>
              <a:ext uri="{FF2B5EF4-FFF2-40B4-BE49-F238E27FC236}">
                <a16:creationId xmlns:a16="http://schemas.microsoft.com/office/drawing/2014/main" id="{36E61D8C-74FC-41D6-9169-AE775DF738A1}"/>
              </a:ext>
            </a:extLst>
          </p:cNvPr>
          <p:cNvSpPr>
            <a:spLocks noGrp="1"/>
          </p:cNvSpPr>
          <p:nvPr>
            <p:ph type="title"/>
          </p:nvPr>
        </p:nvSpPr>
        <p:spPr>
          <a:xfrm>
            <a:off x="76200" y="365126"/>
            <a:ext cx="7315200" cy="665163"/>
          </a:xfrm>
        </p:spPr>
        <p:txBody>
          <a:bodyPr/>
          <a:lstStyle/>
          <a:p>
            <a:r>
              <a:rPr lang="tr-TR" dirty="0"/>
              <a:t>Technologies of  Web Development</a:t>
            </a:r>
          </a:p>
        </p:txBody>
      </p:sp>
      <p:sp>
        <p:nvSpPr>
          <p:cNvPr id="6" name="Veri Yer Tutucusu 5">
            <a:extLst>
              <a:ext uri="{FF2B5EF4-FFF2-40B4-BE49-F238E27FC236}">
                <a16:creationId xmlns:a16="http://schemas.microsoft.com/office/drawing/2014/main" id="{4C1AAC56-98E1-4FED-88A2-FBAB2AEF0A78}"/>
              </a:ext>
            </a:extLst>
          </p:cNvPr>
          <p:cNvSpPr>
            <a:spLocks noGrp="1"/>
          </p:cNvSpPr>
          <p:nvPr>
            <p:ph type="dt" sz="half" idx="10"/>
          </p:nvPr>
        </p:nvSpPr>
        <p:spPr/>
        <p:txBody>
          <a:bodyPr/>
          <a:lstStyle/>
          <a:p>
            <a:pPr>
              <a:defRPr/>
            </a:pPr>
            <a:r>
              <a:rPr lang="en-US"/>
              <a:t>19.02.2026</a:t>
            </a:r>
          </a:p>
        </p:txBody>
      </p:sp>
      <p:sp>
        <p:nvSpPr>
          <p:cNvPr id="7" name="Slayt Numarası Yer Tutucusu 6">
            <a:extLst>
              <a:ext uri="{FF2B5EF4-FFF2-40B4-BE49-F238E27FC236}">
                <a16:creationId xmlns:a16="http://schemas.microsoft.com/office/drawing/2014/main" id="{F4316E55-CAE9-4D87-839B-1F122FE82BDA}"/>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19</a:t>
            </a:fld>
            <a:endParaRPr lang="en-US" dirty="0"/>
          </a:p>
        </p:txBody>
      </p:sp>
    </p:spTree>
    <p:extLst>
      <p:ext uri="{BB962C8B-B14F-4D97-AF65-F5344CB8AC3E}">
        <p14:creationId xmlns:p14="http://schemas.microsoft.com/office/powerpoint/2010/main" val="3440794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18F2DFAA-3FF2-4DB3-9EAC-5EA7D64EC0ED}"/>
              </a:ext>
            </a:extLst>
          </p:cNvPr>
          <p:cNvSpPr>
            <a:spLocks noGrp="1"/>
          </p:cNvSpPr>
          <p:nvPr>
            <p:ph sz="quarter" idx="13"/>
          </p:nvPr>
        </p:nvSpPr>
        <p:spPr>
          <a:xfrm>
            <a:off x="838200" y="2570182"/>
            <a:ext cx="7620000" cy="2306617"/>
          </a:xfrm>
        </p:spPr>
        <p:txBody>
          <a:bodyPr>
            <a:noAutofit/>
          </a:bodyPr>
          <a:lstStyle/>
          <a:p>
            <a:pPr indent="0" algn="ctr">
              <a:buNone/>
            </a:pPr>
            <a:r>
              <a:rPr lang="tr-TR" sz="5400" b="1" dirty="0" err="1">
                <a:latin typeface="Dubai" panose="020B0503030403030204" pitchFamily="34" charset="-78"/>
                <a:cs typeface="Dubai" panose="020B0503030403030204" pitchFamily="34" charset="-78"/>
              </a:rPr>
              <a:t>Introduction</a:t>
            </a:r>
            <a:r>
              <a:rPr lang="tr-TR" sz="5400" b="1" dirty="0">
                <a:latin typeface="Dubai" panose="020B0503030403030204" pitchFamily="34" charset="-78"/>
                <a:cs typeface="Dubai" panose="020B0503030403030204" pitchFamily="34" charset="-78"/>
              </a:rPr>
              <a:t> </a:t>
            </a:r>
            <a:r>
              <a:rPr lang="tr-TR" sz="5400" b="1" dirty="0" err="1">
                <a:latin typeface="Dubai" panose="020B0503030403030204" pitchFamily="34" charset="-78"/>
                <a:cs typeface="Dubai" panose="020B0503030403030204" pitchFamily="34" charset="-78"/>
              </a:rPr>
              <a:t>to</a:t>
            </a:r>
            <a:r>
              <a:rPr lang="tr-TR" sz="5400" b="1" dirty="0">
                <a:latin typeface="Dubai" panose="020B0503030403030204" pitchFamily="34" charset="-78"/>
                <a:cs typeface="Dubai" panose="020B0503030403030204" pitchFamily="34" charset="-78"/>
              </a:rPr>
              <a:t> web </a:t>
            </a:r>
            <a:r>
              <a:rPr lang="tr-TR" sz="5400" b="1" dirty="0" err="1">
                <a:latin typeface="Dubai" panose="020B0503030403030204" pitchFamily="34" charset="-78"/>
                <a:cs typeface="Dubai" panose="020B0503030403030204" pitchFamily="34" charset="-78"/>
              </a:rPr>
              <a:t>development</a:t>
            </a:r>
            <a:endParaRPr lang="tr-TR" sz="5400" b="1" dirty="0">
              <a:latin typeface="Dubai" panose="020B0503030403030204" pitchFamily="34" charset="-78"/>
              <a:cs typeface="Dubai" panose="020B0503030403030204" pitchFamily="34" charset="-78"/>
            </a:endParaRPr>
          </a:p>
        </p:txBody>
      </p:sp>
      <p:sp>
        <p:nvSpPr>
          <p:cNvPr id="5" name="Başlık 4">
            <a:extLst>
              <a:ext uri="{FF2B5EF4-FFF2-40B4-BE49-F238E27FC236}">
                <a16:creationId xmlns:a16="http://schemas.microsoft.com/office/drawing/2014/main" id="{F9A20A44-5D0C-4BD8-A2DA-A3BF52CCD6BE}"/>
              </a:ext>
            </a:extLst>
          </p:cNvPr>
          <p:cNvSpPr>
            <a:spLocks noGrp="1"/>
          </p:cNvSpPr>
          <p:nvPr>
            <p:ph type="title"/>
          </p:nvPr>
        </p:nvSpPr>
        <p:spPr/>
        <p:txBody>
          <a:bodyPr/>
          <a:lstStyle/>
          <a:p>
            <a:r>
              <a:rPr lang="tr-TR" dirty="0" err="1"/>
              <a:t>Chapter</a:t>
            </a:r>
            <a:r>
              <a:rPr lang="tr-TR" dirty="0"/>
              <a:t> 1</a:t>
            </a:r>
          </a:p>
        </p:txBody>
      </p:sp>
      <p:sp>
        <p:nvSpPr>
          <p:cNvPr id="6" name="Veri Yer Tutucusu 5">
            <a:extLst>
              <a:ext uri="{FF2B5EF4-FFF2-40B4-BE49-F238E27FC236}">
                <a16:creationId xmlns:a16="http://schemas.microsoft.com/office/drawing/2014/main" id="{CA1894E2-E194-4D79-A795-745BDE7265D9}"/>
              </a:ext>
            </a:extLst>
          </p:cNvPr>
          <p:cNvSpPr>
            <a:spLocks noGrp="1"/>
          </p:cNvSpPr>
          <p:nvPr>
            <p:ph type="dt" sz="half" idx="10"/>
          </p:nvPr>
        </p:nvSpPr>
        <p:spPr/>
        <p:txBody>
          <a:bodyPr/>
          <a:lstStyle/>
          <a:p>
            <a:pPr>
              <a:defRPr/>
            </a:pPr>
            <a:r>
              <a:rPr lang="en-US"/>
              <a:t>19.02.2026</a:t>
            </a:r>
          </a:p>
        </p:txBody>
      </p:sp>
      <p:sp>
        <p:nvSpPr>
          <p:cNvPr id="7" name="Slayt Numarası Yer Tutucusu 6">
            <a:extLst>
              <a:ext uri="{FF2B5EF4-FFF2-40B4-BE49-F238E27FC236}">
                <a16:creationId xmlns:a16="http://schemas.microsoft.com/office/drawing/2014/main" id="{89E0C013-CA97-4A81-B537-11DF44444521}"/>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2</a:t>
            </a:fld>
            <a:endParaRPr lang="en-US" dirty="0"/>
          </a:p>
        </p:txBody>
      </p:sp>
    </p:spTree>
    <p:extLst>
      <p:ext uri="{BB962C8B-B14F-4D97-AF65-F5344CB8AC3E}">
        <p14:creationId xmlns:p14="http://schemas.microsoft.com/office/powerpoint/2010/main" val="786126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194ED88E-E765-42B5-8CCC-C1BFB2C73A44}"/>
              </a:ext>
            </a:extLst>
          </p:cNvPr>
          <p:cNvSpPr>
            <a:spLocks noGrp="1"/>
          </p:cNvSpPr>
          <p:nvPr>
            <p:ph sz="quarter" idx="13"/>
          </p:nvPr>
        </p:nvSpPr>
        <p:spPr>
          <a:xfrm>
            <a:off x="76200" y="1371600"/>
            <a:ext cx="8915400" cy="4343400"/>
          </a:xfrm>
        </p:spPr>
        <p:txBody>
          <a:bodyPr>
            <a:normAutofit/>
          </a:bodyPr>
          <a:lstStyle/>
          <a:p>
            <a:pPr indent="0">
              <a:lnSpc>
                <a:spcPct val="160000"/>
              </a:lnSpc>
              <a:buNone/>
            </a:pPr>
            <a:r>
              <a:rPr lang="en-US" sz="3300" b="1" dirty="0"/>
              <a:t>  CSS (Cascading Style Sheets)</a:t>
            </a:r>
            <a:endParaRPr lang="tr-TR" sz="3300" b="1" dirty="0"/>
          </a:p>
          <a:p>
            <a:pPr indent="0">
              <a:lnSpc>
                <a:spcPct val="160000"/>
              </a:lnSpc>
              <a:buNone/>
            </a:pPr>
            <a:endParaRPr lang="en-US" sz="3300" b="1" dirty="0"/>
          </a:p>
          <a:p>
            <a:pPr marL="342900" indent="-342900">
              <a:spcAft>
                <a:spcPts val="1200"/>
              </a:spcAft>
            </a:pPr>
            <a:r>
              <a:rPr lang="en-US" sz="2400" dirty="0"/>
              <a:t>CSS controls the look and feel of the</a:t>
            </a:r>
            <a:r>
              <a:rPr lang="tr-TR" sz="2400" dirty="0"/>
              <a:t> </a:t>
            </a:r>
            <a:r>
              <a:rPr lang="en-US" sz="2400" dirty="0"/>
              <a:t>website.</a:t>
            </a:r>
          </a:p>
          <a:p>
            <a:pPr marL="342900" indent="-342900">
              <a:spcAft>
                <a:spcPts val="1200"/>
              </a:spcAft>
            </a:pPr>
            <a:r>
              <a:rPr lang="en-US" sz="2400" dirty="0"/>
              <a:t>It styles the HTML elements, including</a:t>
            </a:r>
            <a:r>
              <a:rPr lang="tr-TR" sz="2400" dirty="0"/>
              <a:t> </a:t>
            </a:r>
            <a:r>
              <a:rPr lang="en-US" sz="2400" dirty="0"/>
              <a:t>setting colors, fonts, spacing, and</a:t>
            </a:r>
            <a:r>
              <a:rPr lang="tr-TR" sz="2400" dirty="0"/>
              <a:t> </a:t>
            </a:r>
            <a:r>
              <a:rPr lang="en-US" sz="2400" dirty="0"/>
              <a:t>positioning, and ensures a consistent</a:t>
            </a:r>
            <a:r>
              <a:rPr lang="tr-TR" sz="2400" dirty="0"/>
              <a:t> </a:t>
            </a:r>
            <a:r>
              <a:rPr lang="en-US" sz="2400" dirty="0"/>
              <a:t>layout across different screen sizes</a:t>
            </a:r>
            <a:r>
              <a:rPr lang="tr-TR" sz="2400" dirty="0"/>
              <a:t> </a:t>
            </a:r>
            <a:r>
              <a:rPr lang="en-US" sz="2400" dirty="0"/>
              <a:t>and devices.</a:t>
            </a:r>
            <a:endParaRPr lang="tr-TR" sz="2400" dirty="0"/>
          </a:p>
        </p:txBody>
      </p:sp>
      <p:sp>
        <p:nvSpPr>
          <p:cNvPr id="5" name="Başlık 4">
            <a:extLst>
              <a:ext uri="{FF2B5EF4-FFF2-40B4-BE49-F238E27FC236}">
                <a16:creationId xmlns:a16="http://schemas.microsoft.com/office/drawing/2014/main" id="{36E61D8C-74FC-41D6-9169-AE775DF738A1}"/>
              </a:ext>
            </a:extLst>
          </p:cNvPr>
          <p:cNvSpPr>
            <a:spLocks noGrp="1"/>
          </p:cNvSpPr>
          <p:nvPr>
            <p:ph type="title"/>
          </p:nvPr>
        </p:nvSpPr>
        <p:spPr>
          <a:xfrm>
            <a:off x="76200" y="365126"/>
            <a:ext cx="7315200" cy="665163"/>
          </a:xfrm>
        </p:spPr>
        <p:txBody>
          <a:bodyPr/>
          <a:lstStyle/>
          <a:p>
            <a:r>
              <a:rPr lang="tr-TR" dirty="0"/>
              <a:t>Technologies of  Web Development</a:t>
            </a:r>
          </a:p>
        </p:txBody>
      </p:sp>
      <p:sp>
        <p:nvSpPr>
          <p:cNvPr id="6" name="Veri Yer Tutucusu 5">
            <a:extLst>
              <a:ext uri="{FF2B5EF4-FFF2-40B4-BE49-F238E27FC236}">
                <a16:creationId xmlns:a16="http://schemas.microsoft.com/office/drawing/2014/main" id="{EED27F59-2044-48D3-90CA-D84A8B5FEBAF}"/>
              </a:ext>
            </a:extLst>
          </p:cNvPr>
          <p:cNvSpPr>
            <a:spLocks noGrp="1"/>
          </p:cNvSpPr>
          <p:nvPr>
            <p:ph type="dt" sz="half" idx="10"/>
          </p:nvPr>
        </p:nvSpPr>
        <p:spPr/>
        <p:txBody>
          <a:bodyPr/>
          <a:lstStyle/>
          <a:p>
            <a:pPr>
              <a:defRPr/>
            </a:pPr>
            <a:r>
              <a:rPr lang="en-US"/>
              <a:t>19.02.2026</a:t>
            </a:r>
          </a:p>
        </p:txBody>
      </p:sp>
      <p:sp>
        <p:nvSpPr>
          <p:cNvPr id="7" name="Slayt Numarası Yer Tutucusu 6">
            <a:extLst>
              <a:ext uri="{FF2B5EF4-FFF2-40B4-BE49-F238E27FC236}">
                <a16:creationId xmlns:a16="http://schemas.microsoft.com/office/drawing/2014/main" id="{F699A95E-70C7-4A2E-8474-7773356416FF}"/>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20</a:t>
            </a:fld>
            <a:endParaRPr lang="en-US" dirty="0"/>
          </a:p>
        </p:txBody>
      </p:sp>
    </p:spTree>
    <p:extLst>
      <p:ext uri="{BB962C8B-B14F-4D97-AF65-F5344CB8AC3E}">
        <p14:creationId xmlns:p14="http://schemas.microsoft.com/office/powerpoint/2010/main" val="2521310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194ED88E-E765-42B5-8CCC-C1BFB2C73A44}"/>
              </a:ext>
            </a:extLst>
          </p:cNvPr>
          <p:cNvSpPr>
            <a:spLocks noGrp="1"/>
          </p:cNvSpPr>
          <p:nvPr>
            <p:ph sz="quarter" idx="13"/>
          </p:nvPr>
        </p:nvSpPr>
        <p:spPr>
          <a:xfrm>
            <a:off x="76200" y="1371600"/>
            <a:ext cx="8915400" cy="4876800"/>
          </a:xfrm>
        </p:spPr>
        <p:txBody>
          <a:bodyPr>
            <a:normAutofit/>
          </a:bodyPr>
          <a:lstStyle/>
          <a:p>
            <a:pPr indent="0">
              <a:lnSpc>
                <a:spcPct val="160000"/>
              </a:lnSpc>
              <a:buNone/>
            </a:pPr>
            <a:r>
              <a:rPr lang="en-US" sz="3300" b="1" dirty="0"/>
              <a:t>  JavaScript</a:t>
            </a:r>
            <a:endParaRPr lang="tr-TR" sz="3300" b="1" dirty="0"/>
          </a:p>
          <a:p>
            <a:pPr indent="0">
              <a:lnSpc>
                <a:spcPct val="160000"/>
              </a:lnSpc>
              <a:buNone/>
            </a:pPr>
            <a:endParaRPr lang="tr-TR" sz="3300" b="1" dirty="0"/>
          </a:p>
          <a:p>
            <a:pPr marL="342900" indent="-342900">
              <a:spcAft>
                <a:spcPts val="1200"/>
              </a:spcAft>
            </a:pPr>
            <a:r>
              <a:rPr lang="en-US" sz="2400" dirty="0"/>
              <a:t>JavaScript adds interactivity to</a:t>
            </a:r>
            <a:r>
              <a:rPr lang="tr-TR" sz="2400" dirty="0"/>
              <a:t> </a:t>
            </a:r>
            <a:r>
              <a:rPr lang="en-US" sz="2400" dirty="0"/>
              <a:t>websites.</a:t>
            </a:r>
          </a:p>
          <a:p>
            <a:pPr marL="342900" indent="-342900">
              <a:spcAft>
                <a:spcPts val="1200"/>
              </a:spcAft>
            </a:pPr>
            <a:r>
              <a:rPr lang="en-US" sz="2400" dirty="0"/>
              <a:t>It can manipulate HTML and CSS</a:t>
            </a:r>
            <a:r>
              <a:rPr lang="tr-TR" sz="2400" dirty="0"/>
              <a:t> </a:t>
            </a:r>
            <a:r>
              <a:rPr lang="en-US" sz="2400" dirty="0"/>
              <a:t>dynamically, responding to user</a:t>
            </a:r>
            <a:r>
              <a:rPr lang="tr-TR" sz="2400" dirty="0"/>
              <a:t> </a:t>
            </a:r>
            <a:r>
              <a:rPr lang="en-US" sz="2400" dirty="0"/>
              <a:t>actions such as clicks or form</a:t>
            </a:r>
            <a:r>
              <a:rPr lang="tr-TR" sz="2400" dirty="0"/>
              <a:t> </a:t>
            </a:r>
            <a:r>
              <a:rPr lang="en-US" sz="2400" dirty="0"/>
              <a:t>submissions, and allowing for features</a:t>
            </a:r>
            <a:r>
              <a:rPr lang="tr-TR" sz="2400" dirty="0"/>
              <a:t> </a:t>
            </a:r>
            <a:r>
              <a:rPr lang="en-US" sz="2400" dirty="0"/>
              <a:t>like animations, real-time updates, and</a:t>
            </a:r>
            <a:r>
              <a:rPr lang="tr-TR" sz="2400" dirty="0"/>
              <a:t> </a:t>
            </a:r>
            <a:r>
              <a:rPr lang="en-US" sz="2400" dirty="0"/>
              <a:t>interactive elements.</a:t>
            </a:r>
            <a:endParaRPr lang="tr-TR" sz="2400" dirty="0"/>
          </a:p>
        </p:txBody>
      </p:sp>
      <p:sp>
        <p:nvSpPr>
          <p:cNvPr id="5" name="Başlık 4">
            <a:extLst>
              <a:ext uri="{FF2B5EF4-FFF2-40B4-BE49-F238E27FC236}">
                <a16:creationId xmlns:a16="http://schemas.microsoft.com/office/drawing/2014/main" id="{36E61D8C-74FC-41D6-9169-AE775DF738A1}"/>
              </a:ext>
            </a:extLst>
          </p:cNvPr>
          <p:cNvSpPr>
            <a:spLocks noGrp="1"/>
          </p:cNvSpPr>
          <p:nvPr>
            <p:ph type="title"/>
          </p:nvPr>
        </p:nvSpPr>
        <p:spPr>
          <a:xfrm>
            <a:off x="76200" y="365126"/>
            <a:ext cx="7315200" cy="665163"/>
          </a:xfrm>
        </p:spPr>
        <p:txBody>
          <a:bodyPr/>
          <a:lstStyle/>
          <a:p>
            <a:r>
              <a:rPr lang="tr-TR" dirty="0"/>
              <a:t>Technologies of  Web Development</a:t>
            </a:r>
          </a:p>
        </p:txBody>
      </p:sp>
      <p:sp>
        <p:nvSpPr>
          <p:cNvPr id="6" name="Veri Yer Tutucusu 5">
            <a:extLst>
              <a:ext uri="{FF2B5EF4-FFF2-40B4-BE49-F238E27FC236}">
                <a16:creationId xmlns:a16="http://schemas.microsoft.com/office/drawing/2014/main" id="{F1FEE5F1-51DB-46AF-9A3F-1AA49AD9D716}"/>
              </a:ext>
            </a:extLst>
          </p:cNvPr>
          <p:cNvSpPr>
            <a:spLocks noGrp="1"/>
          </p:cNvSpPr>
          <p:nvPr>
            <p:ph type="dt" sz="half" idx="10"/>
          </p:nvPr>
        </p:nvSpPr>
        <p:spPr/>
        <p:txBody>
          <a:bodyPr/>
          <a:lstStyle/>
          <a:p>
            <a:pPr>
              <a:defRPr/>
            </a:pPr>
            <a:r>
              <a:rPr lang="en-US"/>
              <a:t>19.02.2026</a:t>
            </a:r>
          </a:p>
        </p:txBody>
      </p:sp>
      <p:sp>
        <p:nvSpPr>
          <p:cNvPr id="7" name="Slayt Numarası Yer Tutucusu 6">
            <a:extLst>
              <a:ext uri="{FF2B5EF4-FFF2-40B4-BE49-F238E27FC236}">
                <a16:creationId xmlns:a16="http://schemas.microsoft.com/office/drawing/2014/main" id="{7A120C66-99E2-4EB2-9162-352909CCD4A0}"/>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21</a:t>
            </a:fld>
            <a:endParaRPr lang="en-US" dirty="0"/>
          </a:p>
        </p:txBody>
      </p:sp>
    </p:spTree>
    <p:extLst>
      <p:ext uri="{BB962C8B-B14F-4D97-AF65-F5344CB8AC3E}">
        <p14:creationId xmlns:p14="http://schemas.microsoft.com/office/powerpoint/2010/main" val="110359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AD1B3C13-A665-4F2A-BFAA-625AA09C1264}"/>
              </a:ext>
            </a:extLst>
          </p:cNvPr>
          <p:cNvSpPr>
            <a:spLocks noGrp="1"/>
          </p:cNvSpPr>
          <p:nvPr>
            <p:ph sz="quarter" idx="13"/>
          </p:nvPr>
        </p:nvSpPr>
        <p:spPr>
          <a:xfrm>
            <a:off x="76200" y="1143000"/>
            <a:ext cx="8763000" cy="5125995"/>
          </a:xfrm>
        </p:spPr>
        <p:txBody>
          <a:bodyPr>
            <a:normAutofit fontScale="85000" lnSpcReduction="10000"/>
          </a:bodyPr>
          <a:lstStyle/>
          <a:p>
            <a:pPr indent="0">
              <a:lnSpc>
                <a:spcPct val="170000"/>
              </a:lnSpc>
              <a:buNone/>
            </a:pPr>
            <a:r>
              <a:rPr lang="en-US" sz="3900" b="1" dirty="0"/>
              <a:t>Web Browsing</a:t>
            </a:r>
          </a:p>
          <a:p>
            <a:r>
              <a:rPr lang="en-US" dirty="0"/>
              <a:t>When you open a website, your browser (client) sends a request to a web server. </a:t>
            </a:r>
            <a:endParaRPr lang="tr-TR" dirty="0"/>
          </a:p>
          <a:p>
            <a:r>
              <a:rPr lang="en-US" dirty="0"/>
              <a:t>The server processes the request and returns the webpage, which is displayed in the</a:t>
            </a:r>
            <a:r>
              <a:rPr lang="tr-TR" dirty="0"/>
              <a:t> </a:t>
            </a:r>
            <a:r>
              <a:rPr lang="en-US" dirty="0"/>
              <a:t>browser.</a:t>
            </a:r>
          </a:p>
          <a:p>
            <a:pPr indent="0">
              <a:lnSpc>
                <a:spcPct val="170000"/>
              </a:lnSpc>
              <a:buNone/>
            </a:pPr>
            <a:r>
              <a:rPr lang="en-US" sz="3900" b="1" dirty="0"/>
              <a:t>Email</a:t>
            </a:r>
          </a:p>
          <a:p>
            <a:r>
              <a:rPr lang="en-US" dirty="0"/>
              <a:t>Your email client (Outlook, Gmail, etc.) sends requests to the email server, which retrieves or </a:t>
            </a:r>
            <a:r>
              <a:rPr lang="tr-TR" dirty="0"/>
              <a:t> </a:t>
            </a:r>
            <a:r>
              <a:rPr lang="en-US" dirty="0"/>
              <a:t>sends email messages.</a:t>
            </a:r>
          </a:p>
          <a:p>
            <a:pPr indent="0">
              <a:lnSpc>
                <a:spcPct val="170000"/>
              </a:lnSpc>
              <a:buNone/>
            </a:pPr>
            <a:r>
              <a:rPr lang="en-US" sz="3900" b="1" dirty="0"/>
              <a:t>Database Access</a:t>
            </a:r>
          </a:p>
          <a:p>
            <a:r>
              <a:rPr lang="en-US" dirty="0"/>
              <a:t>A database client (e.g., an application) requests data from a database server, which processes </a:t>
            </a:r>
            <a:r>
              <a:rPr lang="tr-TR" dirty="0"/>
              <a:t> </a:t>
            </a:r>
            <a:r>
              <a:rPr lang="en-US" dirty="0"/>
              <a:t>the query and returns the data.</a:t>
            </a:r>
            <a:endParaRPr lang="tr-TR" dirty="0"/>
          </a:p>
        </p:txBody>
      </p:sp>
      <p:sp>
        <p:nvSpPr>
          <p:cNvPr id="5" name="Başlık 4">
            <a:extLst>
              <a:ext uri="{FF2B5EF4-FFF2-40B4-BE49-F238E27FC236}">
                <a16:creationId xmlns:a16="http://schemas.microsoft.com/office/drawing/2014/main" id="{65E5B321-6DA9-4402-9DA5-AAA22E3702B3}"/>
              </a:ext>
            </a:extLst>
          </p:cNvPr>
          <p:cNvSpPr>
            <a:spLocks noGrp="1"/>
          </p:cNvSpPr>
          <p:nvPr>
            <p:ph type="title"/>
          </p:nvPr>
        </p:nvSpPr>
        <p:spPr/>
        <p:txBody>
          <a:bodyPr/>
          <a:lstStyle/>
          <a:p>
            <a:r>
              <a:rPr lang="en-US" dirty="0"/>
              <a:t>Examples of the Client-Server Model</a:t>
            </a:r>
            <a:endParaRPr lang="tr-TR" dirty="0"/>
          </a:p>
        </p:txBody>
      </p:sp>
      <p:sp>
        <p:nvSpPr>
          <p:cNvPr id="6" name="Veri Yer Tutucusu 5">
            <a:extLst>
              <a:ext uri="{FF2B5EF4-FFF2-40B4-BE49-F238E27FC236}">
                <a16:creationId xmlns:a16="http://schemas.microsoft.com/office/drawing/2014/main" id="{3F5A3492-744D-4DD9-936E-5D88FA28E740}"/>
              </a:ext>
            </a:extLst>
          </p:cNvPr>
          <p:cNvSpPr>
            <a:spLocks noGrp="1"/>
          </p:cNvSpPr>
          <p:nvPr>
            <p:ph type="dt" sz="half" idx="10"/>
          </p:nvPr>
        </p:nvSpPr>
        <p:spPr/>
        <p:txBody>
          <a:bodyPr/>
          <a:lstStyle/>
          <a:p>
            <a:pPr>
              <a:defRPr/>
            </a:pPr>
            <a:r>
              <a:rPr lang="en-US"/>
              <a:t>19.02.2026</a:t>
            </a:r>
          </a:p>
        </p:txBody>
      </p:sp>
      <p:sp>
        <p:nvSpPr>
          <p:cNvPr id="7" name="Slayt Numarası Yer Tutucusu 6">
            <a:extLst>
              <a:ext uri="{FF2B5EF4-FFF2-40B4-BE49-F238E27FC236}">
                <a16:creationId xmlns:a16="http://schemas.microsoft.com/office/drawing/2014/main" id="{6EEDB165-0E95-4E4F-BDF8-DAC28CF1171F}"/>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22</a:t>
            </a:fld>
            <a:endParaRPr lang="en-US" dirty="0"/>
          </a:p>
        </p:txBody>
      </p:sp>
    </p:spTree>
    <p:extLst>
      <p:ext uri="{BB962C8B-B14F-4D97-AF65-F5344CB8AC3E}">
        <p14:creationId xmlns:p14="http://schemas.microsoft.com/office/powerpoint/2010/main" val="3066618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540B433D-E398-4EEE-BD2D-8652B94B5F93}"/>
              </a:ext>
            </a:extLst>
          </p:cNvPr>
          <p:cNvSpPr>
            <a:spLocks noGrp="1"/>
          </p:cNvSpPr>
          <p:nvPr>
            <p:ph sz="quarter" idx="13"/>
          </p:nvPr>
        </p:nvSpPr>
        <p:spPr>
          <a:xfrm>
            <a:off x="533400" y="1676400"/>
            <a:ext cx="8077200" cy="2743200"/>
          </a:xfrm>
        </p:spPr>
        <p:txBody>
          <a:bodyPr>
            <a:normAutofit/>
          </a:bodyPr>
          <a:lstStyle/>
          <a:p>
            <a:r>
              <a:rPr lang="en-US" b="1" dirty="0"/>
              <a:t>HTML = </a:t>
            </a:r>
            <a:r>
              <a:rPr lang="en-US" b="1" dirty="0" err="1"/>
              <a:t>HyperText</a:t>
            </a:r>
            <a:r>
              <a:rPr lang="en-US" b="1" dirty="0"/>
              <a:t> Markup Language</a:t>
            </a:r>
            <a:endParaRPr lang="en-US" dirty="0"/>
          </a:p>
          <a:p>
            <a:pPr>
              <a:buFont typeface="Arial" panose="020B0604020202020204" pitchFamily="34" charset="0"/>
              <a:buChar char="•"/>
            </a:pPr>
            <a:r>
              <a:rPr lang="en-US" dirty="0"/>
              <a:t>The basic building block of every web page</a:t>
            </a:r>
          </a:p>
          <a:p>
            <a:pPr>
              <a:buFont typeface="Arial" panose="020B0604020202020204" pitchFamily="34" charset="0"/>
              <a:buChar char="•"/>
            </a:pPr>
            <a:r>
              <a:rPr lang="en-US" dirty="0"/>
              <a:t>Defines the </a:t>
            </a:r>
            <a:r>
              <a:rPr lang="en-US" b="1" dirty="0"/>
              <a:t>structure</a:t>
            </a:r>
            <a:r>
              <a:rPr lang="en-US" dirty="0"/>
              <a:t> of content on the web</a:t>
            </a:r>
          </a:p>
          <a:p>
            <a:pPr>
              <a:buFont typeface="Arial" panose="020B0604020202020204" pitchFamily="34" charset="0"/>
              <a:buChar char="•"/>
            </a:pPr>
            <a:r>
              <a:rPr lang="en-US" dirty="0"/>
              <a:t>Uses </a:t>
            </a:r>
            <a:r>
              <a:rPr lang="en-US" b="1" dirty="0"/>
              <a:t>tags</a:t>
            </a:r>
            <a:r>
              <a:rPr lang="en-US" dirty="0"/>
              <a:t> to describe elements (title, paragraph, image, link)</a:t>
            </a:r>
          </a:p>
          <a:p>
            <a:pPr>
              <a:buFont typeface="Arial" panose="020B0604020202020204" pitchFamily="34" charset="0"/>
              <a:buChar char="•"/>
            </a:pPr>
            <a:r>
              <a:rPr lang="en-US" dirty="0"/>
              <a:t>Works together with </a:t>
            </a:r>
            <a:r>
              <a:rPr lang="en-US" b="1" dirty="0"/>
              <a:t>CSS</a:t>
            </a:r>
            <a:r>
              <a:rPr lang="en-US" dirty="0"/>
              <a:t> (design) and </a:t>
            </a:r>
            <a:r>
              <a:rPr lang="en-US" b="1" dirty="0"/>
              <a:t>JavaScript</a:t>
            </a:r>
            <a:r>
              <a:rPr lang="en-US" dirty="0"/>
              <a:t> (interaction)</a:t>
            </a:r>
          </a:p>
          <a:p>
            <a:endParaRPr lang="tr-TR" b="1" dirty="0"/>
          </a:p>
        </p:txBody>
      </p:sp>
      <p:sp>
        <p:nvSpPr>
          <p:cNvPr id="5" name="Başlık 4">
            <a:extLst>
              <a:ext uri="{FF2B5EF4-FFF2-40B4-BE49-F238E27FC236}">
                <a16:creationId xmlns:a16="http://schemas.microsoft.com/office/drawing/2014/main" id="{C4F3E627-9BA3-49ED-BAFA-41BC93544CC8}"/>
              </a:ext>
            </a:extLst>
          </p:cNvPr>
          <p:cNvSpPr>
            <a:spLocks noGrp="1"/>
          </p:cNvSpPr>
          <p:nvPr>
            <p:ph type="title"/>
          </p:nvPr>
        </p:nvSpPr>
        <p:spPr/>
        <p:txBody>
          <a:bodyPr/>
          <a:lstStyle/>
          <a:p>
            <a:r>
              <a:rPr lang="en-US" dirty="0"/>
              <a:t>What is HTML?</a:t>
            </a:r>
            <a:endParaRPr lang="tr-TR" dirty="0"/>
          </a:p>
        </p:txBody>
      </p:sp>
      <p:sp>
        <p:nvSpPr>
          <p:cNvPr id="6" name="Veri Yer Tutucusu 5">
            <a:extLst>
              <a:ext uri="{FF2B5EF4-FFF2-40B4-BE49-F238E27FC236}">
                <a16:creationId xmlns:a16="http://schemas.microsoft.com/office/drawing/2014/main" id="{EBBBC936-DDCC-4CF3-A03C-BBAEA4A2B6E9}"/>
              </a:ext>
            </a:extLst>
          </p:cNvPr>
          <p:cNvSpPr>
            <a:spLocks noGrp="1"/>
          </p:cNvSpPr>
          <p:nvPr>
            <p:ph type="dt" sz="half" idx="10"/>
          </p:nvPr>
        </p:nvSpPr>
        <p:spPr/>
        <p:txBody>
          <a:bodyPr/>
          <a:lstStyle/>
          <a:p>
            <a:pPr>
              <a:defRPr/>
            </a:pPr>
            <a:r>
              <a:rPr lang="en-US"/>
              <a:t>19.02.2026</a:t>
            </a:r>
          </a:p>
        </p:txBody>
      </p:sp>
      <p:sp>
        <p:nvSpPr>
          <p:cNvPr id="7" name="Slayt Numarası Yer Tutucusu 6">
            <a:extLst>
              <a:ext uri="{FF2B5EF4-FFF2-40B4-BE49-F238E27FC236}">
                <a16:creationId xmlns:a16="http://schemas.microsoft.com/office/drawing/2014/main" id="{09009F8A-7034-421D-B3F1-1D2E521C36D6}"/>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23</a:t>
            </a:fld>
            <a:endParaRPr lang="en-US" dirty="0"/>
          </a:p>
        </p:txBody>
      </p:sp>
      <p:sp>
        <p:nvSpPr>
          <p:cNvPr id="9" name="Metin kutusu 8">
            <a:extLst>
              <a:ext uri="{FF2B5EF4-FFF2-40B4-BE49-F238E27FC236}">
                <a16:creationId xmlns:a16="http://schemas.microsoft.com/office/drawing/2014/main" id="{B26BF14A-31AF-4A65-BB86-6502D5ABA2FB}"/>
              </a:ext>
            </a:extLst>
          </p:cNvPr>
          <p:cNvSpPr txBox="1"/>
          <p:nvPr/>
        </p:nvSpPr>
        <p:spPr>
          <a:xfrm>
            <a:off x="228600" y="5065711"/>
            <a:ext cx="8686800" cy="496996"/>
          </a:xfrm>
          <a:prstGeom prst="rect">
            <a:avLst/>
          </a:prstGeom>
          <a:noFill/>
        </p:spPr>
        <p:txBody>
          <a:bodyPr wrap="square">
            <a:spAutoFit/>
          </a:bodyPr>
          <a:lstStyle/>
          <a:p>
            <a:pPr indent="-180000" defTabSz="685800">
              <a:lnSpc>
                <a:spcPct val="150000"/>
              </a:lnSpc>
              <a:buFont typeface="Arial" panose="020B0604020202020204" pitchFamily="34" charset="0"/>
              <a:buChar char="•"/>
            </a:pPr>
            <a:r>
              <a:rPr lang="en-US" sz="2000" b="1" dirty="0">
                <a:solidFill>
                  <a:srgbClr val="000099"/>
                </a:solidFill>
                <a:latin typeface="Arial" panose="020B0604020202020204" pitchFamily="34" charset="0"/>
                <a:cs typeface="Arial" panose="020B0604020202020204" pitchFamily="34" charset="0"/>
              </a:rPr>
              <a:t>HTML is not a programming language — it is a structure language.</a:t>
            </a:r>
          </a:p>
        </p:txBody>
      </p:sp>
    </p:spTree>
    <p:extLst>
      <p:ext uri="{BB962C8B-B14F-4D97-AF65-F5344CB8AC3E}">
        <p14:creationId xmlns:p14="http://schemas.microsoft.com/office/powerpoint/2010/main" val="1090901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2A97FA87-A66A-4A82-AFA8-319439B9E363}"/>
              </a:ext>
            </a:extLst>
          </p:cNvPr>
          <p:cNvSpPr>
            <a:spLocks noGrp="1"/>
          </p:cNvSpPr>
          <p:nvPr>
            <p:ph sz="quarter" idx="13"/>
          </p:nvPr>
        </p:nvSpPr>
        <p:spPr>
          <a:xfrm>
            <a:off x="76200" y="1030290"/>
            <a:ext cx="8915400" cy="4760910"/>
          </a:xfrm>
        </p:spPr>
        <p:txBody>
          <a:bodyPr>
            <a:normAutofit/>
          </a:bodyPr>
          <a:lstStyle/>
          <a:p>
            <a:pPr indent="0">
              <a:buNone/>
            </a:pPr>
            <a:r>
              <a:rPr lang="en-US" sz="3300" b="1" dirty="0"/>
              <a:t>Communication Protocol:</a:t>
            </a:r>
          </a:p>
          <a:p>
            <a:pPr marL="712788" lvl="2" indent="-347663"/>
            <a:r>
              <a:rPr lang="en-US" dirty="0"/>
              <a:t>The communication between the client</a:t>
            </a:r>
            <a:r>
              <a:rPr lang="tr-TR" dirty="0"/>
              <a:t> </a:t>
            </a:r>
            <a:r>
              <a:rPr lang="en-US" dirty="0"/>
              <a:t>and the server is usually governed by</a:t>
            </a:r>
            <a:r>
              <a:rPr lang="tr-TR" dirty="0"/>
              <a:t> </a:t>
            </a:r>
            <a:r>
              <a:rPr lang="en-US" dirty="0"/>
              <a:t>specific protocols.</a:t>
            </a:r>
          </a:p>
          <a:p>
            <a:pPr marL="712788" lvl="2" indent="-347663"/>
            <a:r>
              <a:rPr lang="en-US" dirty="0"/>
              <a:t>For example, HTTP/HTTPS for web</a:t>
            </a:r>
            <a:r>
              <a:rPr lang="tr-TR" dirty="0"/>
              <a:t> </a:t>
            </a:r>
            <a:r>
              <a:rPr lang="en-US" dirty="0"/>
              <a:t>browsing, FTP for file transfers, or SMTP</a:t>
            </a:r>
            <a:r>
              <a:rPr lang="tr-TR" dirty="0"/>
              <a:t> </a:t>
            </a:r>
            <a:r>
              <a:rPr lang="en-US" dirty="0"/>
              <a:t>for email communication.</a:t>
            </a:r>
          </a:p>
          <a:p>
            <a:pPr marL="712788" lvl="2" indent="-347663"/>
            <a:r>
              <a:rPr lang="en-US" dirty="0"/>
              <a:t>These protocols define how the data is</a:t>
            </a:r>
            <a:r>
              <a:rPr lang="tr-TR" dirty="0"/>
              <a:t> </a:t>
            </a:r>
            <a:r>
              <a:rPr lang="en-US" dirty="0"/>
              <a:t>structured, transmitted, and received.</a:t>
            </a:r>
            <a:endParaRPr lang="tr-TR" dirty="0"/>
          </a:p>
        </p:txBody>
      </p:sp>
      <p:sp>
        <p:nvSpPr>
          <p:cNvPr id="5" name="Başlık 4">
            <a:extLst>
              <a:ext uri="{FF2B5EF4-FFF2-40B4-BE49-F238E27FC236}">
                <a16:creationId xmlns:a16="http://schemas.microsoft.com/office/drawing/2014/main" id="{41B0B913-1F93-45F4-96B1-04CAB1C24500}"/>
              </a:ext>
            </a:extLst>
          </p:cNvPr>
          <p:cNvSpPr>
            <a:spLocks noGrp="1"/>
          </p:cNvSpPr>
          <p:nvPr>
            <p:ph type="title"/>
          </p:nvPr>
        </p:nvSpPr>
        <p:spPr>
          <a:xfrm>
            <a:off x="76200" y="0"/>
            <a:ext cx="7315200" cy="1030289"/>
          </a:xfrm>
        </p:spPr>
        <p:txBody>
          <a:bodyPr>
            <a:normAutofit/>
          </a:bodyPr>
          <a:lstStyle/>
          <a:p>
            <a:r>
              <a:rPr lang="en-US" dirty="0"/>
              <a:t>Key Components</a:t>
            </a:r>
            <a:r>
              <a:rPr lang="tr-TR" dirty="0"/>
              <a:t> </a:t>
            </a:r>
            <a:r>
              <a:rPr lang="en-US" dirty="0"/>
              <a:t>of Client-server</a:t>
            </a:r>
            <a:r>
              <a:rPr lang="tr-TR" dirty="0"/>
              <a:t> </a:t>
            </a:r>
            <a:r>
              <a:rPr lang="en-US" dirty="0"/>
              <a:t>Model</a:t>
            </a:r>
            <a:endParaRPr lang="tr-TR" dirty="0"/>
          </a:p>
        </p:txBody>
      </p:sp>
      <p:sp>
        <p:nvSpPr>
          <p:cNvPr id="6" name="Veri Yer Tutucusu 5">
            <a:extLst>
              <a:ext uri="{FF2B5EF4-FFF2-40B4-BE49-F238E27FC236}">
                <a16:creationId xmlns:a16="http://schemas.microsoft.com/office/drawing/2014/main" id="{BE3CEB06-95D0-4DF8-9FBD-941DAC75D0A3}"/>
              </a:ext>
            </a:extLst>
          </p:cNvPr>
          <p:cNvSpPr>
            <a:spLocks noGrp="1"/>
          </p:cNvSpPr>
          <p:nvPr>
            <p:ph type="dt" sz="half" idx="10"/>
          </p:nvPr>
        </p:nvSpPr>
        <p:spPr/>
        <p:txBody>
          <a:bodyPr/>
          <a:lstStyle/>
          <a:p>
            <a:pPr>
              <a:defRPr/>
            </a:pPr>
            <a:r>
              <a:rPr lang="en-US"/>
              <a:t>19.02.2026</a:t>
            </a:r>
          </a:p>
        </p:txBody>
      </p:sp>
      <p:sp>
        <p:nvSpPr>
          <p:cNvPr id="7" name="Slayt Numarası Yer Tutucusu 6">
            <a:extLst>
              <a:ext uri="{FF2B5EF4-FFF2-40B4-BE49-F238E27FC236}">
                <a16:creationId xmlns:a16="http://schemas.microsoft.com/office/drawing/2014/main" id="{2047D39B-3D84-405F-8071-D4AAB2E7EE1F}"/>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3</a:t>
            </a:fld>
            <a:endParaRPr lang="en-US" dirty="0"/>
          </a:p>
        </p:txBody>
      </p:sp>
    </p:spTree>
    <p:extLst>
      <p:ext uri="{BB962C8B-B14F-4D97-AF65-F5344CB8AC3E}">
        <p14:creationId xmlns:p14="http://schemas.microsoft.com/office/powerpoint/2010/main" val="255998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27852A36-761F-4FD3-A02A-87FAAC72A358}"/>
              </a:ext>
            </a:extLst>
          </p:cNvPr>
          <p:cNvSpPr>
            <a:spLocks noGrp="1"/>
          </p:cNvSpPr>
          <p:nvPr>
            <p:ph type="title"/>
          </p:nvPr>
        </p:nvSpPr>
        <p:spPr>
          <a:xfrm>
            <a:off x="76200" y="0"/>
            <a:ext cx="7315200" cy="1030289"/>
          </a:xfrm>
        </p:spPr>
        <p:txBody>
          <a:bodyPr/>
          <a:lstStyle/>
          <a:p>
            <a:r>
              <a:rPr lang="en-US" b="1" dirty="0"/>
              <a:t>Client (Browser) </a:t>
            </a:r>
            <a:r>
              <a:rPr lang="tr-TR" dirty="0"/>
              <a:t>&amp;Server-</a:t>
            </a:r>
            <a:r>
              <a:rPr lang="tr-TR" dirty="0" err="1"/>
              <a:t>side</a:t>
            </a:r>
            <a:r>
              <a:rPr lang="tr-TR" dirty="0"/>
              <a:t> </a:t>
            </a:r>
            <a:r>
              <a:rPr lang="tr-TR" dirty="0" err="1"/>
              <a:t>scripting</a:t>
            </a:r>
            <a:r>
              <a:rPr lang="tr-TR" dirty="0"/>
              <a:t> </a:t>
            </a:r>
            <a:r>
              <a:rPr lang="tr-TR" dirty="0" err="1"/>
              <a:t>languages</a:t>
            </a:r>
            <a:endParaRPr lang="tr-TR" dirty="0"/>
          </a:p>
        </p:txBody>
      </p:sp>
      <p:sp>
        <p:nvSpPr>
          <p:cNvPr id="12" name="İçerik Yer Tutucusu 3">
            <a:extLst>
              <a:ext uri="{FF2B5EF4-FFF2-40B4-BE49-F238E27FC236}">
                <a16:creationId xmlns:a16="http://schemas.microsoft.com/office/drawing/2014/main" id="{CD9A3898-10ED-4D35-8960-FD8237BB1D96}"/>
              </a:ext>
            </a:extLst>
          </p:cNvPr>
          <p:cNvSpPr txBox="1">
            <a:spLocks/>
          </p:cNvSpPr>
          <p:nvPr/>
        </p:nvSpPr>
        <p:spPr>
          <a:xfrm>
            <a:off x="4434018" y="2807214"/>
            <a:ext cx="3124200" cy="2799535"/>
          </a:xfrm>
          <a:prstGeom prst="rect">
            <a:avLst/>
          </a:prstGeom>
        </p:spPr>
        <p:txBody>
          <a:bodyPr vert="horz" lIns="91440" tIns="45720" rIns="91440" bIns="45720" rtlCol="0">
            <a:normAutofit fontScale="92500" lnSpcReduction="20000"/>
          </a:bodyPr>
          <a:lstStyle>
            <a:lvl1pPr marL="0" indent="-180000" algn="l" defTabSz="685800" rtl="0" eaLnBrk="1" latinLnBrk="0" hangingPunct="1">
              <a:lnSpc>
                <a:spcPct val="150000"/>
              </a:lnSpc>
              <a:spcBef>
                <a:spcPts val="1800"/>
              </a:spcBef>
              <a:spcAft>
                <a:spcPts val="1800"/>
              </a:spcAft>
              <a:buFont typeface="Arial" panose="020B0604020202020204" pitchFamily="34" charset="0"/>
              <a:buChar char="•"/>
              <a:defRPr sz="2000" kern="1200">
                <a:solidFill>
                  <a:srgbClr val="000099"/>
                </a:solidFill>
                <a:latin typeface="Arial" panose="020B0604020202020204" pitchFamily="34" charset="0"/>
                <a:ea typeface="+mn-ea"/>
                <a:cs typeface="Arial" panose="020B0604020202020204" pitchFamily="34" charset="0"/>
              </a:defRPr>
            </a:lvl1pPr>
            <a:lvl2pPr marL="0" indent="-180000" algn="l" defTabSz="685800" rtl="0" eaLnBrk="1" latinLnBrk="0" hangingPunct="1">
              <a:lnSpc>
                <a:spcPct val="150000"/>
              </a:lnSpc>
              <a:spcBef>
                <a:spcPts val="1800"/>
              </a:spcBef>
              <a:spcAft>
                <a:spcPts val="1800"/>
              </a:spcAft>
              <a:buFont typeface="Arial" panose="020B0604020202020204" pitchFamily="34" charset="0"/>
              <a:buChar char="•"/>
              <a:defRPr sz="2000" kern="1200">
                <a:solidFill>
                  <a:srgbClr val="000099"/>
                </a:solidFill>
                <a:latin typeface="Arial" panose="020B0604020202020204" pitchFamily="34" charset="0"/>
                <a:ea typeface="+mn-ea"/>
                <a:cs typeface="Arial" panose="020B0604020202020204" pitchFamily="34" charset="0"/>
              </a:defRPr>
            </a:lvl2pPr>
            <a:lvl3pPr marL="0" indent="-180000" algn="l" defTabSz="685800" rtl="0" eaLnBrk="1" latinLnBrk="0" hangingPunct="1">
              <a:lnSpc>
                <a:spcPct val="150000"/>
              </a:lnSpc>
              <a:spcBef>
                <a:spcPts val="1800"/>
              </a:spcBef>
              <a:spcAft>
                <a:spcPts val="1800"/>
              </a:spcAft>
              <a:buFont typeface="Arial" panose="020B0604020202020204" pitchFamily="34" charset="0"/>
              <a:buChar char="•"/>
              <a:defRPr sz="2000" kern="1200">
                <a:solidFill>
                  <a:srgbClr val="000099"/>
                </a:solidFill>
                <a:latin typeface="Arial" panose="020B0604020202020204" pitchFamily="34" charset="0"/>
                <a:ea typeface="+mn-ea"/>
                <a:cs typeface="Arial" panose="020B0604020202020204" pitchFamily="34" charset="0"/>
              </a:defRPr>
            </a:lvl3pPr>
            <a:lvl4pPr marL="0" indent="-180000" algn="l" defTabSz="685800" rtl="0" eaLnBrk="1" latinLnBrk="0" hangingPunct="1">
              <a:lnSpc>
                <a:spcPct val="150000"/>
              </a:lnSpc>
              <a:spcBef>
                <a:spcPts val="1800"/>
              </a:spcBef>
              <a:spcAft>
                <a:spcPts val="1800"/>
              </a:spcAft>
              <a:buFont typeface="Arial" panose="020B0604020202020204" pitchFamily="34" charset="0"/>
              <a:buChar char="•"/>
              <a:defRPr sz="2000" kern="1200">
                <a:solidFill>
                  <a:srgbClr val="000099"/>
                </a:solidFill>
                <a:latin typeface="Arial" panose="020B0604020202020204" pitchFamily="34" charset="0"/>
                <a:ea typeface="+mn-ea"/>
                <a:cs typeface="Arial" panose="020B0604020202020204" pitchFamily="34" charset="0"/>
              </a:defRPr>
            </a:lvl4pPr>
            <a:lvl5pPr marL="0" indent="-180000" algn="l" defTabSz="685800" rtl="0" eaLnBrk="1" latinLnBrk="0" hangingPunct="1">
              <a:lnSpc>
                <a:spcPct val="150000"/>
              </a:lnSpc>
              <a:spcBef>
                <a:spcPts val="1800"/>
              </a:spcBef>
              <a:spcAft>
                <a:spcPts val="1800"/>
              </a:spcAft>
              <a:buFont typeface="Arial" panose="020B0604020202020204" pitchFamily="34" charset="0"/>
              <a:buChar char="•"/>
              <a:defRPr sz="2000" kern="1200">
                <a:solidFill>
                  <a:srgbClr val="00009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0">
              <a:spcBef>
                <a:spcPts val="0"/>
              </a:spcBef>
              <a:spcAft>
                <a:spcPts val="0"/>
              </a:spcAft>
              <a:buFont typeface="Arial" panose="020B0604020202020204" pitchFamily="34" charset="0"/>
              <a:buNone/>
            </a:pPr>
            <a:r>
              <a:rPr lang="en-US" dirty="0"/>
              <a:t>•	ASP.NET	</a:t>
            </a:r>
          </a:p>
          <a:p>
            <a:pPr indent="0">
              <a:spcBef>
                <a:spcPts val="0"/>
              </a:spcBef>
              <a:spcAft>
                <a:spcPts val="0"/>
              </a:spcAft>
              <a:buFont typeface="Arial" panose="020B0604020202020204" pitchFamily="34" charset="0"/>
              <a:buNone/>
            </a:pPr>
            <a:r>
              <a:rPr lang="en-US" dirty="0"/>
              <a:t>•	JSP	</a:t>
            </a:r>
          </a:p>
          <a:p>
            <a:pPr indent="0">
              <a:spcBef>
                <a:spcPts val="0"/>
              </a:spcBef>
              <a:spcAft>
                <a:spcPts val="0"/>
              </a:spcAft>
              <a:buFont typeface="Arial" panose="020B0604020202020204" pitchFamily="34" charset="0"/>
              <a:buNone/>
            </a:pPr>
            <a:r>
              <a:rPr lang="en-US" dirty="0"/>
              <a:t>•	PHP	</a:t>
            </a:r>
          </a:p>
          <a:p>
            <a:pPr indent="0">
              <a:spcBef>
                <a:spcPts val="0"/>
              </a:spcBef>
              <a:spcAft>
                <a:spcPts val="0"/>
              </a:spcAft>
              <a:buFont typeface="Arial" panose="020B0604020202020204" pitchFamily="34" charset="0"/>
              <a:buNone/>
            </a:pPr>
            <a:r>
              <a:rPr lang="en-US" dirty="0"/>
              <a:t>•	ColdFusion	</a:t>
            </a:r>
          </a:p>
          <a:p>
            <a:pPr indent="0">
              <a:spcBef>
                <a:spcPts val="0"/>
              </a:spcBef>
              <a:spcAft>
                <a:spcPts val="0"/>
              </a:spcAft>
              <a:buFont typeface="Arial" panose="020B0604020202020204" pitchFamily="34" charset="0"/>
              <a:buNone/>
            </a:pPr>
            <a:r>
              <a:rPr lang="en-US" dirty="0"/>
              <a:t>•	Ruby	 </a:t>
            </a:r>
          </a:p>
          <a:p>
            <a:pPr indent="0">
              <a:spcBef>
                <a:spcPts val="0"/>
              </a:spcBef>
              <a:spcAft>
                <a:spcPts val="0"/>
              </a:spcAft>
              <a:buFont typeface="Arial" panose="020B0604020202020204" pitchFamily="34" charset="0"/>
              <a:buNone/>
            </a:pPr>
            <a:r>
              <a:rPr lang="en-US" dirty="0"/>
              <a:t>•	Perl	</a:t>
            </a:r>
          </a:p>
          <a:p>
            <a:pPr indent="0">
              <a:spcBef>
                <a:spcPts val="0"/>
              </a:spcBef>
              <a:spcAft>
                <a:spcPts val="0"/>
              </a:spcAft>
              <a:buFont typeface="Arial" panose="020B0604020202020204" pitchFamily="34" charset="0"/>
              <a:buNone/>
            </a:pPr>
            <a:r>
              <a:rPr lang="en-US" dirty="0"/>
              <a:t>•	Python	</a:t>
            </a:r>
          </a:p>
        </p:txBody>
      </p:sp>
      <p:sp>
        <p:nvSpPr>
          <p:cNvPr id="7" name="İçerik Yer Tutucusu 6">
            <a:extLst>
              <a:ext uri="{FF2B5EF4-FFF2-40B4-BE49-F238E27FC236}">
                <a16:creationId xmlns:a16="http://schemas.microsoft.com/office/drawing/2014/main" id="{777E605E-F80D-4C76-A637-E4509C797A69}"/>
              </a:ext>
            </a:extLst>
          </p:cNvPr>
          <p:cNvSpPr>
            <a:spLocks noGrp="1"/>
          </p:cNvSpPr>
          <p:nvPr>
            <p:ph sz="quarter" idx="13"/>
          </p:nvPr>
        </p:nvSpPr>
        <p:spPr>
          <a:xfrm>
            <a:off x="422189" y="2819400"/>
            <a:ext cx="3733800" cy="2133599"/>
          </a:xfrm>
        </p:spPr>
        <p:txBody>
          <a:bodyPr/>
          <a:lstStyle/>
          <a:p>
            <a:r>
              <a:rPr lang="en-US" dirty="0"/>
              <a:t>HTML for structure</a:t>
            </a:r>
            <a:endParaRPr lang="tr-TR" dirty="0"/>
          </a:p>
          <a:p>
            <a:r>
              <a:rPr lang="en-US" dirty="0"/>
              <a:t>CSS for design</a:t>
            </a:r>
            <a:endParaRPr lang="tr-TR" dirty="0"/>
          </a:p>
          <a:p>
            <a:r>
              <a:rPr lang="en-US" dirty="0"/>
              <a:t>JavaScript</a:t>
            </a:r>
            <a:endParaRPr lang="tr-TR" dirty="0"/>
          </a:p>
        </p:txBody>
      </p:sp>
      <p:sp>
        <p:nvSpPr>
          <p:cNvPr id="8" name="Metin kutusu 7">
            <a:extLst>
              <a:ext uri="{FF2B5EF4-FFF2-40B4-BE49-F238E27FC236}">
                <a16:creationId xmlns:a16="http://schemas.microsoft.com/office/drawing/2014/main" id="{AA333B4E-5353-4534-BE43-91E3EBA75DC3}"/>
              </a:ext>
            </a:extLst>
          </p:cNvPr>
          <p:cNvSpPr txBox="1"/>
          <p:nvPr/>
        </p:nvSpPr>
        <p:spPr>
          <a:xfrm>
            <a:off x="422189" y="2073169"/>
            <a:ext cx="2858530" cy="577850"/>
          </a:xfrm>
          <a:prstGeom prst="rect">
            <a:avLst/>
          </a:prstGeom>
          <a:noFill/>
        </p:spPr>
        <p:txBody>
          <a:bodyPr wrap="square">
            <a:spAutoFit/>
          </a:bodyPr>
          <a:lstStyle/>
          <a:p>
            <a:pPr defTabSz="685800">
              <a:lnSpc>
                <a:spcPct val="150000"/>
              </a:lnSpc>
            </a:pPr>
            <a:r>
              <a:rPr lang="en-US" sz="2400" b="1" dirty="0">
                <a:solidFill>
                  <a:srgbClr val="000099"/>
                </a:solidFill>
                <a:latin typeface="Arial" panose="020B0604020202020204" pitchFamily="34" charset="0"/>
                <a:cs typeface="Arial" panose="020B0604020202020204" pitchFamily="34" charset="0"/>
              </a:rPr>
              <a:t>Client (Browser) </a:t>
            </a:r>
          </a:p>
        </p:txBody>
      </p:sp>
      <p:sp>
        <p:nvSpPr>
          <p:cNvPr id="9" name="Metin kutusu 8">
            <a:extLst>
              <a:ext uri="{FF2B5EF4-FFF2-40B4-BE49-F238E27FC236}">
                <a16:creationId xmlns:a16="http://schemas.microsoft.com/office/drawing/2014/main" id="{7A93C9E5-04CC-4645-B4D3-136DF5F1F288}"/>
              </a:ext>
            </a:extLst>
          </p:cNvPr>
          <p:cNvSpPr txBox="1"/>
          <p:nvPr/>
        </p:nvSpPr>
        <p:spPr>
          <a:xfrm>
            <a:off x="4434018" y="2073169"/>
            <a:ext cx="3719382" cy="577850"/>
          </a:xfrm>
          <a:prstGeom prst="rect">
            <a:avLst/>
          </a:prstGeom>
          <a:noFill/>
        </p:spPr>
        <p:txBody>
          <a:bodyPr wrap="square">
            <a:spAutoFit/>
          </a:bodyPr>
          <a:lstStyle/>
          <a:p>
            <a:pPr defTabSz="685800">
              <a:lnSpc>
                <a:spcPct val="150000"/>
              </a:lnSpc>
            </a:pPr>
            <a:r>
              <a:rPr lang="en-US" sz="2400" b="1" dirty="0">
                <a:solidFill>
                  <a:srgbClr val="000099"/>
                </a:solidFill>
                <a:latin typeface="Arial" panose="020B0604020202020204" pitchFamily="34" charset="0"/>
                <a:cs typeface="Arial" panose="020B0604020202020204" pitchFamily="34" charset="0"/>
              </a:rPr>
              <a:t>Server-side</a:t>
            </a:r>
          </a:p>
        </p:txBody>
      </p:sp>
      <p:sp>
        <p:nvSpPr>
          <p:cNvPr id="4" name="Veri Yer Tutucusu 3">
            <a:extLst>
              <a:ext uri="{FF2B5EF4-FFF2-40B4-BE49-F238E27FC236}">
                <a16:creationId xmlns:a16="http://schemas.microsoft.com/office/drawing/2014/main" id="{B08A2214-A215-44BF-AD52-0C9310CB5B3E}"/>
              </a:ext>
            </a:extLst>
          </p:cNvPr>
          <p:cNvSpPr>
            <a:spLocks noGrp="1"/>
          </p:cNvSpPr>
          <p:nvPr>
            <p:ph type="dt" sz="half" idx="10"/>
          </p:nvPr>
        </p:nvSpPr>
        <p:spPr/>
        <p:txBody>
          <a:bodyPr/>
          <a:lstStyle/>
          <a:p>
            <a:pPr>
              <a:defRPr/>
            </a:pPr>
            <a:r>
              <a:rPr lang="en-US"/>
              <a:t>19.02.2026</a:t>
            </a:r>
          </a:p>
        </p:txBody>
      </p:sp>
      <p:sp>
        <p:nvSpPr>
          <p:cNvPr id="6" name="Slayt Numarası Yer Tutucusu 5">
            <a:extLst>
              <a:ext uri="{FF2B5EF4-FFF2-40B4-BE49-F238E27FC236}">
                <a16:creationId xmlns:a16="http://schemas.microsoft.com/office/drawing/2014/main" id="{BC005738-35D0-4882-B470-0C83E71BFD4A}"/>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4</a:t>
            </a:fld>
            <a:endParaRPr lang="en-US" dirty="0"/>
          </a:p>
        </p:txBody>
      </p:sp>
    </p:spTree>
    <p:extLst>
      <p:ext uri="{BB962C8B-B14F-4D97-AF65-F5344CB8AC3E}">
        <p14:creationId xmlns:p14="http://schemas.microsoft.com/office/powerpoint/2010/main" val="1772510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69160E70-4E16-4A0B-AECA-6C4CB3FFB3F5}"/>
              </a:ext>
            </a:extLst>
          </p:cNvPr>
          <p:cNvSpPr>
            <a:spLocks noGrp="1"/>
          </p:cNvSpPr>
          <p:nvPr>
            <p:ph sz="quarter" idx="13"/>
          </p:nvPr>
        </p:nvSpPr>
        <p:spPr>
          <a:xfrm>
            <a:off x="2171700" y="1752600"/>
            <a:ext cx="3124200" cy="2924592"/>
          </a:xfrm>
        </p:spPr>
        <p:txBody>
          <a:bodyPr>
            <a:normAutofit/>
          </a:bodyPr>
          <a:lstStyle/>
          <a:p>
            <a:pPr indent="0">
              <a:spcBef>
                <a:spcPts val="0"/>
              </a:spcBef>
              <a:spcAft>
                <a:spcPts val="0"/>
              </a:spcAft>
              <a:buNone/>
            </a:pPr>
            <a:r>
              <a:rPr lang="en-US" dirty="0"/>
              <a:t>•	Chrome	</a:t>
            </a:r>
          </a:p>
          <a:p>
            <a:pPr indent="0">
              <a:spcBef>
                <a:spcPts val="0"/>
              </a:spcBef>
              <a:spcAft>
                <a:spcPts val="0"/>
              </a:spcAft>
              <a:buNone/>
            </a:pPr>
            <a:r>
              <a:rPr lang="en-US" dirty="0"/>
              <a:t>•	Internet Explorer	</a:t>
            </a:r>
          </a:p>
          <a:p>
            <a:pPr indent="0">
              <a:spcBef>
                <a:spcPts val="0"/>
              </a:spcBef>
              <a:spcAft>
                <a:spcPts val="0"/>
              </a:spcAft>
              <a:buNone/>
            </a:pPr>
            <a:r>
              <a:rPr lang="en-US" dirty="0"/>
              <a:t>•	Firefox	</a:t>
            </a:r>
          </a:p>
          <a:p>
            <a:pPr indent="0">
              <a:spcBef>
                <a:spcPts val="0"/>
              </a:spcBef>
              <a:spcAft>
                <a:spcPts val="0"/>
              </a:spcAft>
              <a:buNone/>
            </a:pPr>
            <a:r>
              <a:rPr lang="en-US" dirty="0"/>
              <a:t>•	Safari	</a:t>
            </a:r>
          </a:p>
          <a:p>
            <a:pPr indent="0">
              <a:spcBef>
                <a:spcPts val="0"/>
              </a:spcBef>
              <a:spcAft>
                <a:spcPts val="0"/>
              </a:spcAft>
              <a:buNone/>
            </a:pPr>
            <a:r>
              <a:rPr lang="en-US" dirty="0"/>
              <a:t>•	Opera	</a:t>
            </a:r>
          </a:p>
        </p:txBody>
      </p:sp>
      <p:sp>
        <p:nvSpPr>
          <p:cNvPr id="5" name="Başlık 4">
            <a:extLst>
              <a:ext uri="{FF2B5EF4-FFF2-40B4-BE49-F238E27FC236}">
                <a16:creationId xmlns:a16="http://schemas.microsoft.com/office/drawing/2014/main" id="{27852A36-761F-4FD3-A02A-87FAAC72A358}"/>
              </a:ext>
            </a:extLst>
          </p:cNvPr>
          <p:cNvSpPr>
            <a:spLocks noGrp="1"/>
          </p:cNvSpPr>
          <p:nvPr>
            <p:ph type="title"/>
          </p:nvPr>
        </p:nvSpPr>
        <p:spPr>
          <a:xfrm>
            <a:off x="76200" y="0"/>
            <a:ext cx="7315200" cy="1030289"/>
          </a:xfrm>
        </p:spPr>
        <p:txBody>
          <a:bodyPr/>
          <a:lstStyle/>
          <a:p>
            <a:r>
              <a:rPr lang="tr-TR" dirty="0"/>
              <a:t>Web </a:t>
            </a:r>
            <a:r>
              <a:rPr lang="tr-TR" dirty="0" err="1"/>
              <a:t>browsers</a:t>
            </a:r>
            <a:endParaRPr lang="tr-TR" dirty="0"/>
          </a:p>
        </p:txBody>
      </p:sp>
      <p:sp>
        <p:nvSpPr>
          <p:cNvPr id="6" name="Veri Yer Tutucusu 5">
            <a:extLst>
              <a:ext uri="{FF2B5EF4-FFF2-40B4-BE49-F238E27FC236}">
                <a16:creationId xmlns:a16="http://schemas.microsoft.com/office/drawing/2014/main" id="{04C76FF7-4733-47CC-AA5F-BEAF26F88908}"/>
              </a:ext>
            </a:extLst>
          </p:cNvPr>
          <p:cNvSpPr>
            <a:spLocks noGrp="1"/>
          </p:cNvSpPr>
          <p:nvPr>
            <p:ph type="dt" sz="half" idx="10"/>
          </p:nvPr>
        </p:nvSpPr>
        <p:spPr/>
        <p:txBody>
          <a:bodyPr/>
          <a:lstStyle/>
          <a:p>
            <a:pPr>
              <a:defRPr/>
            </a:pPr>
            <a:r>
              <a:rPr lang="en-US"/>
              <a:t>19.02.2026</a:t>
            </a:r>
          </a:p>
        </p:txBody>
      </p:sp>
      <p:sp>
        <p:nvSpPr>
          <p:cNvPr id="7" name="Slayt Numarası Yer Tutucusu 6">
            <a:extLst>
              <a:ext uri="{FF2B5EF4-FFF2-40B4-BE49-F238E27FC236}">
                <a16:creationId xmlns:a16="http://schemas.microsoft.com/office/drawing/2014/main" id="{6DE561DB-1439-4727-8896-BD707B0CB34E}"/>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5</a:t>
            </a:fld>
            <a:endParaRPr lang="en-US" dirty="0"/>
          </a:p>
        </p:txBody>
      </p:sp>
    </p:spTree>
    <p:extLst>
      <p:ext uri="{BB962C8B-B14F-4D97-AF65-F5344CB8AC3E}">
        <p14:creationId xmlns:p14="http://schemas.microsoft.com/office/powerpoint/2010/main" val="1141792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92F4A302-3972-4CC0-877F-12E2B22C157D}"/>
              </a:ext>
            </a:extLst>
          </p:cNvPr>
          <p:cNvSpPr>
            <a:spLocks noGrp="1"/>
          </p:cNvSpPr>
          <p:nvPr>
            <p:ph sz="quarter" idx="13"/>
          </p:nvPr>
        </p:nvSpPr>
        <p:spPr>
          <a:xfrm>
            <a:off x="106680" y="1219200"/>
            <a:ext cx="8656320" cy="5273674"/>
          </a:xfrm>
        </p:spPr>
        <p:txBody>
          <a:bodyPr>
            <a:normAutofit/>
          </a:bodyPr>
          <a:lstStyle/>
          <a:p>
            <a:pPr indent="0">
              <a:buNone/>
            </a:pPr>
            <a:r>
              <a:rPr lang="en-US" sz="3300" b="1" dirty="0"/>
              <a:t>Static Websites</a:t>
            </a:r>
          </a:p>
          <a:p>
            <a:r>
              <a:rPr lang="en-US" dirty="0"/>
              <a:t> A static website consists of web pages</a:t>
            </a:r>
            <a:r>
              <a:rPr lang="tr-TR" dirty="0"/>
              <a:t> </a:t>
            </a:r>
            <a:r>
              <a:rPr lang="en-US" dirty="0"/>
              <a:t>with fixed content.</a:t>
            </a:r>
          </a:p>
          <a:p>
            <a:r>
              <a:rPr lang="en-US" dirty="0"/>
              <a:t>The content of these pages is delivered</a:t>
            </a:r>
            <a:r>
              <a:rPr lang="tr-TR" dirty="0"/>
              <a:t> </a:t>
            </a:r>
            <a:r>
              <a:rPr lang="en-US" dirty="0"/>
              <a:t>exactly as stored, meaning it doesn’t</a:t>
            </a:r>
            <a:r>
              <a:rPr lang="tr-TR" dirty="0"/>
              <a:t> </a:t>
            </a:r>
            <a:r>
              <a:rPr lang="en-US" dirty="0"/>
              <a:t>change unless manually updated by a</a:t>
            </a:r>
            <a:r>
              <a:rPr lang="tr-TR" dirty="0"/>
              <a:t> </a:t>
            </a:r>
            <a:r>
              <a:rPr lang="en-US" dirty="0"/>
              <a:t>developer.</a:t>
            </a:r>
            <a:endParaRPr lang="tr-TR" dirty="0"/>
          </a:p>
          <a:p>
            <a:endParaRPr lang="en-US" dirty="0"/>
          </a:p>
          <a:p>
            <a:pPr indent="0">
              <a:buNone/>
            </a:pPr>
            <a:r>
              <a:rPr lang="en-US" sz="3300" b="1" dirty="0"/>
              <a:t>Dynamic Websites</a:t>
            </a:r>
          </a:p>
          <a:p>
            <a:r>
              <a:rPr lang="en-US" dirty="0"/>
              <a:t>A dynamic website is more complex</a:t>
            </a:r>
            <a:r>
              <a:rPr lang="tr-TR" dirty="0"/>
              <a:t> </a:t>
            </a:r>
            <a:r>
              <a:rPr lang="en-US" dirty="0"/>
              <a:t>and provides interactive features, with</a:t>
            </a:r>
            <a:r>
              <a:rPr lang="tr-TR" dirty="0"/>
              <a:t> </a:t>
            </a:r>
            <a:r>
              <a:rPr lang="en-US" dirty="0"/>
              <a:t>content that can change based on user</a:t>
            </a:r>
            <a:r>
              <a:rPr lang="tr-TR" dirty="0"/>
              <a:t> </a:t>
            </a:r>
            <a:r>
              <a:rPr lang="en-US" dirty="0"/>
              <a:t>interactions or other factors.</a:t>
            </a:r>
          </a:p>
          <a:p>
            <a:r>
              <a:rPr lang="en-US" dirty="0"/>
              <a:t>This type of site can pull data from</a:t>
            </a:r>
            <a:r>
              <a:rPr lang="tr-TR" dirty="0"/>
              <a:t> </a:t>
            </a:r>
            <a:r>
              <a:rPr lang="en-US" dirty="0"/>
              <a:t>databases and adjust its content</a:t>
            </a:r>
            <a:r>
              <a:rPr lang="tr-TR" dirty="0"/>
              <a:t> </a:t>
            </a:r>
            <a:r>
              <a:rPr lang="en-US" dirty="0"/>
              <a:t>accordingly.</a:t>
            </a:r>
            <a:endParaRPr lang="tr-TR" dirty="0"/>
          </a:p>
        </p:txBody>
      </p:sp>
      <p:sp>
        <p:nvSpPr>
          <p:cNvPr id="5" name="Başlık 4">
            <a:extLst>
              <a:ext uri="{FF2B5EF4-FFF2-40B4-BE49-F238E27FC236}">
                <a16:creationId xmlns:a16="http://schemas.microsoft.com/office/drawing/2014/main" id="{93A1D654-8384-46F8-9052-9415441862D4}"/>
              </a:ext>
            </a:extLst>
          </p:cNvPr>
          <p:cNvSpPr>
            <a:spLocks noGrp="1"/>
          </p:cNvSpPr>
          <p:nvPr>
            <p:ph type="title"/>
          </p:nvPr>
        </p:nvSpPr>
        <p:spPr/>
        <p:txBody>
          <a:bodyPr/>
          <a:lstStyle/>
          <a:p>
            <a:r>
              <a:rPr lang="tr-TR" dirty="0" err="1"/>
              <a:t>Types</a:t>
            </a:r>
            <a:r>
              <a:rPr lang="tr-TR" dirty="0"/>
              <a:t> of </a:t>
            </a:r>
            <a:r>
              <a:rPr lang="tr-TR" dirty="0" err="1"/>
              <a:t>Websites</a:t>
            </a:r>
            <a:endParaRPr lang="tr-TR" dirty="0"/>
          </a:p>
        </p:txBody>
      </p:sp>
      <p:sp>
        <p:nvSpPr>
          <p:cNvPr id="6" name="Veri Yer Tutucusu 5">
            <a:extLst>
              <a:ext uri="{FF2B5EF4-FFF2-40B4-BE49-F238E27FC236}">
                <a16:creationId xmlns:a16="http://schemas.microsoft.com/office/drawing/2014/main" id="{0C5B97C3-AB75-4E72-986D-738B3C8591AD}"/>
              </a:ext>
            </a:extLst>
          </p:cNvPr>
          <p:cNvSpPr>
            <a:spLocks noGrp="1"/>
          </p:cNvSpPr>
          <p:nvPr>
            <p:ph type="dt" sz="half" idx="10"/>
          </p:nvPr>
        </p:nvSpPr>
        <p:spPr/>
        <p:txBody>
          <a:bodyPr/>
          <a:lstStyle/>
          <a:p>
            <a:pPr>
              <a:defRPr/>
            </a:pPr>
            <a:r>
              <a:rPr lang="en-US"/>
              <a:t>19.02.2026</a:t>
            </a:r>
          </a:p>
        </p:txBody>
      </p:sp>
      <p:sp>
        <p:nvSpPr>
          <p:cNvPr id="7" name="Slayt Numarası Yer Tutucusu 6">
            <a:extLst>
              <a:ext uri="{FF2B5EF4-FFF2-40B4-BE49-F238E27FC236}">
                <a16:creationId xmlns:a16="http://schemas.microsoft.com/office/drawing/2014/main" id="{B485AB05-67DE-40EF-9D46-BEEA2B3FC730}"/>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6</a:t>
            </a:fld>
            <a:endParaRPr lang="en-US" dirty="0"/>
          </a:p>
        </p:txBody>
      </p:sp>
    </p:spTree>
    <p:extLst>
      <p:ext uri="{BB962C8B-B14F-4D97-AF65-F5344CB8AC3E}">
        <p14:creationId xmlns:p14="http://schemas.microsoft.com/office/powerpoint/2010/main" val="1517137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4954A006-3249-4830-A1B0-4E8EEE63C859}"/>
              </a:ext>
            </a:extLst>
          </p:cNvPr>
          <p:cNvSpPr>
            <a:spLocks noGrp="1"/>
          </p:cNvSpPr>
          <p:nvPr>
            <p:ph sz="quarter" idx="13"/>
          </p:nvPr>
        </p:nvSpPr>
        <p:spPr>
          <a:xfrm>
            <a:off x="76200" y="1143000"/>
            <a:ext cx="8763000" cy="5349874"/>
          </a:xfrm>
        </p:spPr>
        <p:txBody>
          <a:bodyPr>
            <a:normAutofit fontScale="92500" lnSpcReduction="10000"/>
          </a:bodyPr>
          <a:lstStyle/>
          <a:p>
            <a:pPr indent="0">
              <a:lnSpc>
                <a:spcPct val="170000"/>
              </a:lnSpc>
              <a:buNone/>
            </a:pPr>
            <a:r>
              <a:rPr lang="tr-TR" sz="3600" b="1" dirty="0" err="1"/>
              <a:t>Static</a:t>
            </a:r>
            <a:r>
              <a:rPr lang="tr-TR" sz="3600" b="1" dirty="0"/>
              <a:t> </a:t>
            </a:r>
            <a:r>
              <a:rPr lang="tr-TR" sz="3600" b="1" dirty="0" err="1"/>
              <a:t>Websites</a:t>
            </a:r>
            <a:r>
              <a:rPr lang="tr-TR" sz="3600" b="1" dirty="0"/>
              <a:t> </a:t>
            </a:r>
            <a:r>
              <a:rPr lang="tr-TR" sz="3600" b="1" dirty="0" err="1"/>
              <a:t>Characteristics</a:t>
            </a:r>
            <a:endParaRPr lang="tr-TR" sz="3600" b="1" dirty="0"/>
          </a:p>
          <a:p>
            <a:r>
              <a:rPr lang="tr-TR" dirty="0" err="1"/>
              <a:t>Fixed</a:t>
            </a:r>
            <a:r>
              <a:rPr lang="tr-TR" dirty="0"/>
              <a:t> </a:t>
            </a:r>
            <a:r>
              <a:rPr lang="tr-TR" dirty="0" err="1"/>
              <a:t>content</a:t>
            </a:r>
            <a:endParaRPr lang="tr-TR" dirty="0"/>
          </a:p>
          <a:p>
            <a:r>
              <a:rPr lang="tr-TR" dirty="0"/>
              <a:t>Simple </a:t>
            </a:r>
            <a:r>
              <a:rPr lang="tr-TR" dirty="0" err="1"/>
              <a:t>structure</a:t>
            </a:r>
            <a:endParaRPr lang="tr-TR" dirty="0"/>
          </a:p>
          <a:p>
            <a:r>
              <a:rPr lang="tr-TR" dirty="0"/>
              <a:t>No server-</a:t>
            </a:r>
            <a:r>
              <a:rPr lang="tr-TR" dirty="0" err="1"/>
              <a:t>side</a:t>
            </a:r>
            <a:r>
              <a:rPr lang="tr-TR" dirty="0"/>
              <a:t> </a:t>
            </a:r>
            <a:r>
              <a:rPr lang="tr-TR" dirty="0" err="1"/>
              <a:t>processing</a:t>
            </a:r>
            <a:endParaRPr lang="tr-TR" dirty="0"/>
          </a:p>
          <a:p>
            <a:r>
              <a:rPr lang="tr-TR" dirty="0" err="1"/>
              <a:t>Faster</a:t>
            </a:r>
            <a:r>
              <a:rPr lang="tr-TR" dirty="0"/>
              <a:t> </a:t>
            </a:r>
            <a:r>
              <a:rPr lang="tr-TR" dirty="0" err="1"/>
              <a:t>loading</a:t>
            </a:r>
            <a:endParaRPr lang="tr-TR" dirty="0"/>
          </a:p>
          <a:p>
            <a:r>
              <a:rPr lang="tr-TR" dirty="0"/>
              <a:t>Limited </a:t>
            </a:r>
            <a:r>
              <a:rPr lang="tr-TR" dirty="0" err="1"/>
              <a:t>Interactivity</a:t>
            </a:r>
            <a:endParaRPr lang="tr-TR" dirty="0"/>
          </a:p>
          <a:p>
            <a:pPr indent="0">
              <a:lnSpc>
                <a:spcPct val="160000"/>
              </a:lnSpc>
              <a:buNone/>
            </a:pPr>
            <a:r>
              <a:rPr lang="tr-TR" sz="3900" b="1" dirty="0" err="1"/>
              <a:t>Dynamic</a:t>
            </a:r>
            <a:r>
              <a:rPr lang="tr-TR" sz="3900" b="1" dirty="0"/>
              <a:t> </a:t>
            </a:r>
            <a:r>
              <a:rPr lang="tr-TR" sz="3900" b="1" dirty="0" err="1"/>
              <a:t>Websites</a:t>
            </a:r>
            <a:r>
              <a:rPr lang="tr-TR" sz="3900" b="1" dirty="0"/>
              <a:t> </a:t>
            </a:r>
            <a:r>
              <a:rPr lang="tr-TR" sz="3900" b="1" dirty="0" err="1"/>
              <a:t>Characteristics</a:t>
            </a:r>
            <a:endParaRPr lang="tr-TR" sz="3900" b="1" dirty="0"/>
          </a:p>
          <a:p>
            <a:r>
              <a:rPr lang="tr-TR" dirty="0"/>
              <a:t>Interactive </a:t>
            </a:r>
            <a:r>
              <a:rPr lang="tr-TR" dirty="0" err="1"/>
              <a:t>content</a:t>
            </a:r>
            <a:endParaRPr lang="tr-TR" dirty="0"/>
          </a:p>
          <a:p>
            <a:r>
              <a:rPr lang="tr-TR" dirty="0"/>
              <a:t>Server-</a:t>
            </a:r>
            <a:r>
              <a:rPr lang="tr-TR" dirty="0" err="1"/>
              <a:t>side</a:t>
            </a:r>
            <a:r>
              <a:rPr lang="tr-TR" dirty="0"/>
              <a:t> </a:t>
            </a:r>
            <a:r>
              <a:rPr lang="tr-TR" dirty="0" err="1"/>
              <a:t>scripting</a:t>
            </a:r>
            <a:endParaRPr lang="tr-TR" dirty="0"/>
          </a:p>
          <a:p>
            <a:r>
              <a:rPr lang="tr-TR" dirty="0"/>
              <a:t>Database </a:t>
            </a:r>
            <a:r>
              <a:rPr lang="tr-TR" dirty="0" err="1"/>
              <a:t>integration</a:t>
            </a:r>
            <a:endParaRPr lang="tr-TR" dirty="0"/>
          </a:p>
          <a:p>
            <a:r>
              <a:rPr lang="tr-TR" dirty="0" err="1"/>
              <a:t>Complexity</a:t>
            </a:r>
            <a:endParaRPr lang="tr-TR" dirty="0"/>
          </a:p>
        </p:txBody>
      </p:sp>
      <p:sp>
        <p:nvSpPr>
          <p:cNvPr id="5" name="Başlık 4">
            <a:extLst>
              <a:ext uri="{FF2B5EF4-FFF2-40B4-BE49-F238E27FC236}">
                <a16:creationId xmlns:a16="http://schemas.microsoft.com/office/drawing/2014/main" id="{6980574C-9679-421B-8650-FD5A9E870627}"/>
              </a:ext>
            </a:extLst>
          </p:cNvPr>
          <p:cNvSpPr>
            <a:spLocks noGrp="1"/>
          </p:cNvSpPr>
          <p:nvPr>
            <p:ph type="title"/>
          </p:nvPr>
        </p:nvSpPr>
        <p:spPr/>
        <p:txBody>
          <a:bodyPr/>
          <a:lstStyle/>
          <a:p>
            <a:endParaRPr lang="tr-TR"/>
          </a:p>
        </p:txBody>
      </p:sp>
      <p:sp>
        <p:nvSpPr>
          <p:cNvPr id="6" name="Veri Yer Tutucusu 5">
            <a:extLst>
              <a:ext uri="{FF2B5EF4-FFF2-40B4-BE49-F238E27FC236}">
                <a16:creationId xmlns:a16="http://schemas.microsoft.com/office/drawing/2014/main" id="{E5BD30D8-C292-4D43-AA30-3236CC53B923}"/>
              </a:ext>
            </a:extLst>
          </p:cNvPr>
          <p:cNvSpPr>
            <a:spLocks noGrp="1"/>
          </p:cNvSpPr>
          <p:nvPr>
            <p:ph type="dt" sz="half" idx="10"/>
          </p:nvPr>
        </p:nvSpPr>
        <p:spPr/>
        <p:txBody>
          <a:bodyPr/>
          <a:lstStyle/>
          <a:p>
            <a:pPr>
              <a:defRPr/>
            </a:pPr>
            <a:r>
              <a:rPr lang="en-US"/>
              <a:t>19.02.2026</a:t>
            </a:r>
          </a:p>
        </p:txBody>
      </p:sp>
      <p:sp>
        <p:nvSpPr>
          <p:cNvPr id="7" name="Slayt Numarası Yer Tutucusu 6">
            <a:extLst>
              <a:ext uri="{FF2B5EF4-FFF2-40B4-BE49-F238E27FC236}">
                <a16:creationId xmlns:a16="http://schemas.microsoft.com/office/drawing/2014/main" id="{DFA50143-3433-4DD2-9DA0-18291E9FAAE6}"/>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7</a:t>
            </a:fld>
            <a:endParaRPr lang="en-US" dirty="0"/>
          </a:p>
        </p:txBody>
      </p:sp>
    </p:spTree>
    <p:extLst>
      <p:ext uri="{BB962C8B-B14F-4D97-AF65-F5344CB8AC3E}">
        <p14:creationId xmlns:p14="http://schemas.microsoft.com/office/powerpoint/2010/main" val="159125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9CA50362-B3FC-405C-8FB9-820078A8089E}"/>
              </a:ext>
            </a:extLst>
          </p:cNvPr>
          <p:cNvSpPr>
            <a:spLocks noGrp="1"/>
          </p:cNvSpPr>
          <p:nvPr>
            <p:ph sz="quarter" idx="13"/>
          </p:nvPr>
        </p:nvSpPr>
        <p:spPr>
          <a:xfrm>
            <a:off x="76200" y="1143001"/>
            <a:ext cx="5105400" cy="4419600"/>
          </a:xfrm>
        </p:spPr>
        <p:txBody>
          <a:bodyPr>
            <a:normAutofit/>
          </a:bodyPr>
          <a:lstStyle/>
          <a:p>
            <a:pPr indent="0">
              <a:lnSpc>
                <a:spcPct val="160000"/>
              </a:lnSpc>
              <a:buNone/>
            </a:pPr>
            <a:r>
              <a:rPr lang="tr-TR" sz="3300" b="1" dirty="0" err="1"/>
              <a:t>Static</a:t>
            </a:r>
            <a:r>
              <a:rPr lang="tr-TR" sz="3300" b="1" dirty="0"/>
              <a:t> </a:t>
            </a:r>
            <a:r>
              <a:rPr lang="tr-TR" sz="3300" b="1" dirty="0" err="1"/>
              <a:t>Websites</a:t>
            </a:r>
            <a:r>
              <a:rPr lang="tr-TR" sz="3300" b="1" dirty="0"/>
              <a:t> </a:t>
            </a:r>
            <a:r>
              <a:rPr lang="tr-TR" sz="3300" b="1" dirty="0" err="1"/>
              <a:t>uses</a:t>
            </a:r>
            <a:endParaRPr lang="tr-TR" sz="3300" b="1" dirty="0"/>
          </a:p>
          <a:p>
            <a:r>
              <a:rPr lang="tr-TR" dirty="0" err="1"/>
              <a:t>Personal</a:t>
            </a:r>
            <a:r>
              <a:rPr lang="tr-TR" dirty="0"/>
              <a:t> </a:t>
            </a:r>
            <a:r>
              <a:rPr lang="tr-TR" dirty="0" err="1"/>
              <a:t>blogs</a:t>
            </a:r>
            <a:endParaRPr lang="tr-TR" dirty="0"/>
          </a:p>
          <a:p>
            <a:r>
              <a:rPr lang="tr-TR" dirty="0"/>
              <a:t>Portfolio </a:t>
            </a:r>
            <a:r>
              <a:rPr lang="tr-TR" dirty="0" err="1"/>
              <a:t>websites</a:t>
            </a:r>
            <a:endParaRPr lang="tr-TR" dirty="0"/>
          </a:p>
          <a:p>
            <a:r>
              <a:rPr lang="tr-TR" dirty="0"/>
              <a:t>Business </a:t>
            </a:r>
            <a:r>
              <a:rPr lang="tr-TR" dirty="0" err="1"/>
              <a:t>websites</a:t>
            </a:r>
            <a:endParaRPr lang="tr-TR" dirty="0"/>
          </a:p>
          <a:p>
            <a:pPr indent="0">
              <a:lnSpc>
                <a:spcPct val="160000"/>
              </a:lnSpc>
              <a:buNone/>
            </a:pPr>
            <a:r>
              <a:rPr lang="tr-TR" sz="3300" b="1" dirty="0" err="1"/>
              <a:t>Dynamic</a:t>
            </a:r>
            <a:r>
              <a:rPr lang="tr-TR" sz="3300" b="1" dirty="0"/>
              <a:t> </a:t>
            </a:r>
            <a:r>
              <a:rPr lang="tr-TR" sz="3300" b="1" dirty="0" err="1"/>
              <a:t>Websites</a:t>
            </a:r>
            <a:r>
              <a:rPr lang="tr-TR" sz="3300" b="1" dirty="0"/>
              <a:t> </a:t>
            </a:r>
            <a:r>
              <a:rPr lang="tr-TR" sz="3300" b="1" dirty="0" err="1"/>
              <a:t>uses</a:t>
            </a:r>
            <a:endParaRPr lang="tr-TR" sz="3300" b="1" dirty="0"/>
          </a:p>
          <a:p>
            <a:r>
              <a:rPr lang="tr-TR" dirty="0"/>
              <a:t>E-</a:t>
            </a:r>
            <a:r>
              <a:rPr lang="tr-TR" dirty="0" err="1"/>
              <a:t>commerce</a:t>
            </a:r>
            <a:r>
              <a:rPr lang="tr-TR" dirty="0"/>
              <a:t> </a:t>
            </a:r>
            <a:r>
              <a:rPr lang="tr-TR" dirty="0" err="1"/>
              <a:t>websites</a:t>
            </a:r>
            <a:endParaRPr lang="tr-TR" dirty="0"/>
          </a:p>
          <a:p>
            <a:r>
              <a:rPr lang="tr-TR" dirty="0" err="1"/>
              <a:t>Social</a:t>
            </a:r>
            <a:r>
              <a:rPr lang="tr-TR" dirty="0"/>
              <a:t> </a:t>
            </a:r>
            <a:r>
              <a:rPr lang="tr-TR" dirty="0" err="1"/>
              <a:t>media</a:t>
            </a:r>
            <a:r>
              <a:rPr lang="tr-TR" dirty="0"/>
              <a:t> platform</a:t>
            </a:r>
          </a:p>
          <a:p>
            <a:r>
              <a:rPr lang="tr-TR" dirty="0" err="1"/>
              <a:t>Banking</a:t>
            </a:r>
            <a:r>
              <a:rPr lang="tr-TR" dirty="0"/>
              <a:t> </a:t>
            </a:r>
            <a:r>
              <a:rPr lang="tr-TR" dirty="0" err="1"/>
              <a:t>websites</a:t>
            </a:r>
            <a:endParaRPr lang="tr-TR" dirty="0"/>
          </a:p>
        </p:txBody>
      </p:sp>
      <p:sp>
        <p:nvSpPr>
          <p:cNvPr id="5" name="Başlık 4">
            <a:extLst>
              <a:ext uri="{FF2B5EF4-FFF2-40B4-BE49-F238E27FC236}">
                <a16:creationId xmlns:a16="http://schemas.microsoft.com/office/drawing/2014/main" id="{0CE8F95A-8D4B-4AFB-9275-F8F1A43B92A4}"/>
              </a:ext>
            </a:extLst>
          </p:cNvPr>
          <p:cNvSpPr>
            <a:spLocks noGrp="1"/>
          </p:cNvSpPr>
          <p:nvPr>
            <p:ph type="title"/>
          </p:nvPr>
        </p:nvSpPr>
        <p:spPr/>
        <p:txBody>
          <a:bodyPr/>
          <a:lstStyle/>
          <a:p>
            <a:r>
              <a:rPr lang="tr-TR" dirty="0" err="1"/>
              <a:t>Types</a:t>
            </a:r>
            <a:r>
              <a:rPr lang="tr-TR" dirty="0"/>
              <a:t> of </a:t>
            </a:r>
            <a:r>
              <a:rPr lang="tr-TR" dirty="0" err="1"/>
              <a:t>Websites</a:t>
            </a:r>
            <a:endParaRPr lang="tr-TR" dirty="0"/>
          </a:p>
        </p:txBody>
      </p:sp>
      <p:pic>
        <p:nvPicPr>
          <p:cNvPr id="7" name="Resim 6">
            <a:extLst>
              <a:ext uri="{FF2B5EF4-FFF2-40B4-BE49-F238E27FC236}">
                <a16:creationId xmlns:a16="http://schemas.microsoft.com/office/drawing/2014/main" id="{0F7CAF80-7922-4FDD-8B53-EAEE62601E09}"/>
              </a:ext>
            </a:extLst>
          </p:cNvPr>
          <p:cNvPicPr>
            <a:picLocks noChangeAspect="1"/>
          </p:cNvPicPr>
          <p:nvPr/>
        </p:nvPicPr>
        <p:blipFill>
          <a:blip r:embed="rId3"/>
          <a:stretch>
            <a:fillRect/>
          </a:stretch>
        </p:blipFill>
        <p:spPr>
          <a:xfrm>
            <a:off x="4649472" y="1553116"/>
            <a:ext cx="4112256" cy="2148390"/>
          </a:xfrm>
          <a:prstGeom prst="rect">
            <a:avLst/>
          </a:prstGeom>
        </p:spPr>
      </p:pic>
      <p:pic>
        <p:nvPicPr>
          <p:cNvPr id="9" name="Resim 8">
            <a:extLst>
              <a:ext uri="{FF2B5EF4-FFF2-40B4-BE49-F238E27FC236}">
                <a16:creationId xmlns:a16="http://schemas.microsoft.com/office/drawing/2014/main" id="{E37EE754-4BD6-4F11-9126-37CEA822CAE0}"/>
              </a:ext>
            </a:extLst>
          </p:cNvPr>
          <p:cNvPicPr>
            <a:picLocks noChangeAspect="1"/>
          </p:cNvPicPr>
          <p:nvPr/>
        </p:nvPicPr>
        <p:blipFill>
          <a:blip r:embed="rId4"/>
          <a:stretch>
            <a:fillRect/>
          </a:stretch>
        </p:blipFill>
        <p:spPr>
          <a:xfrm>
            <a:off x="4649472" y="4125213"/>
            <a:ext cx="4112256" cy="2367662"/>
          </a:xfrm>
          <a:prstGeom prst="rect">
            <a:avLst/>
          </a:prstGeom>
        </p:spPr>
      </p:pic>
      <p:sp>
        <p:nvSpPr>
          <p:cNvPr id="6" name="Veri Yer Tutucusu 5">
            <a:extLst>
              <a:ext uri="{FF2B5EF4-FFF2-40B4-BE49-F238E27FC236}">
                <a16:creationId xmlns:a16="http://schemas.microsoft.com/office/drawing/2014/main" id="{2B29E638-976D-49B6-A777-2CC1675E4550}"/>
              </a:ext>
            </a:extLst>
          </p:cNvPr>
          <p:cNvSpPr>
            <a:spLocks noGrp="1"/>
          </p:cNvSpPr>
          <p:nvPr>
            <p:ph type="dt" sz="half" idx="10"/>
          </p:nvPr>
        </p:nvSpPr>
        <p:spPr/>
        <p:txBody>
          <a:bodyPr/>
          <a:lstStyle/>
          <a:p>
            <a:pPr>
              <a:defRPr/>
            </a:pPr>
            <a:r>
              <a:rPr lang="en-US"/>
              <a:t>19.02.2026</a:t>
            </a:r>
          </a:p>
        </p:txBody>
      </p:sp>
      <p:sp>
        <p:nvSpPr>
          <p:cNvPr id="8" name="Slayt Numarası Yer Tutucusu 7">
            <a:extLst>
              <a:ext uri="{FF2B5EF4-FFF2-40B4-BE49-F238E27FC236}">
                <a16:creationId xmlns:a16="http://schemas.microsoft.com/office/drawing/2014/main" id="{4B9DA0E5-E699-46E2-ABF4-F4582028D721}"/>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8</a:t>
            </a:fld>
            <a:endParaRPr lang="en-US" dirty="0"/>
          </a:p>
        </p:txBody>
      </p:sp>
    </p:spTree>
    <p:extLst>
      <p:ext uri="{BB962C8B-B14F-4D97-AF65-F5344CB8AC3E}">
        <p14:creationId xmlns:p14="http://schemas.microsoft.com/office/powerpoint/2010/main" val="1026660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CD5194B6-41F7-4199-9F8D-D1DD4243FB56}"/>
              </a:ext>
            </a:extLst>
          </p:cNvPr>
          <p:cNvSpPr>
            <a:spLocks noGrp="1"/>
          </p:cNvSpPr>
          <p:nvPr>
            <p:ph type="title"/>
          </p:nvPr>
        </p:nvSpPr>
        <p:spPr/>
        <p:txBody>
          <a:bodyPr/>
          <a:lstStyle/>
          <a:p>
            <a:r>
              <a:rPr lang="tr-TR" dirty="0"/>
              <a:t>A </a:t>
            </a:r>
            <a:r>
              <a:rPr lang="tr-TR" dirty="0" err="1"/>
              <a:t>static</a:t>
            </a:r>
            <a:r>
              <a:rPr lang="tr-TR" dirty="0"/>
              <a:t> web </a:t>
            </a:r>
            <a:r>
              <a:rPr lang="tr-TR" dirty="0" err="1"/>
              <a:t>page</a:t>
            </a:r>
            <a:r>
              <a:rPr lang="tr-TR" dirty="0"/>
              <a:t> </a:t>
            </a:r>
          </a:p>
        </p:txBody>
      </p:sp>
      <p:pic>
        <p:nvPicPr>
          <p:cNvPr id="6" name="Picture 6">
            <a:extLst>
              <a:ext uri="{FF2B5EF4-FFF2-40B4-BE49-F238E27FC236}">
                <a16:creationId xmlns:a16="http://schemas.microsoft.com/office/drawing/2014/main" id="{C7417C54-77F7-43DE-A4BD-38D048243E2F}"/>
              </a:ext>
            </a:extLst>
          </p:cNvPr>
          <p:cNvPicPr/>
          <p:nvPr/>
        </p:nvPicPr>
        <p:blipFill>
          <a:blip r:embed="rId3">
            <a:extLst>
              <a:ext uri="{28A0092B-C50C-407E-A947-70E740481C1C}">
                <a14:useLocalDpi xmlns:a14="http://schemas.microsoft.com/office/drawing/2010/main" val="0"/>
              </a:ext>
            </a:extLst>
          </a:blip>
          <a:stretch>
            <a:fillRect/>
          </a:stretch>
        </p:blipFill>
        <p:spPr>
          <a:xfrm>
            <a:off x="106680" y="1256765"/>
            <a:ext cx="8656320" cy="5009633"/>
          </a:xfrm>
          <a:prstGeom prst="rect">
            <a:avLst/>
          </a:prstGeom>
        </p:spPr>
      </p:pic>
      <p:sp>
        <p:nvSpPr>
          <p:cNvPr id="4" name="Veri Yer Tutucusu 3">
            <a:extLst>
              <a:ext uri="{FF2B5EF4-FFF2-40B4-BE49-F238E27FC236}">
                <a16:creationId xmlns:a16="http://schemas.microsoft.com/office/drawing/2014/main" id="{BFEAA516-636F-4678-8C6F-A6DC210E137E}"/>
              </a:ext>
            </a:extLst>
          </p:cNvPr>
          <p:cNvSpPr>
            <a:spLocks noGrp="1"/>
          </p:cNvSpPr>
          <p:nvPr>
            <p:ph type="dt" sz="half" idx="10"/>
          </p:nvPr>
        </p:nvSpPr>
        <p:spPr/>
        <p:txBody>
          <a:bodyPr/>
          <a:lstStyle/>
          <a:p>
            <a:pPr>
              <a:defRPr/>
            </a:pPr>
            <a:r>
              <a:rPr lang="en-US"/>
              <a:t>19.02.2026</a:t>
            </a:r>
          </a:p>
        </p:txBody>
      </p:sp>
      <p:sp>
        <p:nvSpPr>
          <p:cNvPr id="7" name="Slayt Numarası Yer Tutucusu 6">
            <a:extLst>
              <a:ext uri="{FF2B5EF4-FFF2-40B4-BE49-F238E27FC236}">
                <a16:creationId xmlns:a16="http://schemas.microsoft.com/office/drawing/2014/main" id="{6555E115-2CF0-4719-BE1C-FC89C26E8C63}"/>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9</a:t>
            </a:fld>
            <a:endParaRPr lang="en-US" dirty="0"/>
          </a:p>
        </p:txBody>
      </p:sp>
    </p:spTree>
    <p:extLst>
      <p:ext uri="{BB962C8B-B14F-4D97-AF65-F5344CB8AC3E}">
        <p14:creationId xmlns:p14="http://schemas.microsoft.com/office/powerpoint/2010/main" val="48892546"/>
      </p:ext>
    </p:extLst>
  </p:cSld>
  <p:clrMapOvr>
    <a:masterClrMapping/>
  </p:clrMapOvr>
</p:sld>
</file>

<file path=ppt/theme/theme1.xml><?xml version="1.0" encoding="utf-8"?>
<a:theme xmlns:a="http://schemas.openxmlformats.org/drawingml/2006/main" name="Yakup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akup3" id="{A02E8AF7-290A-4268-94FF-28742CAD28A2}" vid="{C9DA747F-A663-441E-ACAA-C0F17ADB2EE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2461</TotalTime>
  <Words>1944</Words>
  <Application>Microsoft Office PowerPoint</Application>
  <PresentationFormat>Ekran Gösterisi (4:3)</PresentationFormat>
  <Paragraphs>294</Paragraphs>
  <Slides>23</Slides>
  <Notes>21</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23</vt:i4>
      </vt:variant>
    </vt:vector>
  </HeadingPairs>
  <TitlesOfParts>
    <vt:vector size="32" baseType="lpstr">
      <vt:lpstr>Arial</vt:lpstr>
      <vt:lpstr>Arial Narrow</vt:lpstr>
      <vt:lpstr>Calibri</vt:lpstr>
      <vt:lpstr>Calibri Light</vt:lpstr>
      <vt:lpstr>Dubai</vt:lpstr>
      <vt:lpstr>Open Sans</vt:lpstr>
      <vt:lpstr>Times New Roman</vt:lpstr>
      <vt:lpstr>Yakup3</vt:lpstr>
      <vt:lpstr>Visio</vt:lpstr>
      <vt:lpstr>Applied Sciences Faculty   Management Information Systems </vt:lpstr>
      <vt:lpstr>Chapter 1</vt:lpstr>
      <vt:lpstr>Key Components of Client-server Model</vt:lpstr>
      <vt:lpstr>Client (Browser) &amp;Server-side scripting languages</vt:lpstr>
      <vt:lpstr>Web browsers</vt:lpstr>
      <vt:lpstr>Types of Websites</vt:lpstr>
      <vt:lpstr>PowerPoint Sunusu</vt:lpstr>
      <vt:lpstr>Types of Websites</vt:lpstr>
      <vt:lpstr>A static web page </vt:lpstr>
      <vt:lpstr>How a web server processes a static web page</vt:lpstr>
      <vt:lpstr>A dynamic web page at amazon.com</vt:lpstr>
      <vt:lpstr>How a web server processes a dynamic web page</vt:lpstr>
      <vt:lpstr>A web page with image swaps and rollovers</vt:lpstr>
      <vt:lpstr>How JavaScript fits into this architecture</vt:lpstr>
      <vt:lpstr>Web Designing</vt:lpstr>
      <vt:lpstr>Web Development Categories</vt:lpstr>
      <vt:lpstr>Web Development Categories</vt:lpstr>
      <vt:lpstr>Web Development Categories</vt:lpstr>
      <vt:lpstr>Technologies of  Web Development</vt:lpstr>
      <vt:lpstr>Technologies of  Web Development</vt:lpstr>
      <vt:lpstr>Technologies of  Web Development</vt:lpstr>
      <vt:lpstr>Examples of the Client-Server Model</vt:lpstr>
      <vt:lpstr>What is HTML?</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Yakup Bakış</dc:creator>
  <cp:lastModifiedBy>yakup bakış</cp:lastModifiedBy>
  <cp:revision>172</cp:revision>
  <dcterms:created xsi:type="dcterms:W3CDTF">2015-03-27T20:41:42Z</dcterms:created>
  <dcterms:modified xsi:type="dcterms:W3CDTF">2026-02-25T13:18:40Z</dcterms:modified>
</cp:coreProperties>
</file>