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62" r:id="rId3"/>
  </p:sldMasterIdLst>
  <p:notesMasterIdLst>
    <p:notesMasterId r:id="rId87"/>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84" r:id="rId26"/>
    <p:sldId id="338" r:id="rId27"/>
    <p:sldId id="324" r:id="rId28"/>
    <p:sldId id="325" r:id="rId29"/>
    <p:sldId id="326" r:id="rId30"/>
    <p:sldId id="339" r:id="rId31"/>
    <p:sldId id="328" r:id="rId32"/>
    <p:sldId id="329" r:id="rId33"/>
    <p:sldId id="330" r:id="rId34"/>
    <p:sldId id="331" r:id="rId35"/>
    <p:sldId id="332" r:id="rId36"/>
    <p:sldId id="333" r:id="rId37"/>
    <p:sldId id="334" r:id="rId38"/>
    <p:sldId id="335" r:id="rId39"/>
    <p:sldId id="336" r:id="rId40"/>
    <p:sldId id="337" r:id="rId41"/>
    <p:sldId id="278" r:id="rId42"/>
    <p:sldId id="285" r:id="rId43"/>
    <p:sldId id="286" r:id="rId44"/>
    <p:sldId id="287" r:id="rId45"/>
    <p:sldId id="279" r:id="rId46"/>
    <p:sldId id="280" r:id="rId47"/>
    <p:sldId id="281" r:id="rId48"/>
    <p:sldId id="282" r:id="rId49"/>
    <p:sldId id="283" r:id="rId50"/>
    <p:sldId id="319" r:id="rId51"/>
    <p:sldId id="320" r:id="rId52"/>
    <p:sldId id="289" r:id="rId53"/>
    <p:sldId id="288" r:id="rId54"/>
    <p:sldId id="290" r:id="rId55"/>
    <p:sldId id="321" r:id="rId56"/>
    <p:sldId id="322" r:id="rId57"/>
    <p:sldId id="291" r:id="rId58"/>
    <p:sldId id="292" r:id="rId59"/>
    <p:sldId id="293" r:id="rId60"/>
    <p:sldId id="294" r:id="rId61"/>
    <p:sldId id="318" r:id="rId62"/>
    <p:sldId id="295" r:id="rId63"/>
    <p:sldId id="296" r:id="rId64"/>
    <p:sldId id="297" r:id="rId65"/>
    <p:sldId id="298" r:id="rId66"/>
    <p:sldId id="299" r:id="rId67"/>
    <p:sldId id="300" r:id="rId68"/>
    <p:sldId id="301" r:id="rId69"/>
    <p:sldId id="323" r:id="rId70"/>
    <p:sldId id="302" r:id="rId71"/>
    <p:sldId id="303" r:id="rId72"/>
    <p:sldId id="304" r:id="rId73"/>
    <p:sldId id="305" r:id="rId74"/>
    <p:sldId id="306" r:id="rId75"/>
    <p:sldId id="307" r:id="rId76"/>
    <p:sldId id="308" r:id="rId77"/>
    <p:sldId id="309" r:id="rId78"/>
    <p:sldId id="310" r:id="rId79"/>
    <p:sldId id="311" r:id="rId80"/>
    <p:sldId id="312" r:id="rId81"/>
    <p:sldId id="313" r:id="rId82"/>
    <p:sldId id="314" r:id="rId83"/>
    <p:sldId id="315" r:id="rId84"/>
    <p:sldId id="316" r:id="rId85"/>
    <p:sldId id="317" r:id="rId86"/>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5165" autoAdjust="0"/>
  </p:normalViewPr>
  <p:slideViewPr>
    <p:cSldViewPr snapToGrid="0" snapToObjects="1">
      <p:cViewPr varScale="1">
        <p:scale>
          <a:sx n="62" d="100"/>
          <a:sy n="62" d="100"/>
        </p:scale>
        <p:origin x="73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viewProps" Target="viewProps.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theme" Target="theme/theme1.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notesMaster" Target="notesMasters/notesMaster1.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2872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Goal for today: make students confident with links and images.
Talk track (EN):
- Hello everyone. Today is Week 4.
- We will focus on links and images in depth.
- By the end, you will be able to build a small profile page that uses correct paths, good link text, and accessible images.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“These are real-world links used in business websites.”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Keep as concept — no deep CSS today unless you want a quick demo.</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“A link is a promise. The text should tell the truth about where it goes.”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to predict: which one breaks when uploaded to a server? Discuss root vs relative quickly.</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students: “Alt is not optional.”
Explain briefly: screen readers + image fails + SEO.</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the same path quiz as links.
Ask: “From pages/about.html, how to reach img/logo.png?”</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Simple memory trick: “Photo = JPG, Transparent logo = PNG, Sharp icon = SVG.”</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“If you set width, usually don’t set height; let the browser keep it proportional.”</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“Where do you expect a logo to link?” Students: “Home.” Confirm.</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“Semantic tags help structure content meaningfully.”</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Emphasize: This week is about correctness and habits.
Say: “Most errors in web pages are not complex errors — they are path errors.”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Keep it basic. Tell them: “We will do more responsive design later.”</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“Performance is part of UX.”</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reduces 80% of beginner frustration.</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We write code for humans too. Consistency helps teams and debugging.</a:t>
            </a:r>
          </a:p>
        </p:txBody>
      </p:sp>
      <p:sp>
        <p:nvSpPr>
          <p:cNvPr id="4" name="Slide Number Placeholder 3"/>
          <p:cNvSpPr>
            <a:spLocks noGrp="1"/>
          </p:cNvSpPr>
          <p:nvPr>
            <p:ph type="sldNum" sz="quarter" idx="5"/>
          </p:nvPr>
        </p:nvSpPr>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as in-class lab. Walk around and check folder structure. Ask 2–3 students to show their page.</a:t>
            </a:r>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Give 20–25 minutes. Walk around and fix paths/alt mistakes.</a:t>
            </a:r>
          </a:p>
        </p:txBody>
      </p:sp>
      <p:sp>
        <p:nvSpPr>
          <p:cNvPr id="4" name="Slide Number Placeholder 3"/>
          <p:cNvSpPr>
            <a:spLocks noGrp="1"/>
          </p:cNvSpPr>
          <p:nvPr>
            <p:ph type="sldNum" sz="quarter" idx="5"/>
          </p:nvPr>
        </p:nvSpPr>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Assign as homework if time is short. Otherwise start in class and finish at home.</a:t>
            </a:r>
          </a:p>
        </p:txBody>
      </p:sp>
      <p:sp>
        <p:nvSpPr>
          <p:cNvPr id="4" name="Slide Number Placeholder 3"/>
          <p:cNvSpPr>
            <a:spLocks noGrp="1"/>
          </p:cNvSpPr>
          <p:nvPr>
            <p:ph type="sldNum" sz="quarter" idx="5"/>
          </p:nvPr>
        </p:nvSpPr>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Close with recap and questions. Preview Week 5: tables for data, forms intro.</a:t>
            </a:r>
          </a:p>
        </p:txBody>
      </p:sp>
      <p:sp>
        <p:nvSpPr>
          <p:cNvPr id="4" name="Slide Number Placeholder 3"/>
          <p:cNvSpPr>
            <a:spLocks noGrp="1"/>
          </p:cNvSpPr>
          <p:nvPr>
            <p:ph type="sldNum" sz="quarter" idx="5"/>
          </p:nvPr>
        </p:nvSpPr>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students: “Change the links and the image path to match your folders.”
If they don’t have an image, use a placeholder and still write alt text.</a:t>
            </a:r>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“What is the # in a link?” and “What does ../ mean?”</a:t>
            </a:r>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“When you click a link, what is happening?”
Then: “Browser requests another resource.”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to check understanding before leaving.</a:t>
            </a:r>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want: tell them the exact file naming convention.</a:t>
            </a:r>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warmly. Mention that folders from Week 4 will be reused, so keep them organized.</a:t>
            </a:r>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[Script]
Hello everyone. Today we start Week 5: Tables and Forms.
We will learn how to represent structured data with tables,
and how to collect user input using HTML forms.
We will keep it practical and build small examples together.
[/Script]</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48</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[Script]
Here is the roadmap. We start with tables and learn structure and meaning.
Then we move to forms and learn the basics of user input.
Finally, I will give you a clean CSS starter you can reuse.
[/Script]</a:t>
            </a:r>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start with tables and finish the tables section with a small practice task. Then we switch to forms: how they work conceptually, then the main tags and attributes, and finally a mini lab.</a:t>
            </a:r>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Today we focus on two HTML features you will use everywhere: tables for structured data and forms for collecting user input. We will learn correct structure first and then do a short lab at the end.</a:t>
            </a:r>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is very practical. Tables are for structured data. Forms are how users provide input. We will focus on correct HTML structure and best practices.</a:t>
            </a:r>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[Script]
Now we start the section: Part 1: Tables.
[/Script]</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[Script]
Give examples: course schedule (data) yes. A homepage layout (no).
Say: tables for meaning, CSS for layout.
[/Script]</a:t>
            </a:r>
          </a:p>
        </p:txBody>
      </p:sp>
      <p:sp>
        <p:nvSpPr>
          <p:cNvPr id="4" name="Slide Number Placeholder 3"/>
          <p:cNvSpPr>
            <a:spLocks noGrp="1"/>
          </p:cNvSpPr>
          <p:nvPr>
            <p:ph type="sldNum" sz="quarter" idx="10"/>
          </p:nvPr>
        </p:nvSpPr>
        <p:spPr/>
        <p:txBody>
          <a:bodyPr/>
          <a:lstStyle/>
          <a:p>
            <a:fld id="{F7021451-1387-4CA6-816F-3879F97B5CBC}" type="slidenum">
              <a:rPr lang="en-US"/>
              <a:t>54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link instructs the browser to request another resource when clicked.</a:t>
            </a:r>
          </a:p>
          <a:p>
            <a:r>
              <a:rPr lang="en-US" dirty="0"/>
              <a:t>- “href is the destination.”
- “Anchor text is what users see.”
- “A link is not only for websites — it can link to any file.”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table should represent tabular data: rows and columns. We should not use tables to create page layout or spacing. That is a job for CSS layout.
[Sources]
- https://developer.mozilla.org/en-US/docs/Web/HTML/Reference/Elements/table</a:t>
            </a:r>
          </a:p>
        </p:txBody>
      </p:sp>
      <p:sp>
        <p:nvSpPr>
          <p:cNvPr id="4" name="Slide Number Placeholder 3"/>
          <p:cNvSpPr>
            <a:spLocks noGrp="1"/>
          </p:cNvSpPr>
          <p:nvPr>
            <p:ph type="sldNum" sz="quarter" idx="10"/>
          </p:nvPr>
        </p:nvSpPr>
        <p:spPr/>
        <p:txBody>
          <a:bodyPr/>
          <a:lstStyle/>
          <a:p>
            <a:fld id="{F7021451-1387-4CA6-816F-3879F97B5CBC}" type="slidenum">
              <a:rPr lang="en-US"/>
              <a:t>55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basic table is made of a table element containing rows (tr). Inside each row, we place header cells (th) or data cells (td).
[Sources]
- https://developer.mozilla.org/en-US/docs/Web/HTML/Reference/Elements/table</a:t>
            </a:r>
          </a:p>
        </p:txBody>
      </p:sp>
      <p:sp>
        <p:nvSpPr>
          <p:cNvPr id="4" name="Slide Number Placeholder 3"/>
          <p:cNvSpPr>
            <a:spLocks noGrp="1"/>
          </p:cNvSpPr>
          <p:nvPr>
            <p:ph type="sldNum" sz="quarter" idx="10"/>
          </p:nvPr>
        </p:nvSpPr>
        <p:spPr/>
        <p:txBody>
          <a:bodyPr/>
          <a:lstStyle/>
          <a:p>
            <a:fld id="{F7021451-1387-4CA6-816F-3879F97B5CBC}" type="slidenum">
              <a:rPr lang="en-US"/>
              <a:t>56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Header cells (&lt;th&gt;) label columns or rows. Data cells (&lt;td&gt;) contain values. Using &lt;th&gt; correctly is important for meaning and accessibility; scope can help screen readers understand relationships.
[Sources]
- https://developer.mozilla.org/en-US/docs/Web/HTML/Reference/Elements/table</a:t>
            </a:r>
          </a:p>
        </p:txBody>
      </p:sp>
      <p:sp>
        <p:nvSpPr>
          <p:cNvPr id="4" name="Slide Number Placeholder 3"/>
          <p:cNvSpPr>
            <a:spLocks noGrp="1"/>
          </p:cNvSpPr>
          <p:nvPr>
            <p:ph type="sldNum" sz="quarter" idx="10"/>
          </p:nvPr>
        </p:nvSpPr>
        <p:spPr/>
        <p:txBody>
          <a:bodyPr/>
          <a:lstStyle/>
          <a:p>
            <a:fld id="{F7021451-1387-4CA6-816F-3879F97B5CBC}" type="slidenum">
              <a:rPr lang="en-US"/>
              <a:t>57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 with a simple grid to understand the structure. After students are comfortable, introduce headers (&lt;th&gt;), then caption and table sections.</a:t>
            </a:r>
          </a:p>
        </p:txBody>
      </p:sp>
      <p:sp>
        <p:nvSpPr>
          <p:cNvPr id="4" name="Slide Number Placeholder 3"/>
          <p:cNvSpPr>
            <a:spLocks noGrp="1"/>
          </p:cNvSpPr>
          <p:nvPr>
            <p:ph type="sldNum" sz="quarter" idx="10"/>
          </p:nvPr>
        </p:nvSpPr>
        <p:spPr/>
        <p:txBody>
          <a:bodyPr/>
          <a:lstStyle/>
          <a:p>
            <a:fld id="{F7021451-1387-4CA6-816F-3879F97B5CBC}" type="slidenum">
              <a:rPr lang="en-US"/>
              <a:t>58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Ask: 'If you look at this table quickly, do you understand it?' Headers make it obvious.</a:t>
            </a:r>
          </a:p>
        </p:txBody>
      </p:sp>
      <p:sp>
        <p:nvSpPr>
          <p:cNvPr id="4" name="Slide Number Placeholder 3"/>
          <p:cNvSpPr>
            <a:spLocks noGrp="1"/>
          </p:cNvSpPr>
          <p:nvPr>
            <p:ph type="sldNum" sz="quarter" idx="5"/>
          </p:nvPr>
        </p:nvSpPr>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caption element provides a title or explanation for a table and is placed directly inside the table element.
[Sources]
- https://developer.mozilla.org/en-US/docs/Web/HTML/Reference/Elements/table</a:t>
            </a:r>
          </a:p>
        </p:txBody>
      </p:sp>
      <p:sp>
        <p:nvSpPr>
          <p:cNvPr id="4" name="Slide Number Placeholder 3"/>
          <p:cNvSpPr>
            <a:spLocks noGrp="1"/>
          </p:cNvSpPr>
          <p:nvPr>
            <p:ph type="sldNum" sz="quarter" idx="10"/>
          </p:nvPr>
        </p:nvSpPr>
        <p:spPr/>
        <p:txBody>
          <a:bodyPr/>
          <a:lstStyle/>
          <a:p>
            <a:fld id="{F7021451-1387-4CA6-816F-3879F97B5CBC}" type="slidenum">
              <a:rPr lang="en-US"/>
              <a:t>60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writing HTML, define columns and rows clearly. This reduces mistakes and makes the table easier to read and maintain.</a:t>
            </a:r>
          </a:p>
        </p:txBody>
      </p:sp>
      <p:sp>
        <p:nvSpPr>
          <p:cNvPr id="4" name="Slide Number Placeholder 3"/>
          <p:cNvSpPr>
            <a:spLocks noGrp="1"/>
          </p:cNvSpPr>
          <p:nvPr>
            <p:ph type="sldNum" sz="quarter" idx="10"/>
          </p:nvPr>
        </p:nvSpPr>
        <p:spPr/>
        <p:txBody>
          <a:bodyPr/>
          <a:lstStyle/>
          <a:p>
            <a:fld id="{F7021451-1387-4CA6-816F-3879F97B5CBC}" type="slidenum">
              <a:rPr lang="en-US"/>
              <a:t>61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colspan merges cells across columns, rowspan merges across rows. These attributes are useful but can reduce readability if overused.
[Sources]
- https://developer.mozilla.org/en-US/docs/Web/HTML/Reference/Elements/table</a:t>
            </a:r>
          </a:p>
        </p:txBody>
      </p:sp>
      <p:sp>
        <p:nvSpPr>
          <p:cNvPr id="4" name="Slide Number Placeholder 3"/>
          <p:cNvSpPr>
            <a:spLocks noGrp="1"/>
          </p:cNvSpPr>
          <p:nvPr>
            <p:ph type="sldNum" sz="quarter" idx="10"/>
          </p:nvPr>
        </p:nvSpPr>
        <p:spPr/>
        <p:txBody>
          <a:bodyPr/>
          <a:lstStyle/>
          <a:p>
            <a:fld id="{F7021451-1387-4CA6-816F-3879F97B5CBC}" type="slidenum">
              <a:rPr lang="en-US"/>
              <a:t>62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thead, tbody, and tfoot group rows into semantic sections. thead contains header rows, tbody contains data rows, and tfoot contains footer rows.
[Sources]
- https://developer.mozilla.org/en-US/docs/Web/HTML/Reference/Elements/thead
- https://developer.mozilla.org/en-US/docs/Web/HTML/Reference/Elements/tfoot</a:t>
            </a:r>
          </a:p>
        </p:txBody>
      </p:sp>
      <p:sp>
        <p:nvSpPr>
          <p:cNvPr id="4" name="Slide Number Placeholder 3"/>
          <p:cNvSpPr>
            <a:spLocks noGrp="1"/>
          </p:cNvSpPr>
          <p:nvPr>
            <p:ph type="sldNum" sz="quarter" idx="10"/>
          </p:nvPr>
        </p:nvSpPr>
        <p:spPr/>
        <p:txBody>
          <a:bodyPr/>
          <a:lstStyle/>
          <a:p>
            <a:fld id="{F7021451-1387-4CA6-816F-3879F97B5CBC}" type="slidenum">
              <a:rPr lang="en-US"/>
              <a:t>63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Tables are easiest to maintain when they stay simple, consistent, and clearly labeled with headers and captions when needed.</a:t>
            </a:r>
          </a:p>
        </p:txBody>
      </p:sp>
      <p:sp>
        <p:nvSpPr>
          <p:cNvPr id="4" name="Slide Number Placeholder 3"/>
          <p:cNvSpPr>
            <a:spLocks noGrp="1"/>
          </p:cNvSpPr>
          <p:nvPr>
            <p:ph type="sldNum" sz="quarter" idx="10"/>
          </p:nvPr>
        </p:nvSpPr>
        <p:spPr/>
        <p:txBody>
          <a:bodyPr/>
          <a:lstStyle/>
          <a:p>
            <a:fld id="{F7021451-1387-4CA6-816F-3879F97B5CBC}" type="slidenum">
              <a:rPr lang="en-US"/>
              <a:t>64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 rule:
- Use absolute for other websites.
- Use relative for your own pages.</a:t>
            </a:r>
            <a:endParaRPr lang="tr-TR" dirty="0"/>
          </a:p>
          <a:p>
            <a:r>
              <a:rPr lang="en-US" dirty="0"/>
              <a:t>Relative paths depend on where the current file is.
 “If I move the whole folder to another server, which one still works?” (Relative).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table headers is important for meaning. Adding scope can help assistive technology understand whether a header labels a column or a row.
[Sources]
- https://developer.mozilla.org/en-US/docs/Web/HTML/Reference/Elements/table</a:t>
            </a:r>
          </a:p>
        </p:txBody>
      </p:sp>
      <p:sp>
        <p:nvSpPr>
          <p:cNvPr id="4" name="Slide Number Placeholder 3"/>
          <p:cNvSpPr>
            <a:spLocks noGrp="1"/>
          </p:cNvSpPr>
          <p:nvPr>
            <p:ph type="sldNum" sz="quarter" idx="10"/>
          </p:nvPr>
        </p:nvSpPr>
        <p:spPr/>
        <p:txBody>
          <a:bodyPr/>
          <a:lstStyle/>
          <a:p>
            <a:fld id="{F7021451-1387-4CA6-816F-3879F97B5CBC}" type="slidenum">
              <a:rPr lang="en-US"/>
              <a:t>65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students 10 minutes to build the table. Then quickly review: is the structure correct, are headers used properly, and do paths/indentation look clean?</a:t>
            </a:r>
          </a:p>
        </p:txBody>
      </p:sp>
      <p:sp>
        <p:nvSpPr>
          <p:cNvPr id="4" name="Slide Number Placeholder 3"/>
          <p:cNvSpPr>
            <a:spLocks noGrp="1"/>
          </p:cNvSpPr>
          <p:nvPr>
            <p:ph type="sldNum" sz="quarter" idx="10"/>
          </p:nvPr>
        </p:nvSpPr>
        <p:spPr/>
        <p:txBody>
          <a:bodyPr/>
          <a:lstStyle/>
          <a:p>
            <a:fld id="{F7021451-1387-4CA6-816F-3879F97B5CBC}" type="slidenum">
              <a:rPr lang="en-US"/>
              <a:t>66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[Script]
Now we start the section: Part 2: Forms.
[/Script]</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67</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form is a set of controls that collects input and sends it when the user submits. Today we focus on HTML structure and attributes; we will not build server code.</a:t>
            </a:r>
          </a:p>
        </p:txBody>
      </p:sp>
      <p:sp>
        <p:nvSpPr>
          <p:cNvPr id="4" name="Slide Number Placeholder 3"/>
          <p:cNvSpPr>
            <a:spLocks noGrp="1"/>
          </p:cNvSpPr>
          <p:nvPr>
            <p:ph type="sldNum" sz="quarter" idx="10"/>
          </p:nvPr>
        </p:nvSpPr>
        <p:spPr/>
        <p:txBody>
          <a:bodyPr/>
          <a:lstStyle/>
          <a:p>
            <a:fld id="{F7021451-1387-4CA6-816F-3879F97B5CBC}" type="slidenum">
              <a:rPr lang="en-US"/>
              <a:t>68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Forms send data as name=value pairs. The action attribute sets where data is sent, and method controls how the data is transmitted (GET or POST).
[Sources]
- https://developer.mozilla.org/en-US/docs/Web/HTML/Reference/Elements/form
- https://developer.mozilla.org/en-US/docs/Learn_web_development/Extensions/Forms/Sending_and_retrieving_form_data</a:t>
            </a:r>
          </a:p>
        </p:txBody>
      </p:sp>
      <p:sp>
        <p:nvSpPr>
          <p:cNvPr id="4" name="Slide Number Placeholder 3"/>
          <p:cNvSpPr>
            <a:spLocks noGrp="1"/>
          </p:cNvSpPr>
          <p:nvPr>
            <p:ph type="sldNum" sz="quarter" idx="10"/>
          </p:nvPr>
        </p:nvSpPr>
        <p:spPr/>
        <p:txBody>
          <a:bodyPr/>
          <a:lstStyle/>
          <a:p>
            <a:fld id="{F7021451-1387-4CA6-816F-3879F97B5CBC}" type="slidenum">
              <a:rPr lang="en-US"/>
              <a:t>69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action attribute defines where the data is sent. The method defines how it is sent. If action is omitted, the form submits to the current page URL.
[Sources]
- https://developer.mozilla.org/en-US/docs/Learn_web_development/Extensions/Forms/Sending_and_retrieving_form_data
- https://developer.mozilla.org/en-US/docs/Web/HTML/Reference/Elements/form</a:t>
            </a:r>
          </a:p>
        </p:txBody>
      </p:sp>
      <p:sp>
        <p:nvSpPr>
          <p:cNvPr id="4" name="Slide Number Placeholder 3"/>
          <p:cNvSpPr>
            <a:spLocks noGrp="1"/>
          </p:cNvSpPr>
          <p:nvPr>
            <p:ph type="sldNum" sz="quarter" idx="10"/>
          </p:nvPr>
        </p:nvSpPr>
        <p:spPr/>
        <p:txBody>
          <a:bodyPr/>
          <a:lstStyle/>
          <a:p>
            <a:fld id="{F7021451-1387-4CA6-816F-3879F97B5CBC}" type="slidenum">
              <a:rPr lang="en-US"/>
              <a:t>70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HTML forms, GET appends data to the action URL after a ? separator, while POST sends data in the request body. GET is default and is often used for searches. POST is used when the action has side effects or includes sensitive data.
[Sources]
- https://developer.mozilla.org/en-US/docs/Web/HTML/Reference/Elements/form</a:t>
            </a:r>
          </a:p>
        </p:txBody>
      </p:sp>
      <p:sp>
        <p:nvSpPr>
          <p:cNvPr id="4" name="Slide Number Placeholder 3"/>
          <p:cNvSpPr>
            <a:spLocks noGrp="1"/>
          </p:cNvSpPr>
          <p:nvPr>
            <p:ph type="sldNum" sz="quarter" idx="10"/>
          </p:nvPr>
        </p:nvSpPr>
        <p:spPr/>
        <p:txBody>
          <a:bodyPr/>
          <a:lstStyle/>
          <a:p>
            <a:fld id="{F7021451-1387-4CA6-816F-3879F97B5CBC}" type="slidenum">
              <a:rPr lang="en-US"/>
              <a:t>71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Inputs collect data. The name attribute is critical because it becomes the key in name=value pairs when the form is submitted. Type controls the UI and validation behavior.
[Sources]
- https://developer.mozilla.org/en-US/docs/Web/HTML/Reference/Elements/input
- https://developer.mozilla.org/en-US/docs/Web/HTML/Reference/Elements/form</a:t>
            </a:r>
          </a:p>
        </p:txBody>
      </p:sp>
      <p:sp>
        <p:nvSpPr>
          <p:cNvPr id="4" name="Slide Number Placeholder 3"/>
          <p:cNvSpPr>
            <a:spLocks noGrp="1"/>
          </p:cNvSpPr>
          <p:nvPr>
            <p:ph type="sldNum" sz="quarter" idx="10"/>
          </p:nvPr>
        </p:nvSpPr>
        <p:spPr/>
        <p:txBody>
          <a:bodyPr/>
          <a:lstStyle/>
          <a:p>
            <a:fld id="{F7021451-1387-4CA6-816F-3879F97B5CBC}" type="slidenum">
              <a:rPr lang="en-US"/>
              <a:t>72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Different input types change the user experience and basic validation. For example, email inputs can validate the format and number inputs can enforce min/max constraints.
[Sources]
- https://developer.mozilla.org/en-US/docs/Web/HTML/Reference/Elements/input
- https://developer.mozilla.org/en-US/docs/Web/HTML/Reference/Attributes/required</a:t>
            </a:r>
          </a:p>
        </p:txBody>
      </p:sp>
      <p:sp>
        <p:nvSpPr>
          <p:cNvPr id="4" name="Slide Number Placeholder 3"/>
          <p:cNvSpPr>
            <a:spLocks noGrp="1"/>
          </p:cNvSpPr>
          <p:nvPr>
            <p:ph type="sldNum" sz="quarter" idx="10"/>
          </p:nvPr>
        </p:nvSpPr>
        <p:spPr/>
        <p:txBody>
          <a:bodyPr/>
          <a:lstStyle/>
          <a:p>
            <a:fld id="{F7021451-1387-4CA6-816F-3879F97B5CBC}" type="slidenum">
              <a:rPr lang="en-US"/>
              <a:t>73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Radio buttons are used when the user must choose one option from a set. Checkboxes are used when multiple selections are allowed.
[Sources]
- https://developer.mozilla.org/en-US/docs/Web/HTML/Reference/Elements/input</a:t>
            </a:r>
          </a:p>
        </p:txBody>
      </p:sp>
      <p:sp>
        <p:nvSpPr>
          <p:cNvPr id="4" name="Slide Number Placeholder 3"/>
          <p:cNvSpPr>
            <a:spLocks noGrp="1"/>
          </p:cNvSpPr>
          <p:nvPr>
            <p:ph type="sldNum" sz="quarter" idx="10"/>
          </p:nvPr>
        </p:nvSpPr>
        <p:spPr/>
        <p:txBody>
          <a:bodyPr/>
          <a:lstStyle/>
          <a:p>
            <a:fld id="{F7021451-1387-4CA6-816F-3879F97B5CBC}" type="slidenum">
              <a:rPr lang="en-US"/>
              <a:t>74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a quick check question:
- “If we are in pages/about.html, how do we go to img/me.jpg?” Answer: ../img/me.jpg</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Select provides a fixed list of options; textarea collects multi-line text. Labels help usability and accessibility.
[Sources]
- https://developer.mozilla.org/en-US/docs/Web/HTML/Reference/Elements/form</a:t>
            </a:r>
          </a:p>
        </p:txBody>
      </p:sp>
      <p:sp>
        <p:nvSpPr>
          <p:cNvPr id="4" name="Slide Number Placeholder 3"/>
          <p:cNvSpPr>
            <a:spLocks noGrp="1"/>
          </p:cNvSpPr>
          <p:nvPr>
            <p:ph type="sldNum" sz="quarter" idx="10"/>
          </p:nvPr>
        </p:nvSpPr>
        <p:spPr/>
        <p:txBody>
          <a:bodyPr/>
          <a:lstStyle/>
          <a:p>
            <a:fld id="{F7021451-1387-4CA6-816F-3879F97B5CBC}" type="slidenum">
              <a:rPr lang="en-US"/>
              <a:t>75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Labels improve usability and accessibility. With for/id association, clicking the label focuses the input and assistive technology can announce the input name clearly.
[Sources]
- https://developer.mozilla.org/en-US/docs/Web/HTML/Reference/Elements/label</a:t>
            </a:r>
          </a:p>
        </p:txBody>
      </p:sp>
      <p:sp>
        <p:nvSpPr>
          <p:cNvPr id="4" name="Slide Number Placeholder 3"/>
          <p:cNvSpPr>
            <a:spLocks noGrp="1"/>
          </p:cNvSpPr>
          <p:nvPr>
            <p:ph type="sldNum" sz="quarter" idx="10"/>
          </p:nvPr>
        </p:nvSpPr>
        <p:spPr/>
        <p:txBody>
          <a:bodyPr/>
          <a:lstStyle/>
          <a:p>
            <a:fld id="{F7021451-1387-4CA6-816F-3879F97B5CBC}" type="slidenum">
              <a:rPr lang="en-US"/>
              <a:t>76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Buttons have different default behavior based on type. submit triggers submission; reset clears fields; button is neutral unless scripted.
[Sources]
- https://developer.mozilla.org/en-US/docs/Web/HTML/Reference/Elements/form</a:t>
            </a:r>
          </a:p>
        </p:txBody>
      </p:sp>
      <p:sp>
        <p:nvSpPr>
          <p:cNvPr id="4" name="Slide Number Placeholder 3"/>
          <p:cNvSpPr>
            <a:spLocks noGrp="1"/>
          </p:cNvSpPr>
          <p:nvPr>
            <p:ph type="sldNum" sz="quarter" idx="10"/>
          </p:nvPr>
        </p:nvSpPr>
        <p:spPr/>
        <p:txBody>
          <a:bodyPr/>
          <a:lstStyle/>
          <a:p>
            <a:fld id="{F7021451-1387-4CA6-816F-3879F97B5CBC}" type="slidenum">
              <a:rPr lang="en-US"/>
              <a:t>77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HTML attributes like required, min/max, and minlength/maxlength provide basic client-side validation. pattern can enforce simple formats. Real applications still validate on the server side.
[Sources]
- https://developer.mozilla.org/en-US/docs/Web/HTML/Reference/Attributes/required
- https://developer.mozilla.org/en-US/docs/Web/HTML/Reference/Attributes/minlength
- https://developer.mozilla.org/en-US/docs/Web/HTML/Reference/Elements/input/text</a:t>
            </a:r>
          </a:p>
        </p:txBody>
      </p:sp>
      <p:sp>
        <p:nvSpPr>
          <p:cNvPr id="4" name="Slide Number Placeholder 3"/>
          <p:cNvSpPr>
            <a:spLocks noGrp="1"/>
          </p:cNvSpPr>
          <p:nvPr>
            <p:ph type="sldNum" sz="quarter" idx="10"/>
          </p:nvPr>
        </p:nvSpPr>
        <p:spPr/>
        <p:txBody>
          <a:bodyPr/>
          <a:lstStyle/>
          <a:p>
            <a:fld id="{F7021451-1387-4CA6-816F-3879F97B5CBC}" type="slidenum">
              <a:rPr lang="en-US"/>
              <a:t>78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fieldset and legend group related form controls into a section. This improves structure and can help accessibility in longer forms.
[Sources]
- https://developer.mozilla.org/en-US/docs/Web/HTML/Reference/Elements/form</a:t>
            </a:r>
          </a:p>
        </p:txBody>
      </p:sp>
      <p:sp>
        <p:nvSpPr>
          <p:cNvPr id="4" name="Slide Number Placeholder 3"/>
          <p:cNvSpPr>
            <a:spLocks noGrp="1"/>
          </p:cNvSpPr>
          <p:nvPr>
            <p:ph type="sldNum" sz="quarter" idx="10"/>
          </p:nvPr>
        </p:nvSpPr>
        <p:spPr/>
        <p:txBody>
          <a:bodyPr/>
          <a:lstStyle/>
          <a:p>
            <a:fld id="{F7021451-1387-4CA6-816F-3879F97B5CBC}" type="slidenum">
              <a:rPr lang="en-US"/>
              <a:t>79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build a contact form using HTML only. Use method=get so they can see the submitted values appear in the URL query string when they submit.</a:t>
            </a:r>
          </a:p>
        </p:txBody>
      </p:sp>
      <p:sp>
        <p:nvSpPr>
          <p:cNvPr id="4" name="Slide Number Placeholder 3"/>
          <p:cNvSpPr>
            <a:spLocks noGrp="1"/>
          </p:cNvSpPr>
          <p:nvPr>
            <p:ph type="sldNum" sz="quarter" idx="10"/>
          </p:nvPr>
        </p:nvSpPr>
        <p:spPr/>
        <p:txBody>
          <a:bodyPr/>
          <a:lstStyle/>
          <a:p>
            <a:fld id="{F7021451-1387-4CA6-816F-3879F97B5CBC}" type="slidenum">
              <a:rPr lang="en-US"/>
              <a:t>80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connects tables and forms conceptually: forms collect data, and tables can display that collected data later.</a:t>
            </a:r>
          </a:p>
        </p:txBody>
      </p:sp>
      <p:sp>
        <p:nvSpPr>
          <p:cNvPr id="4" name="Slide Number Placeholder 3"/>
          <p:cNvSpPr>
            <a:spLocks noGrp="1"/>
          </p:cNvSpPr>
          <p:nvPr>
            <p:ph type="sldNum" sz="quarter" idx="10"/>
          </p:nvPr>
        </p:nvSpPr>
        <p:spPr/>
        <p:txBody>
          <a:bodyPr/>
          <a:lstStyle/>
          <a:p>
            <a:fld id="{F7021451-1387-4CA6-816F-3879F97B5CBC}" type="slidenum">
              <a:rPr lang="en-US"/>
              <a:t>81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the lesson by summarizing what students can do and previewing next week.</a:t>
            </a:r>
          </a:p>
        </p:txBody>
      </p:sp>
      <p:sp>
        <p:nvSpPr>
          <p:cNvPr id="4" name="Slide Number Placeholder 3"/>
          <p:cNvSpPr>
            <a:spLocks noGrp="1"/>
          </p:cNvSpPr>
          <p:nvPr>
            <p:ph type="sldNum" sz="quarter" idx="10"/>
          </p:nvPr>
        </p:nvSpPr>
        <p:spPr/>
        <p:txBody>
          <a:bodyPr/>
          <a:lstStyle/>
          <a:p>
            <a:fld id="{F7021451-1387-4CA6-816F-3879F97B5CBC}" type="slidenum">
              <a:rPr lang="en-US"/>
              <a:t>82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as a short exit ticket. It checks the key structural points for tables and forms.</a:t>
            </a:r>
          </a:p>
        </p:txBody>
      </p:sp>
      <p:sp>
        <p:nvSpPr>
          <p:cNvPr id="4" name="Slide Number Placeholder 3"/>
          <p:cNvSpPr>
            <a:spLocks noGrp="1"/>
          </p:cNvSpPr>
          <p:nvPr>
            <p:ph type="sldNum" sz="quarter" idx="10"/>
          </p:nvPr>
        </p:nvSpPr>
        <p:spPr/>
        <p:txBody>
          <a:bodyPr/>
          <a:lstStyle/>
          <a:p>
            <a:fld id="{F7021451-1387-4CA6-816F-3879F97B5CBC}" type="slidenum">
              <a:rPr lang="en-US"/>
              <a:t>83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Keep it basic: introduce concept only. Mention safety in next slide.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“This is a small but professional habit.”
Don’t go too deep; keep it as a best practice.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 idea:
- Show Table of Contents at top.
- Click “Contact” and it jumps.
Emphasize: id must be unique.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87295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19270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35692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Başlık ve İçerik">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30FE90D-E26B-4B0B-8D2A-79CCBA5B6B0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8" name="Dikdörtgen 7">
            <a:extLst>
              <a:ext uri="{FF2B5EF4-FFF2-40B4-BE49-F238E27FC236}">
                <a16:creationId xmlns:a16="http://schemas.microsoft.com/office/drawing/2014/main" id="{F8B905D7-92F0-4598-8250-934955341EC2}"/>
              </a:ext>
            </a:extLst>
          </p:cNvPr>
          <p:cNvSpPr/>
          <p:nvPr userDrawn="1"/>
        </p:nvSpPr>
        <p:spPr>
          <a:xfrm>
            <a:off x="0" y="0"/>
            <a:ext cx="12192000" cy="1030288"/>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800"/>
          </a:p>
        </p:txBody>
      </p:sp>
      <p:sp>
        <p:nvSpPr>
          <p:cNvPr id="9" name="Dikdörtgen 8">
            <a:extLst>
              <a:ext uri="{FF2B5EF4-FFF2-40B4-BE49-F238E27FC236}">
                <a16:creationId xmlns:a16="http://schemas.microsoft.com/office/drawing/2014/main" id="{EB3AE281-4EFA-4697-9EF2-93EF09A99C8A}"/>
              </a:ext>
            </a:extLst>
          </p:cNvPr>
          <p:cNvSpPr/>
          <p:nvPr userDrawn="1"/>
        </p:nvSpPr>
        <p:spPr>
          <a:xfrm>
            <a:off x="0" y="1030289"/>
            <a:ext cx="12192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800"/>
          </a:p>
        </p:txBody>
      </p:sp>
      <p:pic>
        <p:nvPicPr>
          <p:cNvPr id="10" name="Resim 9">
            <a:extLst>
              <a:ext uri="{FF2B5EF4-FFF2-40B4-BE49-F238E27FC236}">
                <a16:creationId xmlns:a16="http://schemas.microsoft.com/office/drawing/2014/main" id="{3833BA49-17AF-4507-B7EE-33251DCE88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25671" y="157465"/>
            <a:ext cx="1752600" cy="1314450"/>
          </a:xfrm>
          <a:prstGeom prst="rect">
            <a:avLst/>
          </a:prstGeom>
        </p:spPr>
      </p:pic>
      <p:sp>
        <p:nvSpPr>
          <p:cNvPr id="2" name="Başlık 1">
            <a:extLst>
              <a:ext uri="{FF2B5EF4-FFF2-40B4-BE49-F238E27FC236}">
                <a16:creationId xmlns:a16="http://schemas.microsoft.com/office/drawing/2014/main" id="{DD569001-75C5-40F5-9087-F0D640A54E0C}"/>
              </a:ext>
            </a:extLst>
          </p:cNvPr>
          <p:cNvSpPr>
            <a:spLocks noGrp="1"/>
          </p:cNvSpPr>
          <p:nvPr>
            <p:ph type="title"/>
          </p:nvPr>
        </p:nvSpPr>
        <p:spPr>
          <a:xfrm>
            <a:off x="537863" y="157465"/>
            <a:ext cx="9448800" cy="872824"/>
          </a:xfrm>
        </p:spPr>
        <p:txBody>
          <a:bodyPr/>
          <a:lstStyle/>
          <a:p>
            <a:r>
              <a:rPr lang="tr-TR"/>
              <a:t>Asıl başlık stilini düzenlemek için tıklayın</a:t>
            </a:r>
            <a:endParaRPr lang="en-US"/>
          </a:p>
        </p:txBody>
      </p:sp>
      <p:sp>
        <p:nvSpPr>
          <p:cNvPr id="4" name="Veri Yer Tutucusu 3">
            <a:extLst>
              <a:ext uri="{FF2B5EF4-FFF2-40B4-BE49-F238E27FC236}">
                <a16:creationId xmlns:a16="http://schemas.microsoft.com/office/drawing/2014/main" id="{5432100E-8508-4087-8C4C-F6F2C3E53B34}"/>
              </a:ext>
            </a:extLst>
          </p:cNvPr>
          <p:cNvSpPr>
            <a:spLocks noGrp="1"/>
          </p:cNvSpPr>
          <p:nvPr>
            <p:ph type="dt" sz="half" idx="10"/>
          </p:nvPr>
        </p:nvSpPr>
        <p:spPr/>
        <p:txBody>
          <a:bodyPr/>
          <a:lstStyle/>
          <a:p>
            <a:r>
              <a:rPr lang="en-US"/>
              <a:t>19.02.2026</a:t>
            </a:r>
            <a:endParaRPr lang="tr-TR" dirty="0"/>
          </a:p>
        </p:txBody>
      </p:sp>
      <p:sp>
        <p:nvSpPr>
          <p:cNvPr id="5" name="Slayt Numarası Yer Tutucusu 4">
            <a:extLst>
              <a:ext uri="{FF2B5EF4-FFF2-40B4-BE49-F238E27FC236}">
                <a16:creationId xmlns:a16="http://schemas.microsoft.com/office/drawing/2014/main" id="{F7B1FBA6-E755-4869-8D94-AD4EA861546E}"/>
              </a:ext>
            </a:extLst>
          </p:cNvPr>
          <p:cNvSpPr>
            <a:spLocks noGrp="1"/>
          </p:cNvSpPr>
          <p:nvPr>
            <p:ph type="sldNum" sz="quarter" idx="11"/>
          </p:nvPr>
        </p:nvSpPr>
        <p:spPr/>
        <p:txBody>
          <a:bodyPr/>
          <a:lstStyle/>
          <a:p>
            <a:fld id="{8E36F1F9-9F05-49B2-8378-168152139758}" type="slidenum">
              <a:rPr lang="tr-TR" smtClean="0"/>
              <a:pPr/>
              <a:t>‹#›</a:t>
            </a:fld>
            <a:endParaRPr lang="tr-TR"/>
          </a:p>
        </p:txBody>
      </p:sp>
    </p:spTree>
    <p:extLst>
      <p:ext uri="{BB962C8B-B14F-4D97-AF65-F5344CB8AC3E}">
        <p14:creationId xmlns:p14="http://schemas.microsoft.com/office/powerpoint/2010/main" val="3402208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14" name="Dikdörtgen 13">
            <a:extLst>
              <a:ext uri="{FF2B5EF4-FFF2-40B4-BE49-F238E27FC236}">
                <a16:creationId xmlns:a16="http://schemas.microsoft.com/office/drawing/2014/main" id="{9F3C44CD-517F-4127-A02A-E0A24A22615D}"/>
              </a:ext>
            </a:extLst>
          </p:cNvPr>
          <p:cNvSpPr/>
          <p:nvPr userDrawn="1"/>
        </p:nvSpPr>
        <p:spPr>
          <a:xfrm>
            <a:off x="0" y="6647378"/>
            <a:ext cx="12192000" cy="212725"/>
          </a:xfrm>
          <a:prstGeom prst="rect">
            <a:avLst/>
          </a:prstGeom>
          <a:solidFill>
            <a:srgbClr val="1B327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800"/>
          </a:p>
        </p:txBody>
      </p:sp>
      <p:sp>
        <p:nvSpPr>
          <p:cNvPr id="3" name="Alt Başlık 2">
            <a:extLst>
              <a:ext uri="{FF2B5EF4-FFF2-40B4-BE49-F238E27FC236}">
                <a16:creationId xmlns:a16="http://schemas.microsoft.com/office/drawing/2014/main" id="{2526BED1-D171-4DE4-B8FB-32F94FC206D2}"/>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a:p>
        </p:txBody>
      </p:sp>
      <p:sp>
        <p:nvSpPr>
          <p:cNvPr id="10" name="Dikdörtgen 9">
            <a:extLst>
              <a:ext uri="{FF2B5EF4-FFF2-40B4-BE49-F238E27FC236}">
                <a16:creationId xmlns:a16="http://schemas.microsoft.com/office/drawing/2014/main" id="{BC7967BF-7ABC-4306-BF60-71EDE9FCBC91}"/>
              </a:ext>
            </a:extLst>
          </p:cNvPr>
          <p:cNvSpPr/>
          <p:nvPr userDrawn="1"/>
        </p:nvSpPr>
        <p:spPr>
          <a:xfrm>
            <a:off x="0" y="-1"/>
            <a:ext cx="12192000" cy="1520145"/>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800"/>
          </a:p>
        </p:txBody>
      </p:sp>
      <p:sp>
        <p:nvSpPr>
          <p:cNvPr id="13" name="Dikdörtgen 12">
            <a:extLst>
              <a:ext uri="{FF2B5EF4-FFF2-40B4-BE49-F238E27FC236}">
                <a16:creationId xmlns:a16="http://schemas.microsoft.com/office/drawing/2014/main" id="{DDD97546-ED02-4649-BFD9-2C6B0BB7CC77}"/>
              </a:ext>
            </a:extLst>
          </p:cNvPr>
          <p:cNvSpPr/>
          <p:nvPr userDrawn="1"/>
        </p:nvSpPr>
        <p:spPr>
          <a:xfrm>
            <a:off x="37323" y="1520146"/>
            <a:ext cx="12192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800"/>
          </a:p>
        </p:txBody>
      </p:sp>
      <p:pic>
        <p:nvPicPr>
          <p:cNvPr id="12" name="Resim 11">
            <a:extLst>
              <a:ext uri="{FF2B5EF4-FFF2-40B4-BE49-F238E27FC236}">
                <a16:creationId xmlns:a16="http://schemas.microsoft.com/office/drawing/2014/main" id="{8809A94F-C678-47AF-8078-A5B31E1CD3C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84800" y="859810"/>
            <a:ext cx="1752600" cy="1314450"/>
          </a:xfrm>
          <a:prstGeom prst="rect">
            <a:avLst/>
          </a:prstGeom>
        </p:spPr>
      </p:pic>
      <p:sp>
        <p:nvSpPr>
          <p:cNvPr id="4" name="Veri Yer Tutucusu 3">
            <a:extLst>
              <a:ext uri="{FF2B5EF4-FFF2-40B4-BE49-F238E27FC236}">
                <a16:creationId xmlns:a16="http://schemas.microsoft.com/office/drawing/2014/main" id="{83DF2CDA-456C-4F60-B3AB-C895A8407874}"/>
              </a:ext>
            </a:extLst>
          </p:cNvPr>
          <p:cNvSpPr>
            <a:spLocks noGrp="1"/>
          </p:cNvSpPr>
          <p:nvPr>
            <p:ph type="dt" sz="half" idx="10"/>
          </p:nvPr>
        </p:nvSpPr>
        <p:spPr/>
        <p:txBody>
          <a:bodyPr/>
          <a:lstStyle/>
          <a:p>
            <a:r>
              <a:rPr lang="en-US"/>
              <a:t>19.02.2026</a:t>
            </a:r>
            <a:endParaRPr lang="tr-TR" dirty="0"/>
          </a:p>
        </p:txBody>
      </p:sp>
      <p:sp>
        <p:nvSpPr>
          <p:cNvPr id="5" name="Slayt Numarası Yer Tutucusu 4">
            <a:extLst>
              <a:ext uri="{FF2B5EF4-FFF2-40B4-BE49-F238E27FC236}">
                <a16:creationId xmlns:a16="http://schemas.microsoft.com/office/drawing/2014/main" id="{FB0C01E8-7ED1-4B07-9E15-39B4C372378E}"/>
              </a:ext>
            </a:extLst>
          </p:cNvPr>
          <p:cNvSpPr>
            <a:spLocks noGrp="1"/>
          </p:cNvSpPr>
          <p:nvPr>
            <p:ph type="sldNum" sz="quarter" idx="11"/>
          </p:nvPr>
        </p:nvSpPr>
        <p:spPr/>
        <p:txBody>
          <a:bodyPr/>
          <a:lstStyle/>
          <a:p>
            <a:fld id="{8E36F1F9-9F05-49B2-8378-168152139758}" type="slidenum">
              <a:rPr lang="tr-TR" smtClean="0"/>
              <a:pPr/>
              <a:t>‹#›</a:t>
            </a:fld>
            <a:endParaRPr lang="tr-TR"/>
          </a:p>
        </p:txBody>
      </p:sp>
      <p:sp>
        <p:nvSpPr>
          <p:cNvPr id="6" name="Başlık 5">
            <a:extLst>
              <a:ext uri="{FF2B5EF4-FFF2-40B4-BE49-F238E27FC236}">
                <a16:creationId xmlns:a16="http://schemas.microsoft.com/office/drawing/2014/main" id="{205EB21C-200D-42F8-93A7-001C43B363FC}"/>
              </a:ext>
            </a:extLst>
          </p:cNvPr>
          <p:cNvSpPr>
            <a:spLocks noGrp="1"/>
          </p:cNvSpPr>
          <p:nvPr>
            <p:ph type="title"/>
          </p:nvPr>
        </p:nvSpPr>
        <p:spPr/>
        <p:txBody>
          <a:bodyPr/>
          <a:lstStyle/>
          <a:p>
            <a:r>
              <a:rPr lang="tr-TR"/>
              <a:t>Asıl başlık stilini düzenlemek için tıklayın</a:t>
            </a:r>
          </a:p>
        </p:txBody>
      </p:sp>
    </p:spTree>
    <p:extLst>
      <p:ext uri="{BB962C8B-B14F-4D97-AF65-F5344CB8AC3E}">
        <p14:creationId xmlns:p14="http://schemas.microsoft.com/office/powerpoint/2010/main" val="28316525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30FE90D-E26B-4B0B-8D2A-79CCBA5B6B0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8" name="Dikdörtgen 7">
            <a:extLst>
              <a:ext uri="{FF2B5EF4-FFF2-40B4-BE49-F238E27FC236}">
                <a16:creationId xmlns:a16="http://schemas.microsoft.com/office/drawing/2014/main" id="{F8B905D7-92F0-4598-8250-934955341EC2}"/>
              </a:ext>
            </a:extLst>
          </p:cNvPr>
          <p:cNvSpPr/>
          <p:nvPr userDrawn="1"/>
        </p:nvSpPr>
        <p:spPr>
          <a:xfrm>
            <a:off x="0" y="0"/>
            <a:ext cx="12192000" cy="1030288"/>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800"/>
          </a:p>
        </p:txBody>
      </p:sp>
      <p:sp>
        <p:nvSpPr>
          <p:cNvPr id="9" name="Dikdörtgen 8">
            <a:extLst>
              <a:ext uri="{FF2B5EF4-FFF2-40B4-BE49-F238E27FC236}">
                <a16:creationId xmlns:a16="http://schemas.microsoft.com/office/drawing/2014/main" id="{EB3AE281-4EFA-4697-9EF2-93EF09A99C8A}"/>
              </a:ext>
            </a:extLst>
          </p:cNvPr>
          <p:cNvSpPr/>
          <p:nvPr userDrawn="1"/>
        </p:nvSpPr>
        <p:spPr>
          <a:xfrm>
            <a:off x="0" y="1030289"/>
            <a:ext cx="12192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800"/>
          </a:p>
        </p:txBody>
      </p:sp>
      <p:pic>
        <p:nvPicPr>
          <p:cNvPr id="10" name="Resim 9">
            <a:extLst>
              <a:ext uri="{FF2B5EF4-FFF2-40B4-BE49-F238E27FC236}">
                <a16:creationId xmlns:a16="http://schemas.microsoft.com/office/drawing/2014/main" id="{3833BA49-17AF-4507-B7EE-33251DCE88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25671" y="157465"/>
            <a:ext cx="1752600" cy="1314450"/>
          </a:xfrm>
          <a:prstGeom prst="rect">
            <a:avLst/>
          </a:prstGeom>
        </p:spPr>
      </p:pic>
      <p:sp>
        <p:nvSpPr>
          <p:cNvPr id="2" name="Başlık 1">
            <a:extLst>
              <a:ext uri="{FF2B5EF4-FFF2-40B4-BE49-F238E27FC236}">
                <a16:creationId xmlns:a16="http://schemas.microsoft.com/office/drawing/2014/main" id="{DD569001-75C5-40F5-9087-F0D640A54E0C}"/>
              </a:ext>
            </a:extLst>
          </p:cNvPr>
          <p:cNvSpPr>
            <a:spLocks noGrp="1"/>
          </p:cNvSpPr>
          <p:nvPr>
            <p:ph type="title"/>
          </p:nvPr>
        </p:nvSpPr>
        <p:spPr>
          <a:xfrm>
            <a:off x="537863" y="157465"/>
            <a:ext cx="9448800" cy="872824"/>
          </a:xfrm>
        </p:spPr>
        <p:txBody>
          <a:bodyPr/>
          <a:lstStyle/>
          <a:p>
            <a:r>
              <a:rPr lang="tr-TR"/>
              <a:t>Asıl başlık stilini düzenlemek için tıklayın</a:t>
            </a:r>
            <a:endParaRPr lang="en-US"/>
          </a:p>
        </p:txBody>
      </p:sp>
      <p:sp>
        <p:nvSpPr>
          <p:cNvPr id="4" name="Veri Yer Tutucusu 3">
            <a:extLst>
              <a:ext uri="{FF2B5EF4-FFF2-40B4-BE49-F238E27FC236}">
                <a16:creationId xmlns:a16="http://schemas.microsoft.com/office/drawing/2014/main" id="{FEBF3031-CD8D-47B9-B773-114751628DC3}"/>
              </a:ext>
            </a:extLst>
          </p:cNvPr>
          <p:cNvSpPr>
            <a:spLocks noGrp="1"/>
          </p:cNvSpPr>
          <p:nvPr>
            <p:ph type="dt" sz="half" idx="10"/>
          </p:nvPr>
        </p:nvSpPr>
        <p:spPr/>
        <p:txBody>
          <a:bodyPr/>
          <a:lstStyle/>
          <a:p>
            <a:r>
              <a:rPr lang="en-US"/>
              <a:t>19.02.2026</a:t>
            </a:r>
            <a:endParaRPr lang="tr-TR" dirty="0"/>
          </a:p>
        </p:txBody>
      </p:sp>
      <p:sp>
        <p:nvSpPr>
          <p:cNvPr id="5" name="Slayt Numarası Yer Tutucusu 4">
            <a:extLst>
              <a:ext uri="{FF2B5EF4-FFF2-40B4-BE49-F238E27FC236}">
                <a16:creationId xmlns:a16="http://schemas.microsoft.com/office/drawing/2014/main" id="{1DACDE86-AC76-44F6-9780-26602F22BA0B}"/>
              </a:ext>
            </a:extLst>
          </p:cNvPr>
          <p:cNvSpPr>
            <a:spLocks noGrp="1"/>
          </p:cNvSpPr>
          <p:nvPr>
            <p:ph type="sldNum" sz="quarter" idx="11"/>
          </p:nvPr>
        </p:nvSpPr>
        <p:spPr/>
        <p:txBody>
          <a:bodyPr/>
          <a:lstStyle/>
          <a:p>
            <a:fld id="{8E36F1F9-9F05-49B2-8378-168152139758}" type="slidenum">
              <a:rPr lang="tr-TR" smtClean="0"/>
              <a:pPr/>
              <a:t>‹#›</a:t>
            </a:fld>
            <a:endParaRPr lang="tr-TR"/>
          </a:p>
        </p:txBody>
      </p:sp>
    </p:spTree>
    <p:extLst>
      <p:ext uri="{BB962C8B-B14F-4D97-AF65-F5344CB8AC3E}">
        <p14:creationId xmlns:p14="http://schemas.microsoft.com/office/powerpoint/2010/main" val="2821424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F87DD4-8372-4315-86E4-2E59F7DB67F2}"/>
              </a:ext>
            </a:extLst>
          </p:cNvPr>
          <p:cNvSpPr>
            <a:spLocks noGrp="1"/>
          </p:cNvSpPr>
          <p:nvPr>
            <p:ph type="title"/>
          </p:nvPr>
        </p:nvSpPr>
        <p:spPr>
          <a:xfrm>
            <a:off x="831851" y="1709740"/>
            <a:ext cx="10515600" cy="2852737"/>
          </a:xfrm>
        </p:spPr>
        <p:txBody>
          <a:bodyPr anchor="b"/>
          <a:lstStyle>
            <a:lvl1pPr>
              <a:defRPr sz="4500"/>
            </a:lvl1p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D70AA39D-AA0C-45A7-8ED2-7C6751ADF9A7}"/>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953B50B-E62C-45B6-B446-887E651C907C}"/>
              </a:ext>
            </a:extLst>
          </p:cNvPr>
          <p:cNvSpPr>
            <a:spLocks noGrp="1"/>
          </p:cNvSpPr>
          <p:nvPr>
            <p:ph type="dt" sz="half" idx="10"/>
          </p:nvPr>
        </p:nvSpPr>
        <p:spPr>
          <a:xfrm>
            <a:off x="838200" y="6356352"/>
            <a:ext cx="2743200" cy="365125"/>
          </a:xfrm>
          <a:prstGeom prst="rect">
            <a:avLst/>
          </a:prstGeom>
        </p:spPr>
        <p:txBody>
          <a:bodyPr/>
          <a:lstStyle/>
          <a:p>
            <a:pPr>
              <a:defRPr/>
            </a:pPr>
            <a:r>
              <a:rPr lang="en-US"/>
              <a:t>19.02.2026</a:t>
            </a:r>
          </a:p>
        </p:txBody>
      </p:sp>
      <p:sp>
        <p:nvSpPr>
          <p:cNvPr id="5" name="Alt Bilgi Yer Tutucusu 4">
            <a:extLst>
              <a:ext uri="{FF2B5EF4-FFF2-40B4-BE49-F238E27FC236}">
                <a16:creationId xmlns:a16="http://schemas.microsoft.com/office/drawing/2014/main" id="{45273EAE-73F9-4072-AFCD-1F56DBF27028}"/>
              </a:ext>
            </a:extLst>
          </p:cNvPr>
          <p:cNvSpPr>
            <a:spLocks noGrp="1"/>
          </p:cNvSpPr>
          <p:nvPr>
            <p:ph type="ftr" sz="quarter" idx="11"/>
          </p:nvPr>
        </p:nvSpPr>
        <p:spPr>
          <a:xfrm>
            <a:off x="4038600" y="6356352"/>
            <a:ext cx="4114800" cy="365125"/>
          </a:xfrm>
          <a:prstGeom prst="rect">
            <a:avLst/>
          </a:prstGeom>
        </p:spPr>
        <p:txBody>
          <a:bodyPr/>
          <a:lstStyle/>
          <a:p>
            <a:pPr>
              <a:defRPr/>
            </a:pPr>
            <a:endParaRPr lang="en-US"/>
          </a:p>
        </p:txBody>
      </p:sp>
      <p:sp>
        <p:nvSpPr>
          <p:cNvPr id="6" name="Slayt Numarası Yer Tutucusu 5">
            <a:extLst>
              <a:ext uri="{FF2B5EF4-FFF2-40B4-BE49-F238E27FC236}">
                <a16:creationId xmlns:a16="http://schemas.microsoft.com/office/drawing/2014/main" id="{3A411045-4709-4384-AD52-33DB6A76CA2B}"/>
              </a:ext>
            </a:extLst>
          </p:cNvPr>
          <p:cNvSpPr>
            <a:spLocks noGrp="1"/>
          </p:cNvSpPr>
          <p:nvPr>
            <p:ph type="sldNum" sz="quarter" idx="12"/>
          </p:nvPr>
        </p:nvSpPr>
        <p:spPr>
          <a:xfrm>
            <a:off x="8610600" y="6356352"/>
            <a:ext cx="27432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886985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8621F3-E846-40DC-A2FC-1AF229009AF4}"/>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5311C57B-1E7E-4E37-A072-83550F2590F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a:extLst>
              <a:ext uri="{FF2B5EF4-FFF2-40B4-BE49-F238E27FC236}">
                <a16:creationId xmlns:a16="http://schemas.microsoft.com/office/drawing/2014/main" id="{06EC67C8-5D9A-4C00-AB0B-F9C00DD70A0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a:extLst>
              <a:ext uri="{FF2B5EF4-FFF2-40B4-BE49-F238E27FC236}">
                <a16:creationId xmlns:a16="http://schemas.microsoft.com/office/drawing/2014/main" id="{25AB6689-1D93-4E5F-8AAD-A7FDCD9C94F2}"/>
              </a:ext>
            </a:extLst>
          </p:cNvPr>
          <p:cNvSpPr>
            <a:spLocks noGrp="1"/>
          </p:cNvSpPr>
          <p:nvPr>
            <p:ph type="dt" sz="half" idx="10"/>
          </p:nvPr>
        </p:nvSpPr>
        <p:spPr>
          <a:xfrm>
            <a:off x="838200" y="6356352"/>
            <a:ext cx="2743200" cy="365125"/>
          </a:xfrm>
          <a:prstGeom prst="rect">
            <a:avLst/>
          </a:prstGeom>
        </p:spPr>
        <p:txBody>
          <a:bodyPr/>
          <a:lstStyle/>
          <a:p>
            <a:pPr>
              <a:defRPr/>
            </a:pPr>
            <a:r>
              <a:rPr lang="en-US"/>
              <a:t>19.02.2026</a:t>
            </a:r>
          </a:p>
        </p:txBody>
      </p:sp>
      <p:sp>
        <p:nvSpPr>
          <p:cNvPr id="6" name="Alt Bilgi Yer Tutucusu 5">
            <a:extLst>
              <a:ext uri="{FF2B5EF4-FFF2-40B4-BE49-F238E27FC236}">
                <a16:creationId xmlns:a16="http://schemas.microsoft.com/office/drawing/2014/main" id="{EFB8B783-8177-4CFD-84F5-6D4CE5D3F81E}"/>
              </a:ext>
            </a:extLst>
          </p:cNvPr>
          <p:cNvSpPr>
            <a:spLocks noGrp="1"/>
          </p:cNvSpPr>
          <p:nvPr>
            <p:ph type="ftr" sz="quarter" idx="11"/>
          </p:nvPr>
        </p:nvSpPr>
        <p:spPr>
          <a:xfrm>
            <a:off x="4038600" y="6356352"/>
            <a:ext cx="4114800" cy="365125"/>
          </a:xfrm>
          <a:prstGeom prst="rect">
            <a:avLst/>
          </a:prstGeom>
        </p:spPr>
        <p:txBody>
          <a:bodyPr/>
          <a:lstStyle/>
          <a:p>
            <a:pPr>
              <a:defRPr/>
            </a:pPr>
            <a:endParaRPr lang="en-US"/>
          </a:p>
        </p:txBody>
      </p:sp>
      <p:sp>
        <p:nvSpPr>
          <p:cNvPr id="7" name="Slayt Numarası Yer Tutucusu 6">
            <a:extLst>
              <a:ext uri="{FF2B5EF4-FFF2-40B4-BE49-F238E27FC236}">
                <a16:creationId xmlns:a16="http://schemas.microsoft.com/office/drawing/2014/main" id="{EC512B11-483B-4EA6-BB86-BD633EDC7C3F}"/>
              </a:ext>
            </a:extLst>
          </p:cNvPr>
          <p:cNvSpPr>
            <a:spLocks noGrp="1"/>
          </p:cNvSpPr>
          <p:nvPr>
            <p:ph type="sldNum" sz="quarter" idx="12"/>
          </p:nvPr>
        </p:nvSpPr>
        <p:spPr>
          <a:xfrm>
            <a:off x="8610600" y="6356352"/>
            <a:ext cx="27432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5031611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9C6E6E-9E8E-44F9-BC89-CD075D2BB521}"/>
              </a:ext>
            </a:extLst>
          </p:cNvPr>
          <p:cNvSpPr>
            <a:spLocks noGrp="1"/>
          </p:cNvSpPr>
          <p:nvPr>
            <p:ph type="title"/>
          </p:nvPr>
        </p:nvSpPr>
        <p:spPr>
          <a:xfrm>
            <a:off x="839788" y="365127"/>
            <a:ext cx="10515600" cy="1325563"/>
          </a:xfrm>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BFBB66EF-7F69-4004-8523-3B4DF53B4752}"/>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AB9A080-C89D-471C-8264-FC050C9F831F}"/>
              </a:ext>
            </a:extLst>
          </p:cNvPr>
          <p:cNvSpPr>
            <a:spLocks noGrp="1"/>
          </p:cNvSpPr>
          <p:nvPr>
            <p:ph sz="half" idx="2"/>
          </p:nvPr>
        </p:nvSpPr>
        <p:spPr>
          <a:xfrm>
            <a:off x="839789"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a:extLst>
              <a:ext uri="{FF2B5EF4-FFF2-40B4-BE49-F238E27FC236}">
                <a16:creationId xmlns:a16="http://schemas.microsoft.com/office/drawing/2014/main" id="{8710E987-28F3-40A5-9809-6F7E6397A046}"/>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C74B9D-6669-4CF1-B380-3BEDFEC3B07E}"/>
              </a:ext>
            </a:extLst>
          </p:cNvPr>
          <p:cNvSpPr>
            <a:spLocks noGrp="1"/>
          </p:cNvSpPr>
          <p:nvPr>
            <p:ph sz="quarter" idx="4"/>
          </p:nvPr>
        </p:nvSpPr>
        <p:spPr>
          <a:xfrm>
            <a:off x="6172201"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a:extLst>
              <a:ext uri="{FF2B5EF4-FFF2-40B4-BE49-F238E27FC236}">
                <a16:creationId xmlns:a16="http://schemas.microsoft.com/office/drawing/2014/main" id="{7CFA939C-1D80-4E20-A749-F07BEFA1CC66}"/>
              </a:ext>
            </a:extLst>
          </p:cNvPr>
          <p:cNvSpPr>
            <a:spLocks noGrp="1"/>
          </p:cNvSpPr>
          <p:nvPr>
            <p:ph type="dt" sz="half" idx="10"/>
          </p:nvPr>
        </p:nvSpPr>
        <p:spPr>
          <a:xfrm>
            <a:off x="838200" y="6356352"/>
            <a:ext cx="2743200" cy="365125"/>
          </a:xfrm>
          <a:prstGeom prst="rect">
            <a:avLst/>
          </a:prstGeom>
        </p:spPr>
        <p:txBody>
          <a:bodyPr/>
          <a:lstStyle/>
          <a:p>
            <a:pPr>
              <a:defRPr/>
            </a:pPr>
            <a:r>
              <a:rPr lang="en-US"/>
              <a:t>19.02.2026</a:t>
            </a:r>
          </a:p>
        </p:txBody>
      </p:sp>
      <p:sp>
        <p:nvSpPr>
          <p:cNvPr id="8" name="Alt Bilgi Yer Tutucusu 7">
            <a:extLst>
              <a:ext uri="{FF2B5EF4-FFF2-40B4-BE49-F238E27FC236}">
                <a16:creationId xmlns:a16="http://schemas.microsoft.com/office/drawing/2014/main" id="{E678778E-7F18-4AC3-9425-A683C1E87D2F}"/>
              </a:ext>
            </a:extLst>
          </p:cNvPr>
          <p:cNvSpPr>
            <a:spLocks noGrp="1"/>
          </p:cNvSpPr>
          <p:nvPr>
            <p:ph type="ftr" sz="quarter" idx="11"/>
          </p:nvPr>
        </p:nvSpPr>
        <p:spPr>
          <a:xfrm>
            <a:off x="4038600" y="6356352"/>
            <a:ext cx="4114800" cy="365125"/>
          </a:xfrm>
          <a:prstGeom prst="rect">
            <a:avLst/>
          </a:prstGeom>
        </p:spPr>
        <p:txBody>
          <a:bodyPr/>
          <a:lstStyle/>
          <a:p>
            <a:pPr>
              <a:defRPr/>
            </a:pPr>
            <a:endParaRPr lang="en-US"/>
          </a:p>
        </p:txBody>
      </p:sp>
      <p:sp>
        <p:nvSpPr>
          <p:cNvPr id="9" name="Slayt Numarası Yer Tutucusu 8">
            <a:extLst>
              <a:ext uri="{FF2B5EF4-FFF2-40B4-BE49-F238E27FC236}">
                <a16:creationId xmlns:a16="http://schemas.microsoft.com/office/drawing/2014/main" id="{73600AF9-ACC0-4345-8480-746CEC6DC840}"/>
              </a:ext>
            </a:extLst>
          </p:cNvPr>
          <p:cNvSpPr>
            <a:spLocks noGrp="1"/>
          </p:cNvSpPr>
          <p:nvPr>
            <p:ph type="sldNum" sz="quarter" idx="12"/>
          </p:nvPr>
        </p:nvSpPr>
        <p:spPr>
          <a:xfrm>
            <a:off x="8610600" y="6356352"/>
            <a:ext cx="27432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25757102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768346-5321-4AE3-A57C-370F839AEDD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D28D27B-91A4-41D4-A16E-80EA9A92EF08}"/>
              </a:ext>
            </a:extLst>
          </p:cNvPr>
          <p:cNvSpPr>
            <a:spLocks noGrp="1"/>
          </p:cNvSpPr>
          <p:nvPr>
            <p:ph type="dt" sz="half" idx="10"/>
          </p:nvPr>
        </p:nvSpPr>
        <p:spPr/>
        <p:txBody>
          <a:bodyPr/>
          <a:lstStyle/>
          <a:p>
            <a:r>
              <a:rPr lang="en-US"/>
              <a:t>19.02.2026</a:t>
            </a:r>
            <a:endParaRPr lang="tr-TR" dirty="0"/>
          </a:p>
        </p:txBody>
      </p:sp>
      <p:sp>
        <p:nvSpPr>
          <p:cNvPr id="4" name="Slayt Numarası Yer Tutucusu 3">
            <a:extLst>
              <a:ext uri="{FF2B5EF4-FFF2-40B4-BE49-F238E27FC236}">
                <a16:creationId xmlns:a16="http://schemas.microsoft.com/office/drawing/2014/main" id="{E66DBB04-5ACD-4C21-A766-F1A36302DC2A}"/>
              </a:ext>
            </a:extLst>
          </p:cNvPr>
          <p:cNvSpPr>
            <a:spLocks noGrp="1"/>
          </p:cNvSpPr>
          <p:nvPr>
            <p:ph type="sldNum" sz="quarter" idx="11"/>
          </p:nvPr>
        </p:nvSpPr>
        <p:spPr/>
        <p:txBody>
          <a:bodyPr/>
          <a:lstStyle/>
          <a:p>
            <a:fld id="{8E36F1F9-9F05-49B2-8378-168152139758}" type="slidenum">
              <a:rPr lang="tr-TR" smtClean="0"/>
              <a:pPr/>
              <a:t>‹#›</a:t>
            </a:fld>
            <a:endParaRPr lang="tr-TR"/>
          </a:p>
        </p:txBody>
      </p:sp>
    </p:spTree>
    <p:extLst>
      <p:ext uri="{BB962C8B-B14F-4D97-AF65-F5344CB8AC3E}">
        <p14:creationId xmlns:p14="http://schemas.microsoft.com/office/powerpoint/2010/main" val="3730832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547915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7CD38D-3016-470D-BE3C-488372623A27}"/>
              </a:ext>
            </a:extLst>
          </p:cNvPr>
          <p:cNvSpPr>
            <a:spLocks noGrp="1"/>
          </p:cNvSpPr>
          <p:nvPr>
            <p:ph type="title"/>
          </p:nvPr>
        </p:nvSpPr>
        <p:spPr/>
        <p:txBody>
          <a:bodyPr/>
          <a:lstStyle/>
          <a:p>
            <a:r>
              <a:rPr lang="tr-TR"/>
              <a:t>Asıl başlık stilini düzenlemek için tıklayın</a:t>
            </a:r>
            <a:endParaRPr lang="en-US"/>
          </a:p>
        </p:txBody>
      </p:sp>
      <p:sp>
        <p:nvSpPr>
          <p:cNvPr id="3" name="Veri Yer Tutucusu 2">
            <a:extLst>
              <a:ext uri="{FF2B5EF4-FFF2-40B4-BE49-F238E27FC236}">
                <a16:creationId xmlns:a16="http://schemas.microsoft.com/office/drawing/2014/main" id="{177107C0-9B91-458F-85C7-DF609F22B23D}"/>
              </a:ext>
            </a:extLst>
          </p:cNvPr>
          <p:cNvSpPr>
            <a:spLocks noGrp="1"/>
          </p:cNvSpPr>
          <p:nvPr>
            <p:ph type="dt" sz="half" idx="10"/>
          </p:nvPr>
        </p:nvSpPr>
        <p:spPr>
          <a:xfrm>
            <a:off x="838200" y="6356352"/>
            <a:ext cx="2743200" cy="365125"/>
          </a:xfrm>
          <a:prstGeom prst="rect">
            <a:avLst/>
          </a:prstGeom>
        </p:spPr>
        <p:txBody>
          <a:bodyPr/>
          <a:lstStyle/>
          <a:p>
            <a:pPr>
              <a:defRPr/>
            </a:pPr>
            <a:r>
              <a:rPr lang="en-US"/>
              <a:t>19.02.2026</a:t>
            </a:r>
          </a:p>
        </p:txBody>
      </p:sp>
      <p:sp>
        <p:nvSpPr>
          <p:cNvPr id="4" name="Alt Bilgi Yer Tutucusu 3">
            <a:extLst>
              <a:ext uri="{FF2B5EF4-FFF2-40B4-BE49-F238E27FC236}">
                <a16:creationId xmlns:a16="http://schemas.microsoft.com/office/drawing/2014/main" id="{4A4C2215-CFD5-4DA9-8E95-E67631314A15}"/>
              </a:ext>
            </a:extLst>
          </p:cNvPr>
          <p:cNvSpPr>
            <a:spLocks noGrp="1"/>
          </p:cNvSpPr>
          <p:nvPr>
            <p:ph type="ftr" sz="quarter" idx="11"/>
          </p:nvPr>
        </p:nvSpPr>
        <p:spPr>
          <a:xfrm>
            <a:off x="4038600" y="6356352"/>
            <a:ext cx="4114800" cy="365125"/>
          </a:xfrm>
          <a:prstGeom prst="rect">
            <a:avLst/>
          </a:prstGeom>
        </p:spPr>
        <p:txBody>
          <a:bodyPr/>
          <a:lstStyle/>
          <a:p>
            <a:pPr>
              <a:defRPr/>
            </a:pPr>
            <a:endParaRPr lang="en-US"/>
          </a:p>
        </p:txBody>
      </p:sp>
      <p:sp>
        <p:nvSpPr>
          <p:cNvPr id="5" name="Slayt Numarası Yer Tutucusu 4">
            <a:extLst>
              <a:ext uri="{FF2B5EF4-FFF2-40B4-BE49-F238E27FC236}">
                <a16:creationId xmlns:a16="http://schemas.microsoft.com/office/drawing/2014/main" id="{88DB51B9-4DA3-4AF1-B63E-F003BB212AE4}"/>
              </a:ext>
            </a:extLst>
          </p:cNvPr>
          <p:cNvSpPr>
            <a:spLocks noGrp="1"/>
          </p:cNvSpPr>
          <p:nvPr>
            <p:ph type="sldNum" sz="quarter" idx="12"/>
          </p:nvPr>
        </p:nvSpPr>
        <p:spPr>
          <a:xfrm>
            <a:off x="8610600" y="6356352"/>
            <a:ext cx="27432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41026027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A74594F-9CDB-4666-9160-DF1FE30A673C}"/>
              </a:ext>
            </a:extLst>
          </p:cNvPr>
          <p:cNvSpPr>
            <a:spLocks noGrp="1"/>
          </p:cNvSpPr>
          <p:nvPr>
            <p:ph type="dt" sz="half" idx="10"/>
          </p:nvPr>
        </p:nvSpPr>
        <p:spPr>
          <a:xfrm>
            <a:off x="0" y="6504450"/>
            <a:ext cx="1828800" cy="365125"/>
          </a:xfrm>
          <a:prstGeom prst="rect">
            <a:avLst/>
          </a:prstGeom>
        </p:spPr>
        <p:txBody>
          <a:bodyPr/>
          <a:lstStyle/>
          <a:p>
            <a:pPr>
              <a:defRPr/>
            </a:pPr>
            <a:r>
              <a:rPr lang="en-US"/>
              <a:t>19.02.2026</a:t>
            </a:r>
          </a:p>
        </p:txBody>
      </p:sp>
      <p:sp>
        <p:nvSpPr>
          <p:cNvPr id="4" name="Slayt Numarası Yer Tutucusu 3">
            <a:extLst>
              <a:ext uri="{FF2B5EF4-FFF2-40B4-BE49-F238E27FC236}">
                <a16:creationId xmlns:a16="http://schemas.microsoft.com/office/drawing/2014/main" id="{2C73BC41-F28C-416E-BA43-4D85F24F3F58}"/>
              </a:ext>
            </a:extLst>
          </p:cNvPr>
          <p:cNvSpPr>
            <a:spLocks noGrp="1"/>
          </p:cNvSpPr>
          <p:nvPr>
            <p:ph type="sldNum" sz="quarter" idx="12"/>
          </p:nvPr>
        </p:nvSpPr>
        <p:spPr>
          <a:xfrm>
            <a:off x="11480800" y="6503944"/>
            <a:ext cx="609600" cy="365125"/>
          </a:xfrm>
          <a:prstGeom prst="rect">
            <a:avLst/>
          </a:prstGeom>
        </p:spPr>
        <p:txBody>
          <a:bodyPr/>
          <a:lstStyle/>
          <a:p>
            <a:pPr algn="l">
              <a:defRPr/>
            </a:pPr>
            <a:endParaRPr lang="en-US" sz="1400" dirty="0">
              <a:latin typeface="Times New Roman"/>
            </a:endParaRPr>
          </a:p>
          <a:p>
            <a:pPr>
              <a:defRPr/>
            </a:pPr>
            <a:fld id="{BF5C1183-B085-4070-A402-C03A3F977D3D}" type="slidenum">
              <a:rPr lang="en-US" smtClean="0"/>
              <a:pPr>
                <a:defRPr/>
              </a:pPr>
              <a:t>‹#›</a:t>
            </a:fld>
            <a:endParaRPr lang="en-US" dirty="0"/>
          </a:p>
        </p:txBody>
      </p:sp>
      <p:sp>
        <p:nvSpPr>
          <p:cNvPr id="6" name="İçerik Yer Tutucusu 5">
            <a:extLst>
              <a:ext uri="{FF2B5EF4-FFF2-40B4-BE49-F238E27FC236}">
                <a16:creationId xmlns:a16="http://schemas.microsoft.com/office/drawing/2014/main" id="{A90A673C-9C9D-402B-8DA4-3C3D87D87625}"/>
              </a:ext>
            </a:extLst>
          </p:cNvPr>
          <p:cNvSpPr>
            <a:spLocks noGrp="1"/>
          </p:cNvSpPr>
          <p:nvPr>
            <p:ph sz="quarter" idx="13"/>
          </p:nvPr>
        </p:nvSpPr>
        <p:spPr>
          <a:xfrm>
            <a:off x="101600" y="1447801"/>
            <a:ext cx="11684000" cy="4821195"/>
          </a:xfrm>
        </p:spPr>
        <p:txBody>
          <a:bodyPr>
            <a:normAutofit/>
          </a:bodyPr>
          <a:lstStyle>
            <a:lvl1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1pPr>
            <a:lvl2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2pPr>
            <a:lvl3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3pPr>
            <a:lvl4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4pPr>
            <a:lvl5pPr marL="0" indent="-180000">
              <a:lnSpc>
                <a:spcPct val="150000"/>
              </a:lnSpc>
              <a:spcBef>
                <a:spcPts val="0"/>
              </a:spcBef>
              <a:spcAft>
                <a:spcPts val="0"/>
              </a:spcAft>
              <a:defRPr sz="2000">
                <a:solidFill>
                  <a:srgbClr val="000099"/>
                </a:solidFill>
                <a:latin typeface="Arial" panose="020B0604020202020204" pitchFamily="34" charset="0"/>
                <a:cs typeface="Arial" panose="020B0604020202020204" pitchFamily="34" charset="0"/>
              </a:defRPr>
            </a:lvl5p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11" name="Başlık 10">
            <a:extLst>
              <a:ext uri="{FF2B5EF4-FFF2-40B4-BE49-F238E27FC236}">
                <a16:creationId xmlns:a16="http://schemas.microsoft.com/office/drawing/2014/main" id="{C13DB588-40BD-4B58-9C1E-34A0BFC05347}"/>
              </a:ext>
            </a:extLst>
          </p:cNvPr>
          <p:cNvSpPr>
            <a:spLocks noGrp="1"/>
          </p:cNvSpPr>
          <p:nvPr>
            <p:ph type="title"/>
          </p:nvPr>
        </p:nvSpPr>
        <p:spPr/>
        <p:txBody>
          <a:bodyPr>
            <a:normAutofit/>
          </a:bodyPr>
          <a:lstStyle>
            <a:lvl1pPr algn="ctr">
              <a:defRPr sz="2800" b="1">
                <a:solidFill>
                  <a:schemeClr val="bg1"/>
                </a:solidFill>
                <a:latin typeface="Arial" panose="020B0604020202020204" pitchFamily="34" charset="0"/>
                <a:cs typeface="Arial" panose="020B0604020202020204" pitchFamily="34" charset="0"/>
              </a:defRPr>
            </a:lvl1pPr>
          </a:lstStyle>
          <a:p>
            <a:r>
              <a:rPr lang="tr-TR"/>
              <a:t>Asıl başlık stilini düzenlemek için tıklayın</a:t>
            </a:r>
          </a:p>
        </p:txBody>
      </p:sp>
    </p:spTree>
    <p:extLst>
      <p:ext uri="{BB962C8B-B14F-4D97-AF65-F5344CB8AC3E}">
        <p14:creationId xmlns:p14="http://schemas.microsoft.com/office/powerpoint/2010/main" val="6770881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574BE6-A145-4F8B-8B97-A3D5CEA93D0E}"/>
              </a:ext>
            </a:extLst>
          </p:cNvPr>
          <p:cNvSpPr>
            <a:spLocks noGrp="1"/>
          </p:cNvSpPr>
          <p:nvPr>
            <p:ph type="title"/>
          </p:nvPr>
        </p:nvSpPr>
        <p:spPr>
          <a:xfrm>
            <a:off x="839788" y="457200"/>
            <a:ext cx="3932237" cy="1600200"/>
          </a:xfrm>
        </p:spPr>
        <p:txBody>
          <a:bodyPr anchor="b"/>
          <a:lstStyle>
            <a:lvl1pPr>
              <a:defRPr sz="2400"/>
            </a:lvl1p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07BBDEDF-EE46-489C-B346-8B506CCF6A69}"/>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a:extLst>
              <a:ext uri="{FF2B5EF4-FFF2-40B4-BE49-F238E27FC236}">
                <a16:creationId xmlns:a16="http://schemas.microsoft.com/office/drawing/2014/main" id="{16FEE0A0-19ED-48F6-B1DF-00A65D3E81E1}"/>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141C1A8-6173-4A8C-AACF-926419B23522}"/>
              </a:ext>
            </a:extLst>
          </p:cNvPr>
          <p:cNvSpPr>
            <a:spLocks noGrp="1"/>
          </p:cNvSpPr>
          <p:nvPr>
            <p:ph type="dt" sz="half" idx="10"/>
          </p:nvPr>
        </p:nvSpPr>
        <p:spPr>
          <a:xfrm>
            <a:off x="838200" y="6356352"/>
            <a:ext cx="2743200" cy="365125"/>
          </a:xfrm>
          <a:prstGeom prst="rect">
            <a:avLst/>
          </a:prstGeom>
        </p:spPr>
        <p:txBody>
          <a:bodyPr/>
          <a:lstStyle/>
          <a:p>
            <a:pPr>
              <a:defRPr/>
            </a:pPr>
            <a:r>
              <a:rPr lang="en-US"/>
              <a:t>19.02.2026</a:t>
            </a:r>
          </a:p>
        </p:txBody>
      </p:sp>
      <p:sp>
        <p:nvSpPr>
          <p:cNvPr id="6" name="Alt Bilgi Yer Tutucusu 5">
            <a:extLst>
              <a:ext uri="{FF2B5EF4-FFF2-40B4-BE49-F238E27FC236}">
                <a16:creationId xmlns:a16="http://schemas.microsoft.com/office/drawing/2014/main" id="{46243460-F382-478A-848C-8689A7FD61F7}"/>
              </a:ext>
            </a:extLst>
          </p:cNvPr>
          <p:cNvSpPr>
            <a:spLocks noGrp="1"/>
          </p:cNvSpPr>
          <p:nvPr>
            <p:ph type="ftr" sz="quarter" idx="11"/>
          </p:nvPr>
        </p:nvSpPr>
        <p:spPr>
          <a:xfrm>
            <a:off x="4038600" y="6356352"/>
            <a:ext cx="4114800" cy="365125"/>
          </a:xfrm>
          <a:prstGeom prst="rect">
            <a:avLst/>
          </a:prstGeom>
        </p:spPr>
        <p:txBody>
          <a:bodyPr/>
          <a:lstStyle/>
          <a:p>
            <a:pPr>
              <a:defRPr/>
            </a:pPr>
            <a:endParaRPr lang="en-US"/>
          </a:p>
        </p:txBody>
      </p:sp>
      <p:sp>
        <p:nvSpPr>
          <p:cNvPr id="7" name="Slayt Numarası Yer Tutucusu 6">
            <a:extLst>
              <a:ext uri="{FF2B5EF4-FFF2-40B4-BE49-F238E27FC236}">
                <a16:creationId xmlns:a16="http://schemas.microsoft.com/office/drawing/2014/main" id="{A7540764-83F2-4347-A36A-61878954B5A5}"/>
              </a:ext>
            </a:extLst>
          </p:cNvPr>
          <p:cNvSpPr>
            <a:spLocks noGrp="1"/>
          </p:cNvSpPr>
          <p:nvPr>
            <p:ph type="sldNum" sz="quarter" idx="12"/>
          </p:nvPr>
        </p:nvSpPr>
        <p:spPr>
          <a:xfrm>
            <a:off x="8610600" y="6356352"/>
            <a:ext cx="27432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5086877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2B48C6-3C04-4F86-B1EE-FF5CC67BC218}"/>
              </a:ext>
            </a:extLst>
          </p:cNvPr>
          <p:cNvSpPr>
            <a:spLocks noGrp="1"/>
          </p:cNvSpPr>
          <p:nvPr>
            <p:ph type="title"/>
          </p:nvPr>
        </p:nvSpPr>
        <p:spPr>
          <a:xfrm>
            <a:off x="839788" y="457200"/>
            <a:ext cx="3932237" cy="1600200"/>
          </a:xfrm>
        </p:spPr>
        <p:txBody>
          <a:bodyPr anchor="b"/>
          <a:lstStyle>
            <a:lvl1pPr>
              <a:defRPr sz="2400"/>
            </a:lvl1pPr>
          </a:lstStyle>
          <a:p>
            <a:r>
              <a:rPr lang="tr-TR"/>
              <a:t>Asıl başlık stilini düzenlemek için tıklayın</a:t>
            </a:r>
            <a:endParaRPr lang="en-US"/>
          </a:p>
        </p:txBody>
      </p:sp>
      <p:sp>
        <p:nvSpPr>
          <p:cNvPr id="3" name="Resim Yer Tutucusu 2">
            <a:extLst>
              <a:ext uri="{FF2B5EF4-FFF2-40B4-BE49-F238E27FC236}">
                <a16:creationId xmlns:a16="http://schemas.microsoft.com/office/drawing/2014/main" id="{211E6E27-BD7B-4F7D-ADF4-34AD9D4E48AF}"/>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a:p>
        </p:txBody>
      </p:sp>
      <p:sp>
        <p:nvSpPr>
          <p:cNvPr id="4" name="Metin Yer Tutucusu 3">
            <a:extLst>
              <a:ext uri="{FF2B5EF4-FFF2-40B4-BE49-F238E27FC236}">
                <a16:creationId xmlns:a16="http://schemas.microsoft.com/office/drawing/2014/main" id="{DE8BCA8A-B56A-4DCE-B51D-F115C970851D}"/>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659CFF8-32FC-4D0C-AC48-A44696F6458B}"/>
              </a:ext>
            </a:extLst>
          </p:cNvPr>
          <p:cNvSpPr>
            <a:spLocks noGrp="1"/>
          </p:cNvSpPr>
          <p:nvPr>
            <p:ph type="dt" sz="half" idx="10"/>
          </p:nvPr>
        </p:nvSpPr>
        <p:spPr>
          <a:xfrm>
            <a:off x="838200" y="6356352"/>
            <a:ext cx="2743200" cy="365125"/>
          </a:xfrm>
          <a:prstGeom prst="rect">
            <a:avLst/>
          </a:prstGeom>
        </p:spPr>
        <p:txBody>
          <a:bodyPr/>
          <a:lstStyle/>
          <a:p>
            <a:pPr>
              <a:defRPr/>
            </a:pPr>
            <a:r>
              <a:rPr lang="en-US"/>
              <a:t>19.02.2026</a:t>
            </a:r>
          </a:p>
        </p:txBody>
      </p:sp>
      <p:sp>
        <p:nvSpPr>
          <p:cNvPr id="6" name="Alt Bilgi Yer Tutucusu 5">
            <a:extLst>
              <a:ext uri="{FF2B5EF4-FFF2-40B4-BE49-F238E27FC236}">
                <a16:creationId xmlns:a16="http://schemas.microsoft.com/office/drawing/2014/main" id="{4EE4CD39-CA15-46ED-B698-064AA68589B0}"/>
              </a:ext>
            </a:extLst>
          </p:cNvPr>
          <p:cNvSpPr>
            <a:spLocks noGrp="1"/>
          </p:cNvSpPr>
          <p:nvPr>
            <p:ph type="ftr" sz="quarter" idx="11"/>
          </p:nvPr>
        </p:nvSpPr>
        <p:spPr>
          <a:xfrm>
            <a:off x="4038600" y="6356352"/>
            <a:ext cx="4114800" cy="365125"/>
          </a:xfrm>
          <a:prstGeom prst="rect">
            <a:avLst/>
          </a:prstGeom>
        </p:spPr>
        <p:txBody>
          <a:bodyPr/>
          <a:lstStyle/>
          <a:p>
            <a:pPr>
              <a:defRPr/>
            </a:pPr>
            <a:endParaRPr lang="en-US"/>
          </a:p>
        </p:txBody>
      </p:sp>
      <p:sp>
        <p:nvSpPr>
          <p:cNvPr id="7" name="Slayt Numarası Yer Tutucusu 6">
            <a:extLst>
              <a:ext uri="{FF2B5EF4-FFF2-40B4-BE49-F238E27FC236}">
                <a16:creationId xmlns:a16="http://schemas.microsoft.com/office/drawing/2014/main" id="{FA1D729C-40A8-4667-AC91-76CC92E66BAC}"/>
              </a:ext>
            </a:extLst>
          </p:cNvPr>
          <p:cNvSpPr>
            <a:spLocks noGrp="1"/>
          </p:cNvSpPr>
          <p:nvPr>
            <p:ph type="sldNum" sz="quarter" idx="12"/>
          </p:nvPr>
        </p:nvSpPr>
        <p:spPr>
          <a:xfrm>
            <a:off x="8610600" y="6356352"/>
            <a:ext cx="27432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26193590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97F0A1-99B6-4A91-B70A-EB0C0031A1FB}"/>
              </a:ext>
            </a:extLst>
          </p:cNvPr>
          <p:cNvSpPr>
            <a:spLocks noGrp="1"/>
          </p:cNvSpPr>
          <p:nvPr>
            <p:ph type="title"/>
          </p:nvPr>
        </p:nvSpPr>
        <p:spPr/>
        <p:txBody>
          <a:bodyPr/>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AC8B9BC3-6915-42FB-93CB-FE8B0C11771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B67B722A-CF5E-4296-A5B5-902D49DCFA66}"/>
              </a:ext>
            </a:extLst>
          </p:cNvPr>
          <p:cNvSpPr>
            <a:spLocks noGrp="1"/>
          </p:cNvSpPr>
          <p:nvPr>
            <p:ph type="dt" sz="half" idx="10"/>
          </p:nvPr>
        </p:nvSpPr>
        <p:spPr>
          <a:xfrm>
            <a:off x="838200" y="6356352"/>
            <a:ext cx="2743200" cy="365125"/>
          </a:xfrm>
          <a:prstGeom prst="rect">
            <a:avLst/>
          </a:prstGeom>
        </p:spPr>
        <p:txBody>
          <a:bodyPr/>
          <a:lstStyle/>
          <a:p>
            <a:pPr>
              <a:defRPr/>
            </a:pPr>
            <a:r>
              <a:rPr lang="en-US"/>
              <a:t>19.02.2026</a:t>
            </a:r>
          </a:p>
        </p:txBody>
      </p:sp>
      <p:sp>
        <p:nvSpPr>
          <p:cNvPr id="5" name="Alt Bilgi Yer Tutucusu 4">
            <a:extLst>
              <a:ext uri="{FF2B5EF4-FFF2-40B4-BE49-F238E27FC236}">
                <a16:creationId xmlns:a16="http://schemas.microsoft.com/office/drawing/2014/main" id="{5286FC61-34AE-40A4-A626-208D9EBF2241}"/>
              </a:ext>
            </a:extLst>
          </p:cNvPr>
          <p:cNvSpPr>
            <a:spLocks noGrp="1"/>
          </p:cNvSpPr>
          <p:nvPr>
            <p:ph type="ftr" sz="quarter" idx="11"/>
          </p:nvPr>
        </p:nvSpPr>
        <p:spPr>
          <a:xfrm>
            <a:off x="4038600" y="6356352"/>
            <a:ext cx="4114800" cy="365125"/>
          </a:xfrm>
          <a:prstGeom prst="rect">
            <a:avLst/>
          </a:prstGeom>
        </p:spPr>
        <p:txBody>
          <a:bodyPr/>
          <a:lstStyle/>
          <a:p>
            <a:pPr>
              <a:defRPr/>
            </a:pPr>
            <a:endParaRPr lang="en-US"/>
          </a:p>
        </p:txBody>
      </p:sp>
      <p:sp>
        <p:nvSpPr>
          <p:cNvPr id="6" name="Slayt Numarası Yer Tutucusu 5">
            <a:extLst>
              <a:ext uri="{FF2B5EF4-FFF2-40B4-BE49-F238E27FC236}">
                <a16:creationId xmlns:a16="http://schemas.microsoft.com/office/drawing/2014/main" id="{6F7D9E39-2A3C-4B71-BB9C-2E84324C40F6}"/>
              </a:ext>
            </a:extLst>
          </p:cNvPr>
          <p:cNvSpPr>
            <a:spLocks noGrp="1"/>
          </p:cNvSpPr>
          <p:nvPr>
            <p:ph type="sldNum" sz="quarter" idx="12"/>
          </p:nvPr>
        </p:nvSpPr>
        <p:spPr>
          <a:xfrm>
            <a:off x="8610600" y="6356352"/>
            <a:ext cx="27432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646210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3BFC8F2-05CD-4DED-A77F-310C7BE3FEFB}"/>
              </a:ext>
            </a:extLst>
          </p:cNvPr>
          <p:cNvSpPr>
            <a:spLocks noGrp="1"/>
          </p:cNvSpPr>
          <p:nvPr>
            <p:ph type="title" orient="vert"/>
          </p:nvPr>
        </p:nvSpPr>
        <p:spPr>
          <a:xfrm>
            <a:off x="8724901" y="365125"/>
            <a:ext cx="2628900" cy="5811838"/>
          </a:xfrm>
        </p:spPr>
        <p:txBody>
          <a:bodyPr vert="eaVert"/>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110E9C27-F7B0-4BBC-98F7-01322A8DAD8F}"/>
              </a:ext>
            </a:extLst>
          </p:cNvPr>
          <p:cNvSpPr>
            <a:spLocks noGrp="1"/>
          </p:cNvSpPr>
          <p:nvPr>
            <p:ph type="body" orient="vert" idx="1"/>
          </p:nvPr>
        </p:nvSpPr>
        <p:spPr>
          <a:xfrm>
            <a:off x="838201"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42ACE3B1-FF55-4888-B050-BDD52DFC86D2}"/>
              </a:ext>
            </a:extLst>
          </p:cNvPr>
          <p:cNvSpPr>
            <a:spLocks noGrp="1"/>
          </p:cNvSpPr>
          <p:nvPr>
            <p:ph type="dt" sz="half" idx="10"/>
          </p:nvPr>
        </p:nvSpPr>
        <p:spPr>
          <a:xfrm>
            <a:off x="838200" y="6356352"/>
            <a:ext cx="2743200" cy="365125"/>
          </a:xfrm>
          <a:prstGeom prst="rect">
            <a:avLst/>
          </a:prstGeom>
        </p:spPr>
        <p:txBody>
          <a:bodyPr/>
          <a:lstStyle/>
          <a:p>
            <a:pPr>
              <a:defRPr/>
            </a:pPr>
            <a:r>
              <a:rPr lang="en-US"/>
              <a:t>19.02.2026</a:t>
            </a:r>
          </a:p>
        </p:txBody>
      </p:sp>
      <p:sp>
        <p:nvSpPr>
          <p:cNvPr id="5" name="Alt Bilgi Yer Tutucusu 4">
            <a:extLst>
              <a:ext uri="{FF2B5EF4-FFF2-40B4-BE49-F238E27FC236}">
                <a16:creationId xmlns:a16="http://schemas.microsoft.com/office/drawing/2014/main" id="{129320B0-BD9D-40C0-BE89-AFF9594AC44F}"/>
              </a:ext>
            </a:extLst>
          </p:cNvPr>
          <p:cNvSpPr>
            <a:spLocks noGrp="1"/>
          </p:cNvSpPr>
          <p:nvPr>
            <p:ph type="ftr" sz="quarter" idx="11"/>
          </p:nvPr>
        </p:nvSpPr>
        <p:spPr>
          <a:xfrm>
            <a:off x="4038600" y="6356352"/>
            <a:ext cx="4114800" cy="365125"/>
          </a:xfrm>
          <a:prstGeom prst="rect">
            <a:avLst/>
          </a:prstGeom>
        </p:spPr>
        <p:txBody>
          <a:bodyPr/>
          <a:lstStyle/>
          <a:p>
            <a:pPr>
              <a:defRPr/>
            </a:pPr>
            <a:endParaRPr lang="en-US"/>
          </a:p>
        </p:txBody>
      </p:sp>
      <p:sp>
        <p:nvSpPr>
          <p:cNvPr id="6" name="Slayt Numarası Yer Tutucusu 5">
            <a:extLst>
              <a:ext uri="{FF2B5EF4-FFF2-40B4-BE49-F238E27FC236}">
                <a16:creationId xmlns:a16="http://schemas.microsoft.com/office/drawing/2014/main" id="{11C512F8-1423-49C4-AAE7-C2DD1D43164F}"/>
              </a:ext>
            </a:extLst>
          </p:cNvPr>
          <p:cNvSpPr>
            <a:spLocks noGrp="1"/>
          </p:cNvSpPr>
          <p:nvPr>
            <p:ph type="sldNum" sz="quarter" idx="12"/>
          </p:nvPr>
        </p:nvSpPr>
        <p:spPr>
          <a:xfrm>
            <a:off x="8610600" y="6356352"/>
            <a:ext cx="2743200" cy="365125"/>
          </a:xfrm>
          <a:prstGeom prst="rect">
            <a:avLst/>
          </a:prstGeom>
        </p:spPr>
        <p:txBody>
          <a:bodyPr/>
          <a:lstStyle/>
          <a:p>
            <a:pPr algn="l">
              <a:defRPr/>
            </a:pPr>
            <a:endParaRPr lang="en-US" sz="1400">
              <a:latin typeface="Times New Roman"/>
            </a:endParaRPr>
          </a:p>
          <a:p>
            <a:pPr>
              <a:defRPr/>
            </a:pPr>
            <a:r>
              <a:rPr lang="en-US"/>
              <a:t>Slide </a:t>
            </a:r>
            <a:fld id="{BF5C1183-B085-4070-A402-C03A3F977D3D}" type="slidenum">
              <a:rPr lang="en-US" smtClean="0"/>
              <a:pPr>
                <a:defRPr/>
              </a:pPr>
              <a:t>‹#›</a:t>
            </a:fld>
            <a:endParaRPr lang="en-US"/>
          </a:p>
        </p:txBody>
      </p:sp>
    </p:spTree>
    <p:extLst>
      <p:ext uri="{BB962C8B-B14F-4D97-AF65-F5344CB8AC3E}">
        <p14:creationId xmlns:p14="http://schemas.microsoft.com/office/powerpoint/2010/main" val="7877586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1640433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8656239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9222023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13287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2746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0531289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8016764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5270454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6661937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8325617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183014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6323106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1831045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6028475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333390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777892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0569482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1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94146051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1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5927864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55188369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2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43935019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2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56449426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2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062368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2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62695409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2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03243086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2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763048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3399103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2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02053962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2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17545654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2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63247803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2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9779243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3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93803106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3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08311366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3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87497541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3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30981272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3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17817708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3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328116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6605472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3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92892801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3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61780609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3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287598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3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94773963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40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96180553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41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86960731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42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72355688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43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173877373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44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27164159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userDrawn="1">
  <p:cSld name="45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3599393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790675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userDrawn="1">
  <p:cSld name="46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00370049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userDrawn="1">
  <p:cSld name="47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415348310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userDrawn="1">
  <p:cSld name="48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21660795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userDrawn="1">
  <p:cSld name="49_Blank">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219200" y="705805"/>
            <a:ext cx="9753600" cy="3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a:defRPr sz="2600" b="1" i="0" baseline="0">
                <a:solidFill>
                  <a:srgbClr val="0033CC"/>
                </a:solidFill>
              </a:defRPr>
            </a:lvl1pPr>
          </a:lstStyle>
          <a:p>
            <a:pPr lvl="0"/>
            <a:r>
              <a:rPr lang="en-US"/>
              <a:t>Click to edit Master title style</a:t>
            </a:r>
            <a:endParaRPr lang="en-US" dirty="0"/>
          </a:p>
        </p:txBody>
      </p:sp>
      <p:sp>
        <p:nvSpPr>
          <p:cNvPr id="3" name="Date Placeholder 1"/>
          <p:cNvSpPr>
            <a:spLocks noGrp="1"/>
          </p:cNvSpPr>
          <p:nvPr>
            <p:ph type="dt" sz="half" idx="10"/>
          </p:nvPr>
        </p:nvSpPr>
        <p:spPr>
          <a:xfrm>
            <a:off x="838200" y="6356352"/>
            <a:ext cx="2743200" cy="365125"/>
          </a:xfrm>
          <a:prstGeom prst="rect">
            <a:avLst/>
          </a:prstGeom>
          <a:ln/>
        </p:spPr>
        <p:txBody>
          <a:bodyPr/>
          <a:lstStyle>
            <a:lvl1pPr>
              <a:defRPr/>
            </a:lvl1pPr>
          </a:lstStyle>
          <a:p>
            <a:pPr>
              <a:defRPr/>
            </a:pPr>
            <a:r>
              <a:rPr lang="en-US"/>
              <a:t>19.02.2026</a:t>
            </a:r>
          </a:p>
        </p:txBody>
      </p:sp>
      <p:sp>
        <p:nvSpPr>
          <p:cNvPr id="4" name="Footer Placeholder 2"/>
          <p:cNvSpPr>
            <a:spLocks noGrp="1"/>
          </p:cNvSpPr>
          <p:nvPr>
            <p:ph type="ftr" sz="quarter" idx="11"/>
          </p:nvPr>
        </p:nvSpPr>
        <p:spPr>
          <a:xfrm>
            <a:off x="4038600" y="6356352"/>
            <a:ext cx="4114800" cy="365125"/>
          </a:xfrm>
          <a:prstGeom prst="rect">
            <a:avLst/>
          </a:prstGeom>
          <a:ln/>
        </p:spPr>
        <p:txBody>
          <a:bodyPr/>
          <a:lstStyle>
            <a:lvl1pPr>
              <a:defRPr/>
            </a:lvl1pPr>
          </a:lstStyle>
          <a:p>
            <a:pPr>
              <a:defRPr/>
            </a:pPr>
            <a:endParaRPr lang="en-US"/>
          </a:p>
        </p:txBody>
      </p:sp>
      <p:sp>
        <p:nvSpPr>
          <p:cNvPr id="6" name="Slide Number Placeholder 3"/>
          <p:cNvSpPr>
            <a:spLocks noGrp="1"/>
          </p:cNvSpPr>
          <p:nvPr>
            <p:ph type="sldNum" sz="quarter" idx="12"/>
          </p:nvPr>
        </p:nvSpPr>
        <p:spPr>
          <a:xfrm>
            <a:off x="8610600" y="6356352"/>
            <a:ext cx="2743200" cy="365125"/>
          </a:xfrm>
          <a:prstGeom prst="rect">
            <a:avLst/>
          </a:prstGeom>
          <a:ln/>
        </p:spPr>
        <p:txBody>
          <a:bodyPr/>
          <a:lstStyle>
            <a:lvl1pPr algn="l">
              <a:defRPr sz="1400">
                <a:latin typeface="Times New Roman"/>
              </a:defRPr>
            </a:lvl1pPr>
          </a:lstStyle>
          <a:p>
            <a:pPr>
              <a:defRPr/>
            </a:pPr>
            <a:endParaRPr lang="en-US"/>
          </a:p>
          <a:p>
            <a:pPr algn="r">
              <a:defRPr/>
            </a:pPr>
            <a:r>
              <a:rPr lang="en-US" sz="900">
                <a:latin typeface="Arial Narrow" pitchFamily="34" charset="0"/>
              </a:rPr>
              <a:t>Slide </a:t>
            </a:r>
            <a:fld id="{5ECE9829-65B2-40C6-AEFF-7C648FF56A9C}" type="slidenum">
              <a:rPr lang="en-US" sz="900">
                <a:latin typeface="Arial Narrow" pitchFamily="34" charset="0"/>
              </a:rPr>
              <a:pPr algn="r">
                <a:defRPr/>
              </a:pPr>
              <a:t>‹#›</a:t>
            </a:fld>
            <a:endParaRPr lang="en-US" sz="900">
              <a:latin typeface="Arial Narrow" pitchFamily="34" charset="0"/>
            </a:endParaRPr>
          </a:p>
        </p:txBody>
      </p:sp>
    </p:spTree>
    <p:extLst>
      <p:ext uri="{BB962C8B-B14F-4D97-AF65-F5344CB8AC3E}">
        <p14:creationId xmlns:p14="http://schemas.microsoft.com/office/powerpoint/2010/main" val="237572096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709B2B-6ED4-4CFF-AA84-C40F265C94F3}"/>
              </a:ext>
            </a:extLst>
          </p:cNvPr>
          <p:cNvSpPr>
            <a:spLocks noGrp="1"/>
          </p:cNvSpPr>
          <p:nvPr>
            <p:ph type="title"/>
          </p:nvPr>
        </p:nvSpPr>
        <p:spPr/>
        <p:txBody>
          <a:bodyPr/>
          <a:lstStyle/>
          <a:p>
            <a:r>
              <a:rPr lang="tr-TR"/>
              <a:t>Asıl başlık stilini düzenlemek için tıklayın</a:t>
            </a:r>
          </a:p>
        </p:txBody>
      </p:sp>
    </p:spTree>
    <p:extLst>
      <p:ext uri="{BB962C8B-B14F-4D97-AF65-F5344CB8AC3E}">
        <p14:creationId xmlns:p14="http://schemas.microsoft.com/office/powerpoint/2010/main" val="3448821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66085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1790734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25.xml"/><Relationship Id="rId18" Type="http://schemas.openxmlformats.org/officeDocument/2006/relationships/slideLayout" Target="../slideLayouts/slideLayout30.xml"/><Relationship Id="rId26" Type="http://schemas.openxmlformats.org/officeDocument/2006/relationships/slideLayout" Target="../slideLayouts/slideLayout38.xml"/><Relationship Id="rId39" Type="http://schemas.openxmlformats.org/officeDocument/2006/relationships/slideLayout" Target="../slideLayouts/slideLayout51.xml"/><Relationship Id="rId21" Type="http://schemas.openxmlformats.org/officeDocument/2006/relationships/slideLayout" Target="../slideLayouts/slideLayout33.xml"/><Relationship Id="rId34" Type="http://schemas.openxmlformats.org/officeDocument/2006/relationships/slideLayout" Target="../slideLayouts/slideLayout46.xml"/><Relationship Id="rId42" Type="http://schemas.openxmlformats.org/officeDocument/2006/relationships/slideLayout" Target="../slideLayouts/slideLayout54.xml"/><Relationship Id="rId47" Type="http://schemas.openxmlformats.org/officeDocument/2006/relationships/slideLayout" Target="../slideLayouts/slideLayout59.xml"/><Relationship Id="rId50" Type="http://schemas.openxmlformats.org/officeDocument/2006/relationships/slideLayout" Target="../slideLayouts/slideLayout62.xml"/><Relationship Id="rId55" Type="http://schemas.openxmlformats.org/officeDocument/2006/relationships/slideLayout" Target="../slideLayouts/slideLayout67.xml"/><Relationship Id="rId63" Type="http://schemas.openxmlformats.org/officeDocument/2006/relationships/theme" Target="../theme/theme3.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9" Type="http://schemas.openxmlformats.org/officeDocument/2006/relationships/slideLayout" Target="../slideLayouts/slideLayout41.xml"/><Relationship Id="rId11" Type="http://schemas.openxmlformats.org/officeDocument/2006/relationships/slideLayout" Target="../slideLayouts/slideLayout23.xml"/><Relationship Id="rId24" Type="http://schemas.openxmlformats.org/officeDocument/2006/relationships/slideLayout" Target="../slideLayouts/slideLayout36.xml"/><Relationship Id="rId32" Type="http://schemas.openxmlformats.org/officeDocument/2006/relationships/slideLayout" Target="../slideLayouts/slideLayout44.xml"/><Relationship Id="rId37" Type="http://schemas.openxmlformats.org/officeDocument/2006/relationships/slideLayout" Target="../slideLayouts/slideLayout49.xml"/><Relationship Id="rId40" Type="http://schemas.openxmlformats.org/officeDocument/2006/relationships/slideLayout" Target="../slideLayouts/slideLayout52.xml"/><Relationship Id="rId45" Type="http://schemas.openxmlformats.org/officeDocument/2006/relationships/slideLayout" Target="../slideLayouts/slideLayout57.xml"/><Relationship Id="rId53" Type="http://schemas.openxmlformats.org/officeDocument/2006/relationships/slideLayout" Target="../slideLayouts/slideLayout65.xml"/><Relationship Id="rId58" Type="http://schemas.openxmlformats.org/officeDocument/2006/relationships/slideLayout" Target="../slideLayouts/slideLayout70.xml"/><Relationship Id="rId5" Type="http://schemas.openxmlformats.org/officeDocument/2006/relationships/slideLayout" Target="../slideLayouts/slideLayout17.xml"/><Relationship Id="rId61" Type="http://schemas.openxmlformats.org/officeDocument/2006/relationships/slideLayout" Target="../slideLayouts/slideLayout73.xml"/><Relationship Id="rId19" Type="http://schemas.openxmlformats.org/officeDocument/2006/relationships/slideLayout" Target="../slideLayouts/slideLayout31.xml"/><Relationship Id="rId14" Type="http://schemas.openxmlformats.org/officeDocument/2006/relationships/slideLayout" Target="../slideLayouts/slideLayout26.xml"/><Relationship Id="rId22" Type="http://schemas.openxmlformats.org/officeDocument/2006/relationships/slideLayout" Target="../slideLayouts/slideLayout34.xml"/><Relationship Id="rId27" Type="http://schemas.openxmlformats.org/officeDocument/2006/relationships/slideLayout" Target="../slideLayouts/slideLayout39.xml"/><Relationship Id="rId30" Type="http://schemas.openxmlformats.org/officeDocument/2006/relationships/slideLayout" Target="../slideLayouts/slideLayout42.xml"/><Relationship Id="rId35" Type="http://schemas.openxmlformats.org/officeDocument/2006/relationships/slideLayout" Target="../slideLayouts/slideLayout47.xml"/><Relationship Id="rId43" Type="http://schemas.openxmlformats.org/officeDocument/2006/relationships/slideLayout" Target="../slideLayouts/slideLayout55.xml"/><Relationship Id="rId48" Type="http://schemas.openxmlformats.org/officeDocument/2006/relationships/slideLayout" Target="../slideLayouts/slideLayout60.xml"/><Relationship Id="rId56" Type="http://schemas.openxmlformats.org/officeDocument/2006/relationships/slideLayout" Target="../slideLayouts/slideLayout68.xml"/><Relationship Id="rId64" Type="http://schemas.openxmlformats.org/officeDocument/2006/relationships/image" Target="../media/image1.png"/><Relationship Id="rId8" Type="http://schemas.openxmlformats.org/officeDocument/2006/relationships/slideLayout" Target="../slideLayouts/slideLayout20.xml"/><Relationship Id="rId51" Type="http://schemas.openxmlformats.org/officeDocument/2006/relationships/slideLayout" Target="../slideLayouts/slideLayout63.xml"/><Relationship Id="rId3" Type="http://schemas.openxmlformats.org/officeDocument/2006/relationships/slideLayout" Target="../slideLayouts/slideLayout15.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5" Type="http://schemas.openxmlformats.org/officeDocument/2006/relationships/slideLayout" Target="../slideLayouts/slideLayout37.xml"/><Relationship Id="rId33" Type="http://schemas.openxmlformats.org/officeDocument/2006/relationships/slideLayout" Target="../slideLayouts/slideLayout45.xml"/><Relationship Id="rId38" Type="http://schemas.openxmlformats.org/officeDocument/2006/relationships/slideLayout" Target="../slideLayouts/slideLayout50.xml"/><Relationship Id="rId46" Type="http://schemas.openxmlformats.org/officeDocument/2006/relationships/slideLayout" Target="../slideLayouts/slideLayout58.xml"/><Relationship Id="rId59" Type="http://schemas.openxmlformats.org/officeDocument/2006/relationships/slideLayout" Target="../slideLayouts/slideLayout71.xml"/><Relationship Id="rId20" Type="http://schemas.openxmlformats.org/officeDocument/2006/relationships/slideLayout" Target="../slideLayouts/slideLayout32.xml"/><Relationship Id="rId41" Type="http://schemas.openxmlformats.org/officeDocument/2006/relationships/slideLayout" Target="../slideLayouts/slideLayout53.xml"/><Relationship Id="rId54" Type="http://schemas.openxmlformats.org/officeDocument/2006/relationships/slideLayout" Target="../slideLayouts/slideLayout66.xml"/><Relationship Id="rId62" Type="http://schemas.openxmlformats.org/officeDocument/2006/relationships/slideLayout" Target="../slideLayouts/slideLayout7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5" Type="http://schemas.openxmlformats.org/officeDocument/2006/relationships/slideLayout" Target="../slideLayouts/slideLayout27.xml"/><Relationship Id="rId23" Type="http://schemas.openxmlformats.org/officeDocument/2006/relationships/slideLayout" Target="../slideLayouts/slideLayout35.xml"/><Relationship Id="rId28" Type="http://schemas.openxmlformats.org/officeDocument/2006/relationships/slideLayout" Target="../slideLayouts/slideLayout40.xml"/><Relationship Id="rId36" Type="http://schemas.openxmlformats.org/officeDocument/2006/relationships/slideLayout" Target="../slideLayouts/slideLayout48.xml"/><Relationship Id="rId49" Type="http://schemas.openxmlformats.org/officeDocument/2006/relationships/slideLayout" Target="../slideLayouts/slideLayout61.xml"/><Relationship Id="rId57" Type="http://schemas.openxmlformats.org/officeDocument/2006/relationships/slideLayout" Target="../slideLayouts/slideLayout69.xml"/><Relationship Id="rId10" Type="http://schemas.openxmlformats.org/officeDocument/2006/relationships/slideLayout" Target="../slideLayouts/slideLayout22.xml"/><Relationship Id="rId31" Type="http://schemas.openxmlformats.org/officeDocument/2006/relationships/slideLayout" Target="../slideLayouts/slideLayout43.xml"/><Relationship Id="rId44" Type="http://schemas.openxmlformats.org/officeDocument/2006/relationships/slideLayout" Target="../slideLayouts/slideLayout56.xml"/><Relationship Id="rId52" Type="http://schemas.openxmlformats.org/officeDocument/2006/relationships/slideLayout" Target="../slideLayouts/slideLayout64.xml"/><Relationship Id="rId60" Type="http://schemas.openxmlformats.org/officeDocument/2006/relationships/slideLayout" Target="../slideLayouts/slideLayout7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3/4/2026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178028594"/>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Metin Yer Tutucusu 2">
            <a:extLst>
              <a:ext uri="{FF2B5EF4-FFF2-40B4-BE49-F238E27FC236}">
                <a16:creationId xmlns:a16="http://schemas.microsoft.com/office/drawing/2014/main" id="{F6F85559-0170-4BC0-9105-520F4232FC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ikdörtgen 6">
            <a:extLst>
              <a:ext uri="{FF2B5EF4-FFF2-40B4-BE49-F238E27FC236}">
                <a16:creationId xmlns:a16="http://schemas.microsoft.com/office/drawing/2014/main" id="{A3A08536-4EB8-4BFB-92BB-D9E41DDABE6E}"/>
              </a:ext>
            </a:extLst>
          </p:cNvPr>
          <p:cNvSpPr/>
          <p:nvPr userDrawn="1"/>
        </p:nvSpPr>
        <p:spPr>
          <a:xfrm>
            <a:off x="0" y="6530674"/>
            <a:ext cx="12192000" cy="324280"/>
          </a:xfrm>
          <a:prstGeom prst="rect">
            <a:avLst/>
          </a:prstGeom>
          <a:solidFill>
            <a:srgbClr val="1B327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2400" dirty="0"/>
          </a:p>
        </p:txBody>
      </p:sp>
      <p:sp>
        <p:nvSpPr>
          <p:cNvPr id="8" name="Dikdörtgen 7">
            <a:extLst>
              <a:ext uri="{FF2B5EF4-FFF2-40B4-BE49-F238E27FC236}">
                <a16:creationId xmlns:a16="http://schemas.microsoft.com/office/drawing/2014/main" id="{3C1B42E9-AA6E-416F-BA77-5604F09F3CCB}"/>
              </a:ext>
            </a:extLst>
          </p:cNvPr>
          <p:cNvSpPr/>
          <p:nvPr userDrawn="1"/>
        </p:nvSpPr>
        <p:spPr>
          <a:xfrm>
            <a:off x="0" y="0"/>
            <a:ext cx="12192000" cy="1030288"/>
          </a:xfrm>
          <a:prstGeom prst="rect">
            <a:avLst/>
          </a:prstGeom>
          <a:solidFill>
            <a:srgbClr val="1B3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800"/>
          </a:p>
        </p:txBody>
      </p:sp>
      <p:sp>
        <p:nvSpPr>
          <p:cNvPr id="9" name="Dikdörtgen 8">
            <a:extLst>
              <a:ext uri="{FF2B5EF4-FFF2-40B4-BE49-F238E27FC236}">
                <a16:creationId xmlns:a16="http://schemas.microsoft.com/office/drawing/2014/main" id="{4B0FD183-BBB6-41F3-96C9-C199676EB71C}"/>
              </a:ext>
            </a:extLst>
          </p:cNvPr>
          <p:cNvSpPr/>
          <p:nvPr userDrawn="1"/>
        </p:nvSpPr>
        <p:spPr>
          <a:xfrm>
            <a:off x="0" y="1030289"/>
            <a:ext cx="12192000" cy="9207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800"/>
          </a:p>
        </p:txBody>
      </p:sp>
      <p:pic>
        <p:nvPicPr>
          <p:cNvPr id="10" name="Resim 9">
            <a:extLst>
              <a:ext uri="{FF2B5EF4-FFF2-40B4-BE49-F238E27FC236}">
                <a16:creationId xmlns:a16="http://schemas.microsoft.com/office/drawing/2014/main" id="{0DB80770-32C3-4320-BFB9-288B352AFD48}"/>
              </a:ext>
            </a:extLst>
          </p:cNvPr>
          <p:cNvPicPr>
            <a:picLocks noChangeAspect="1"/>
          </p:cNvPicPr>
          <p:nvPr userDrawn="1"/>
        </p:nvPicPr>
        <p:blipFill>
          <a:blip r:embed="rId64" cstate="print">
            <a:extLst>
              <a:ext uri="{28A0092B-C50C-407E-A947-70E740481C1C}">
                <a14:useLocalDpi xmlns:a14="http://schemas.microsoft.com/office/drawing/2010/main" val="0"/>
              </a:ext>
            </a:extLst>
          </a:blip>
          <a:stretch>
            <a:fillRect/>
          </a:stretch>
        </p:blipFill>
        <p:spPr>
          <a:xfrm>
            <a:off x="10425671" y="157465"/>
            <a:ext cx="1752600" cy="1314450"/>
          </a:xfrm>
          <a:prstGeom prst="rect">
            <a:avLst/>
          </a:prstGeom>
        </p:spPr>
      </p:pic>
      <p:sp>
        <p:nvSpPr>
          <p:cNvPr id="2" name="Başlık Yer Tutucusu 1">
            <a:extLst>
              <a:ext uri="{FF2B5EF4-FFF2-40B4-BE49-F238E27FC236}">
                <a16:creationId xmlns:a16="http://schemas.microsoft.com/office/drawing/2014/main" id="{9BECFC9C-B4D0-4725-991B-3DC61180AD37}"/>
              </a:ext>
            </a:extLst>
          </p:cNvPr>
          <p:cNvSpPr>
            <a:spLocks noGrp="1"/>
          </p:cNvSpPr>
          <p:nvPr>
            <p:ph type="title"/>
          </p:nvPr>
        </p:nvSpPr>
        <p:spPr>
          <a:xfrm>
            <a:off x="508000" y="1"/>
            <a:ext cx="9347200" cy="1030289"/>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11" name="Veri Yer Tutucusu 10">
            <a:extLst>
              <a:ext uri="{FF2B5EF4-FFF2-40B4-BE49-F238E27FC236}">
                <a16:creationId xmlns:a16="http://schemas.microsoft.com/office/drawing/2014/main" id="{29F882E6-607C-4FB1-B650-7C8BE7A605BB}"/>
              </a:ext>
            </a:extLst>
          </p:cNvPr>
          <p:cNvSpPr>
            <a:spLocks noGrp="1"/>
          </p:cNvSpPr>
          <p:nvPr>
            <p:ph type="dt" sz="half" idx="2"/>
          </p:nvPr>
        </p:nvSpPr>
        <p:spPr>
          <a:xfrm>
            <a:off x="19050" y="6555945"/>
            <a:ext cx="1638300" cy="324280"/>
          </a:xfrm>
          <a:prstGeom prst="rect">
            <a:avLst/>
          </a:prstGeom>
        </p:spPr>
        <p:txBody>
          <a:bodyPr vert="horz" lIns="91440" tIns="45720" rIns="91440" bIns="45720" rtlCol="0" anchor="ctr"/>
          <a:lstStyle>
            <a:lvl1pPr algn="l">
              <a:defRPr sz="1800">
                <a:solidFill>
                  <a:schemeClr val="bg1"/>
                </a:solidFill>
              </a:defRPr>
            </a:lvl1pPr>
          </a:lstStyle>
          <a:p>
            <a:r>
              <a:rPr lang="en-US"/>
              <a:t>19.02.2026</a:t>
            </a:r>
            <a:endParaRPr lang="tr-TR" dirty="0"/>
          </a:p>
        </p:txBody>
      </p:sp>
      <p:sp>
        <p:nvSpPr>
          <p:cNvPr id="12" name="Slayt Numarası Yer Tutucusu 11">
            <a:extLst>
              <a:ext uri="{FF2B5EF4-FFF2-40B4-BE49-F238E27FC236}">
                <a16:creationId xmlns:a16="http://schemas.microsoft.com/office/drawing/2014/main" id="{F009B09C-27EE-4184-95C0-C8BAD904D703}"/>
              </a:ext>
            </a:extLst>
          </p:cNvPr>
          <p:cNvSpPr>
            <a:spLocks noGrp="1"/>
          </p:cNvSpPr>
          <p:nvPr>
            <p:ph type="sldNum" sz="quarter" idx="4"/>
          </p:nvPr>
        </p:nvSpPr>
        <p:spPr>
          <a:xfrm>
            <a:off x="11214101" y="6479020"/>
            <a:ext cx="977900" cy="375935"/>
          </a:xfrm>
          <a:prstGeom prst="rect">
            <a:avLst/>
          </a:prstGeom>
        </p:spPr>
        <p:txBody>
          <a:bodyPr vert="horz" lIns="91440" tIns="45720" rIns="91440" bIns="45720" rtlCol="0" anchor="b"/>
          <a:lstStyle>
            <a:lvl1pPr algn="r">
              <a:defRPr sz="1800" b="1">
                <a:solidFill>
                  <a:schemeClr val="bg1"/>
                </a:solidFill>
              </a:defRPr>
            </a:lvl1pPr>
          </a:lstStyle>
          <a:p>
            <a:fld id="{8E36F1F9-9F05-49B2-8378-168152139758}" type="slidenum">
              <a:rPr lang="tr-TR" smtClean="0"/>
              <a:pPr/>
              <a:t>‹#›</a:t>
            </a:fld>
            <a:endParaRPr lang="tr-TR" dirty="0"/>
          </a:p>
        </p:txBody>
      </p:sp>
    </p:spTree>
    <p:extLst>
      <p:ext uri="{BB962C8B-B14F-4D97-AF65-F5344CB8AC3E}">
        <p14:creationId xmlns:p14="http://schemas.microsoft.com/office/powerpoint/2010/main" val="13739031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 id="2147483679" r:id="rId17"/>
    <p:sldLayoutId id="2147483680" r:id="rId18"/>
    <p:sldLayoutId id="2147483681" r:id="rId19"/>
    <p:sldLayoutId id="2147483682" r:id="rId20"/>
    <p:sldLayoutId id="2147483683" r:id="rId21"/>
    <p:sldLayoutId id="2147483684" r:id="rId22"/>
    <p:sldLayoutId id="2147483685" r:id="rId23"/>
    <p:sldLayoutId id="2147483686" r:id="rId24"/>
    <p:sldLayoutId id="2147483687" r:id="rId25"/>
    <p:sldLayoutId id="2147483688" r:id="rId26"/>
    <p:sldLayoutId id="2147483689" r:id="rId27"/>
    <p:sldLayoutId id="2147483690" r:id="rId28"/>
    <p:sldLayoutId id="2147483691" r:id="rId29"/>
    <p:sldLayoutId id="2147483692" r:id="rId30"/>
    <p:sldLayoutId id="2147483693" r:id="rId31"/>
    <p:sldLayoutId id="2147483694" r:id="rId32"/>
    <p:sldLayoutId id="2147483695" r:id="rId33"/>
    <p:sldLayoutId id="2147483696" r:id="rId34"/>
    <p:sldLayoutId id="2147483697" r:id="rId35"/>
    <p:sldLayoutId id="2147483698" r:id="rId36"/>
    <p:sldLayoutId id="2147483699" r:id="rId37"/>
    <p:sldLayoutId id="2147483700" r:id="rId38"/>
    <p:sldLayoutId id="2147483701" r:id="rId39"/>
    <p:sldLayoutId id="2147483702" r:id="rId40"/>
    <p:sldLayoutId id="2147483703" r:id="rId41"/>
    <p:sldLayoutId id="2147483704" r:id="rId42"/>
    <p:sldLayoutId id="2147483705" r:id="rId43"/>
    <p:sldLayoutId id="2147483706" r:id="rId44"/>
    <p:sldLayoutId id="2147483707" r:id="rId45"/>
    <p:sldLayoutId id="2147483708" r:id="rId46"/>
    <p:sldLayoutId id="2147483709" r:id="rId47"/>
    <p:sldLayoutId id="2147483710" r:id="rId48"/>
    <p:sldLayoutId id="2147483711" r:id="rId49"/>
    <p:sldLayoutId id="2147483712" r:id="rId50"/>
    <p:sldLayoutId id="2147483713" r:id="rId51"/>
    <p:sldLayoutId id="2147483714" r:id="rId52"/>
    <p:sldLayoutId id="2147483715" r:id="rId53"/>
    <p:sldLayoutId id="2147483716" r:id="rId54"/>
    <p:sldLayoutId id="2147483717" r:id="rId55"/>
    <p:sldLayoutId id="2147483718" r:id="rId56"/>
    <p:sldLayoutId id="2147483719" r:id="rId57"/>
    <p:sldLayoutId id="2147483720" r:id="rId58"/>
    <p:sldLayoutId id="2147483721" r:id="rId59"/>
    <p:sldLayoutId id="2147483722" r:id="rId60"/>
    <p:sldLayoutId id="2147483723" r:id="rId61"/>
    <p:sldLayoutId id="2147483724" r:id="rId62"/>
  </p:sldLayoutIdLst>
  <p:hf hdr="0" ft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B1220"/>
          </a:solidFill>
          <a:ln w="12700">
            <a:solidFill>
              <a:srgbClr val="0B1220"/>
            </a:solidFill>
            <a:prstDash val="solid"/>
          </a:ln>
        </p:spPr>
      </p:sp>
      <p:sp>
        <p:nvSpPr>
          <p:cNvPr id="3" name="Text 1"/>
          <p:cNvSpPr/>
          <p:nvPr/>
        </p:nvSpPr>
        <p:spPr>
          <a:xfrm>
            <a:off x="822960" y="1463040"/>
            <a:ext cx="10972800" cy="640080"/>
          </a:xfrm>
          <a:prstGeom prst="rect">
            <a:avLst/>
          </a:prstGeom>
          <a:noFill/>
          <a:ln/>
        </p:spPr>
        <p:txBody>
          <a:bodyPr wrap="square" rtlCol="0" anchor="ctr"/>
          <a:lstStyle/>
          <a:p>
            <a:pPr marL="0" indent="0">
              <a:buNone/>
            </a:pPr>
            <a:r>
              <a:rPr lang="en-US" sz="5400" b="1" dirty="0">
                <a:solidFill>
                  <a:srgbClr val="FFFFFF"/>
                </a:solidFill>
                <a:latin typeface="Calibri" pitchFamily="34" charset="0"/>
                <a:ea typeface="Calibri" pitchFamily="34" charset="-122"/>
                <a:cs typeface="Calibri" pitchFamily="34" charset="-120"/>
              </a:rPr>
              <a:t>Week 4</a:t>
            </a:r>
            <a:endParaRPr lang="en-US" sz="5400" dirty="0"/>
          </a:p>
        </p:txBody>
      </p:sp>
      <p:sp>
        <p:nvSpPr>
          <p:cNvPr id="4" name="Text 2"/>
          <p:cNvSpPr/>
          <p:nvPr/>
        </p:nvSpPr>
        <p:spPr>
          <a:xfrm>
            <a:off x="822960" y="2148840"/>
            <a:ext cx="10972800" cy="548640"/>
          </a:xfrm>
          <a:prstGeom prst="rect">
            <a:avLst/>
          </a:prstGeom>
          <a:noFill/>
          <a:ln/>
        </p:spPr>
        <p:txBody>
          <a:bodyPr wrap="square" rtlCol="0" anchor="ctr"/>
          <a:lstStyle/>
          <a:p>
            <a:pPr marL="0" indent="0">
              <a:buNone/>
            </a:pPr>
            <a:r>
              <a:rPr lang="en-US" sz="3400" b="1" dirty="0">
                <a:solidFill>
                  <a:srgbClr val="93C5FD"/>
                </a:solidFill>
                <a:latin typeface="Calibri" pitchFamily="34" charset="0"/>
                <a:ea typeface="Calibri" pitchFamily="34" charset="-122"/>
                <a:cs typeface="Calibri" pitchFamily="34" charset="-120"/>
              </a:rPr>
              <a:t>Links &amp; Images (In Depth)</a:t>
            </a:r>
            <a:endParaRPr lang="en-US" sz="3400" dirty="0"/>
          </a:p>
        </p:txBody>
      </p:sp>
      <p:sp>
        <p:nvSpPr>
          <p:cNvPr id="5" name="Text 3"/>
          <p:cNvSpPr/>
          <p:nvPr/>
        </p:nvSpPr>
        <p:spPr>
          <a:xfrm>
            <a:off x="822960" y="2880360"/>
            <a:ext cx="10972800" cy="365760"/>
          </a:xfrm>
          <a:prstGeom prst="rect">
            <a:avLst/>
          </a:prstGeom>
          <a:noFill/>
          <a:ln/>
        </p:spPr>
        <p:txBody>
          <a:bodyPr wrap="square" rtlCol="0" anchor="ctr"/>
          <a:lstStyle/>
          <a:p>
            <a:pPr marL="0" indent="0">
              <a:buNone/>
            </a:pPr>
            <a:r>
              <a:rPr lang="en-US" sz="1800" dirty="0">
                <a:solidFill>
                  <a:srgbClr val="D1D5DB"/>
                </a:solidFill>
                <a:latin typeface="Calibri" pitchFamily="34" charset="0"/>
                <a:ea typeface="Calibri" pitchFamily="34" charset="-122"/>
                <a:cs typeface="Calibri" pitchFamily="34" charset="-120"/>
              </a:rPr>
              <a:t>UMI202 • Web Design &amp; Programming</a:t>
            </a:r>
            <a:endParaRPr lang="en-US" sz="1800" dirty="0"/>
          </a:p>
        </p:txBody>
      </p:sp>
      <p:sp>
        <p:nvSpPr>
          <p:cNvPr id="6" name="Text 4"/>
          <p:cNvSpPr/>
          <p:nvPr/>
        </p:nvSpPr>
        <p:spPr>
          <a:xfrm>
            <a:off x="822960" y="3246120"/>
            <a:ext cx="10972800" cy="320040"/>
          </a:xfrm>
          <a:prstGeom prst="rect">
            <a:avLst/>
          </a:prstGeom>
          <a:noFill/>
          <a:ln/>
        </p:spPr>
        <p:txBody>
          <a:bodyPr wrap="square" rtlCol="0" anchor="ctr"/>
          <a:lstStyle/>
          <a:p>
            <a:pPr marL="0" indent="0">
              <a:buNone/>
            </a:pPr>
            <a:r>
              <a:rPr lang="en-US" sz="1600" dirty="0">
                <a:solidFill>
                  <a:srgbClr val="D1D5DB"/>
                </a:solidFill>
                <a:latin typeface="Calibri" pitchFamily="34" charset="0"/>
                <a:ea typeface="Calibri" pitchFamily="34" charset="-122"/>
                <a:cs typeface="Calibri" pitchFamily="34" charset="-120"/>
              </a:rPr>
              <a:t>Dr. Yakup Bakış</a:t>
            </a:r>
            <a:endParaRPr lang="en-US" sz="1600" dirty="0"/>
          </a:p>
        </p:txBody>
      </p:sp>
      <p:sp>
        <p:nvSpPr>
          <p:cNvPr id="7" name="Text 5"/>
          <p:cNvSpPr/>
          <p:nvPr/>
        </p:nvSpPr>
        <p:spPr>
          <a:xfrm>
            <a:off x="822960" y="3566160"/>
            <a:ext cx="10972800" cy="320040"/>
          </a:xfrm>
          <a:prstGeom prst="rect">
            <a:avLst/>
          </a:prstGeom>
          <a:noFill/>
          <a:ln/>
        </p:spPr>
        <p:txBody>
          <a:bodyPr wrap="square" rtlCol="0" anchor="ctr"/>
          <a:lstStyle/>
          <a:p>
            <a:pPr marL="0" indent="0">
              <a:buNone/>
            </a:pPr>
            <a:r>
              <a:rPr lang="en-US" sz="1600" dirty="0">
                <a:solidFill>
                  <a:srgbClr val="D1D5DB"/>
                </a:solidFill>
                <a:latin typeface="Calibri" pitchFamily="34" charset="0"/>
                <a:ea typeface="Calibri" pitchFamily="34" charset="-122"/>
                <a:cs typeface="Calibri" pitchFamily="34" charset="-120"/>
              </a:rPr>
              <a:t>İstanbul Aydın Üniversitesi</a:t>
            </a:r>
            <a:endParaRPr lang="en-US" sz="1600" dirty="0"/>
          </a:p>
        </p:txBody>
      </p:sp>
      <p:sp>
        <p:nvSpPr>
          <p:cNvPr id="8" name="Shape 6"/>
          <p:cNvSpPr/>
          <p:nvPr/>
        </p:nvSpPr>
        <p:spPr>
          <a:xfrm>
            <a:off x="0" y="6583680"/>
            <a:ext cx="12191695" cy="274320"/>
          </a:xfrm>
          <a:prstGeom prst="rect">
            <a:avLst/>
          </a:prstGeom>
          <a:solidFill>
            <a:srgbClr val="F3F4F6"/>
          </a:solidFill>
          <a:ln w="12700">
            <a:solidFill>
              <a:srgbClr val="F3F4F6"/>
            </a:solidFill>
            <a:prstDash val="solid"/>
          </a:ln>
        </p:spPr>
      </p:sp>
      <p:sp>
        <p:nvSpPr>
          <p:cNvPr id="9" name="Text 7"/>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0" name="Text 8"/>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1</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Email &amp; Phone Links</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mailto: and tel:</a:t>
            </a:r>
            <a:endParaRPr lang="en-US" sz="1200" dirty="0"/>
          </a:p>
        </p:txBody>
      </p:sp>
      <p:sp>
        <p:nvSpPr>
          <p:cNvPr id="5" name="Text 3"/>
          <p:cNvSpPr/>
          <p:nvPr/>
        </p:nvSpPr>
        <p:spPr>
          <a:xfrm>
            <a:off x="822960" y="1143000"/>
            <a:ext cx="5852160" cy="438912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mailto: opens the user’s default email app</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err="1">
                <a:solidFill>
                  <a:srgbClr val="111827"/>
                </a:solidFill>
                <a:latin typeface="Calibri" pitchFamily="34" charset="0"/>
                <a:ea typeface="Calibri" pitchFamily="34" charset="-122"/>
                <a:cs typeface="Calibri" pitchFamily="34" charset="-120"/>
              </a:rPr>
              <a:t>tel</a:t>
            </a:r>
            <a:r>
              <a:rPr lang="en-US" sz="2000" dirty="0">
                <a:solidFill>
                  <a:srgbClr val="111827"/>
                </a:solidFill>
                <a:latin typeface="Calibri" pitchFamily="34" charset="0"/>
                <a:ea typeface="Calibri" pitchFamily="34" charset="-122"/>
                <a:cs typeface="Calibri" pitchFamily="34" charset="-120"/>
              </a:rPr>
              <a:t>: starts a phone call on mobile devices</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Useful for contact pages and portfolios</a:t>
            </a:r>
            <a:endParaRPr lang="en-US" sz="2000" dirty="0"/>
          </a:p>
        </p:txBody>
      </p:sp>
      <p:sp>
        <p:nvSpPr>
          <p:cNvPr id="6" name="Shape 4"/>
          <p:cNvSpPr/>
          <p:nvPr/>
        </p:nvSpPr>
        <p:spPr>
          <a:xfrm>
            <a:off x="6766560" y="1143000"/>
            <a:ext cx="4572000" cy="2743200"/>
          </a:xfrm>
          <a:prstGeom prst="roundRect">
            <a:avLst/>
          </a:prstGeom>
          <a:solidFill>
            <a:srgbClr val="111827"/>
          </a:solidFill>
          <a:ln w="12700">
            <a:solidFill>
              <a:srgbClr val="111827"/>
            </a:solidFill>
            <a:prstDash val="solid"/>
          </a:ln>
        </p:spPr>
      </p:sp>
      <p:sp>
        <p:nvSpPr>
          <p:cNvPr id="7" name="Text 5"/>
          <p:cNvSpPr/>
          <p:nvPr/>
        </p:nvSpPr>
        <p:spPr>
          <a:xfrm>
            <a:off x="6995160" y="1325880"/>
            <a:ext cx="4343400" cy="237744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&lt;a href="mailto:yakup.bakis@iau.edu.tr"&gt;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Email me</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&lt;/a&gt;</a:t>
            </a:r>
            <a:endParaRPr lang="en-US" sz="1400" dirty="0"/>
          </a:p>
          <a:p>
            <a:pPr marL="0" indent="0">
              <a:buNone/>
            </a:pP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 href="tel:+905001112233"&gt;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Call us</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&lt;/a&gt;</a:t>
            </a:r>
            <a:endParaRPr lang="en-US" sz="1400" dirty="0"/>
          </a:p>
        </p:txBody>
      </p:sp>
      <p:sp>
        <p:nvSpPr>
          <p:cNvPr id="8" name="Shape 6"/>
          <p:cNvSpPr/>
          <p:nvPr/>
        </p:nvSpPr>
        <p:spPr>
          <a:xfrm>
            <a:off x="822960" y="5669280"/>
            <a:ext cx="10789920" cy="731520"/>
          </a:xfrm>
          <a:prstGeom prst="roundRect">
            <a:avLst/>
          </a:prstGeom>
          <a:solidFill>
            <a:srgbClr val="EFF6FF"/>
          </a:solidFill>
          <a:ln w="12700">
            <a:solidFill>
              <a:srgbClr val="93C5FD"/>
            </a:solidFill>
            <a:prstDash val="solid"/>
          </a:ln>
        </p:spPr>
      </p:sp>
      <p:sp>
        <p:nvSpPr>
          <p:cNvPr id="9" name="Text 7"/>
          <p:cNvSpPr/>
          <p:nvPr/>
        </p:nvSpPr>
        <p:spPr>
          <a:xfrm>
            <a:off x="1051560" y="5833872"/>
            <a:ext cx="1033272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Note</a:t>
            </a:r>
            <a:endParaRPr lang="en-US" sz="1400" dirty="0"/>
          </a:p>
        </p:txBody>
      </p:sp>
      <p:sp>
        <p:nvSpPr>
          <p:cNvPr id="10" name="Text 8"/>
          <p:cNvSpPr/>
          <p:nvPr/>
        </p:nvSpPr>
        <p:spPr>
          <a:xfrm>
            <a:off x="1051560" y="6144768"/>
            <a:ext cx="10332720" cy="13716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On desktop, tel: may not work unless a calling app is installed.</a:t>
            </a:r>
            <a:endParaRPr lang="en-US" sz="1400" dirty="0"/>
          </a:p>
        </p:txBody>
      </p:sp>
      <p:sp>
        <p:nvSpPr>
          <p:cNvPr id="11" name="Shape 9"/>
          <p:cNvSpPr/>
          <p:nvPr/>
        </p:nvSpPr>
        <p:spPr>
          <a:xfrm>
            <a:off x="0" y="6583680"/>
            <a:ext cx="12191695" cy="274320"/>
          </a:xfrm>
          <a:prstGeom prst="rect">
            <a:avLst/>
          </a:prstGeom>
          <a:solidFill>
            <a:srgbClr val="F3F4F6"/>
          </a:solidFill>
          <a:ln w="12700">
            <a:solidFill>
              <a:srgbClr val="F3F4F6"/>
            </a:solidFill>
            <a:prstDash val="solid"/>
          </a:ln>
        </p:spPr>
      </p:sp>
      <p:sp>
        <p:nvSpPr>
          <p:cNvPr id="12" name="Text 10"/>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3" name="Text 11"/>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Link States (Concept)</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normal / visited / hover / active</a:t>
            </a:r>
            <a:endParaRPr lang="en-US" sz="1200" dirty="0"/>
          </a:p>
        </p:txBody>
      </p:sp>
      <p:sp>
        <p:nvSpPr>
          <p:cNvPr id="5" name="Text 3"/>
          <p:cNvSpPr/>
          <p:nvPr/>
        </p:nvSpPr>
        <p:spPr>
          <a:xfrm>
            <a:off x="355600" y="1143000"/>
            <a:ext cx="6319520" cy="475488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Links can look different depending on user interaction</a:t>
            </a:r>
            <a:endParaRPr lang="en-US" sz="2000" dirty="0"/>
          </a:p>
          <a:p>
            <a:pPr marL="254000" indent="-254000">
              <a:lnSpc>
                <a:spcPct val="115000"/>
              </a:lnSpc>
              <a:buSzPct val="100000"/>
              <a:buFontTx/>
              <a:buChar char="•"/>
            </a:pPr>
            <a:r>
              <a:rPr lang="en-US" sz="2000" dirty="0"/>
              <a:t>Browsers apply default styles to links</a:t>
            </a:r>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normal: default</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visited: user opened it before</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hover: mouse over the link</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active: when clicking</a:t>
            </a:r>
            <a:endParaRPr lang="en-US" sz="2000" dirty="0"/>
          </a:p>
        </p:txBody>
      </p:sp>
      <p:sp>
        <p:nvSpPr>
          <p:cNvPr id="6" name="Shape 4"/>
          <p:cNvSpPr/>
          <p:nvPr/>
        </p:nvSpPr>
        <p:spPr>
          <a:xfrm>
            <a:off x="6766560" y="1143000"/>
            <a:ext cx="4572000" cy="292608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256032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 Concept only */</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a { }</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a:visited { }</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a:hover { }</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a:active { }</a:t>
            </a:r>
            <a:endParaRPr lang="en-US" sz="1400" dirty="0"/>
          </a:p>
        </p:txBody>
      </p:sp>
      <p:sp>
        <p:nvSpPr>
          <p:cNvPr id="8" name="Shape 6"/>
          <p:cNvSpPr/>
          <p:nvPr/>
        </p:nvSpPr>
        <p:spPr>
          <a:xfrm>
            <a:off x="6766560" y="4251960"/>
            <a:ext cx="4572000" cy="1554480"/>
          </a:xfrm>
          <a:prstGeom prst="roundRect">
            <a:avLst/>
          </a:prstGeom>
          <a:solidFill>
            <a:srgbClr val="EFF6FF"/>
          </a:solidFill>
          <a:ln w="12700">
            <a:solidFill>
              <a:srgbClr val="93C5FD"/>
            </a:solidFill>
            <a:prstDash val="solid"/>
          </a:ln>
        </p:spPr>
      </p:sp>
      <p:sp>
        <p:nvSpPr>
          <p:cNvPr id="9" name="Text 7"/>
          <p:cNvSpPr/>
          <p:nvPr/>
        </p:nvSpPr>
        <p:spPr>
          <a:xfrm>
            <a:off x="6995160" y="441655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Why it matters</a:t>
            </a:r>
            <a:endParaRPr lang="en-US" sz="1400" dirty="0"/>
          </a:p>
        </p:txBody>
      </p:sp>
      <p:sp>
        <p:nvSpPr>
          <p:cNvPr id="10" name="Text 8"/>
          <p:cNvSpPr/>
          <p:nvPr/>
        </p:nvSpPr>
        <p:spPr>
          <a:xfrm>
            <a:off x="6995160" y="4727448"/>
            <a:ext cx="4114800" cy="96012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Better usability: users understand where they are and what they can click.</a:t>
            </a:r>
            <a:endParaRPr lang="en-US" sz="1400" dirty="0"/>
          </a:p>
        </p:txBody>
      </p:sp>
      <p:sp>
        <p:nvSpPr>
          <p:cNvPr id="11" name="Shape 9"/>
          <p:cNvSpPr/>
          <p:nvPr/>
        </p:nvSpPr>
        <p:spPr>
          <a:xfrm>
            <a:off x="0" y="6583680"/>
            <a:ext cx="12191695" cy="274320"/>
          </a:xfrm>
          <a:prstGeom prst="rect">
            <a:avLst/>
          </a:prstGeom>
          <a:solidFill>
            <a:srgbClr val="F3F4F6"/>
          </a:solidFill>
          <a:ln w="12700">
            <a:solidFill>
              <a:srgbClr val="F3F4F6"/>
            </a:solidFill>
            <a:prstDash val="solid"/>
          </a:ln>
        </p:spPr>
      </p:sp>
      <p:sp>
        <p:nvSpPr>
          <p:cNvPr id="12" name="Text 10"/>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3" name="Text 11"/>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Good Link Text</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Avoid “Click here”</a:t>
            </a:r>
            <a:endParaRPr lang="en-US" sz="1200" dirty="0"/>
          </a:p>
        </p:txBody>
      </p:sp>
      <p:sp>
        <p:nvSpPr>
          <p:cNvPr id="5" name="Text 3"/>
          <p:cNvSpPr/>
          <p:nvPr/>
        </p:nvSpPr>
        <p:spPr>
          <a:xfrm>
            <a:off x="822960" y="1143000"/>
            <a:ext cx="5852160" cy="438912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Link text should describe the destination</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Good for accessibility (screen readers) and usability</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Bad: “Click here” / “More” (no meaning)</a:t>
            </a:r>
            <a:endParaRPr lang="en-US" sz="2000" dirty="0"/>
          </a:p>
        </p:txBody>
      </p:sp>
      <p:sp>
        <p:nvSpPr>
          <p:cNvPr id="6" name="Shape 4"/>
          <p:cNvSpPr/>
          <p:nvPr/>
        </p:nvSpPr>
        <p:spPr>
          <a:xfrm>
            <a:off x="6766560" y="1143000"/>
            <a:ext cx="4572000" cy="2011680"/>
          </a:xfrm>
          <a:prstGeom prst="roundRect">
            <a:avLst/>
          </a:prstGeom>
          <a:solidFill>
            <a:srgbClr val="EFF6FF"/>
          </a:solidFill>
          <a:ln w="12700">
            <a:solidFill>
              <a:srgbClr val="93C5FD"/>
            </a:solidFill>
            <a:prstDash val="solid"/>
          </a:ln>
        </p:spPr>
      </p:sp>
      <p:sp>
        <p:nvSpPr>
          <p:cNvPr id="7" name="Text 5"/>
          <p:cNvSpPr/>
          <p:nvPr/>
        </p:nvSpPr>
        <p:spPr>
          <a:xfrm>
            <a:off x="6995160" y="130759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Bad examples</a:t>
            </a:r>
            <a:endParaRPr lang="en-US" sz="1400" dirty="0"/>
          </a:p>
        </p:txBody>
      </p:sp>
      <p:sp>
        <p:nvSpPr>
          <p:cNvPr id="8" name="Text 6"/>
          <p:cNvSpPr/>
          <p:nvPr/>
        </p:nvSpPr>
        <p:spPr>
          <a:xfrm>
            <a:off x="6995160" y="1618488"/>
            <a:ext cx="4114800" cy="141732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Click here</a:t>
            </a:r>
            <a:endParaRPr lang="en-US" sz="1400" dirty="0"/>
          </a:p>
          <a:p>
            <a:pPr marL="0" indent="0">
              <a:buNone/>
            </a:pPr>
            <a:r>
              <a:rPr lang="en-US" sz="1400" dirty="0">
                <a:solidFill>
                  <a:srgbClr val="1F2937"/>
                </a:solidFill>
                <a:latin typeface="Calibri" pitchFamily="34" charset="0"/>
                <a:ea typeface="Calibri" pitchFamily="34" charset="-122"/>
                <a:cs typeface="Calibri" pitchFamily="34" charset="-120"/>
              </a:rPr>
              <a:t>More</a:t>
            </a:r>
            <a:endParaRPr lang="en-US" sz="1400" dirty="0"/>
          </a:p>
          <a:p>
            <a:pPr marL="0" indent="0">
              <a:buNone/>
            </a:pPr>
            <a:r>
              <a:rPr lang="en-US" sz="1400" dirty="0">
                <a:solidFill>
                  <a:srgbClr val="1F2937"/>
                </a:solidFill>
                <a:latin typeface="Calibri" pitchFamily="34" charset="0"/>
                <a:ea typeface="Calibri" pitchFamily="34" charset="-122"/>
                <a:cs typeface="Calibri" pitchFamily="34" charset="-120"/>
              </a:rPr>
              <a:t>Read this</a:t>
            </a:r>
            <a:endParaRPr lang="en-US" sz="1400" dirty="0"/>
          </a:p>
        </p:txBody>
      </p:sp>
      <p:sp>
        <p:nvSpPr>
          <p:cNvPr id="9" name="Shape 7"/>
          <p:cNvSpPr/>
          <p:nvPr/>
        </p:nvSpPr>
        <p:spPr>
          <a:xfrm>
            <a:off x="6766560" y="3429000"/>
            <a:ext cx="4572000" cy="2011680"/>
          </a:xfrm>
          <a:prstGeom prst="roundRect">
            <a:avLst/>
          </a:prstGeom>
          <a:solidFill>
            <a:srgbClr val="EFF6FF"/>
          </a:solidFill>
          <a:ln w="12700">
            <a:solidFill>
              <a:srgbClr val="93C5FD"/>
            </a:solidFill>
            <a:prstDash val="solid"/>
          </a:ln>
        </p:spPr>
      </p:sp>
      <p:sp>
        <p:nvSpPr>
          <p:cNvPr id="10" name="Text 8"/>
          <p:cNvSpPr/>
          <p:nvPr/>
        </p:nvSpPr>
        <p:spPr>
          <a:xfrm>
            <a:off x="6995160" y="359359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Good examples</a:t>
            </a:r>
            <a:endParaRPr lang="en-US" sz="1400" dirty="0"/>
          </a:p>
        </p:txBody>
      </p:sp>
      <p:sp>
        <p:nvSpPr>
          <p:cNvPr id="11" name="Text 9"/>
          <p:cNvSpPr/>
          <p:nvPr/>
        </p:nvSpPr>
        <p:spPr>
          <a:xfrm>
            <a:off x="6995160" y="3904488"/>
            <a:ext cx="4114800" cy="141732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Download Week 4 Slides</a:t>
            </a:r>
            <a:endParaRPr lang="en-US" sz="1400" dirty="0"/>
          </a:p>
          <a:p>
            <a:pPr marL="0" indent="0">
              <a:buNone/>
            </a:pPr>
            <a:r>
              <a:rPr lang="en-US" sz="1400" dirty="0">
                <a:solidFill>
                  <a:srgbClr val="1F2937"/>
                </a:solidFill>
                <a:latin typeface="Calibri" pitchFamily="34" charset="0"/>
                <a:ea typeface="Calibri" pitchFamily="34" charset="-122"/>
                <a:cs typeface="Calibri" pitchFamily="34" charset="-120"/>
              </a:rPr>
              <a:t>View Course Syllabus (PDF)</a:t>
            </a:r>
            <a:endParaRPr lang="en-US" sz="1400" dirty="0"/>
          </a:p>
          <a:p>
            <a:pPr marL="0" indent="0">
              <a:buNone/>
            </a:pPr>
            <a:r>
              <a:rPr lang="en-US" sz="1400" dirty="0">
                <a:solidFill>
                  <a:srgbClr val="1F2937"/>
                </a:solidFill>
                <a:latin typeface="Calibri" pitchFamily="34" charset="0"/>
                <a:ea typeface="Calibri" pitchFamily="34" charset="-122"/>
                <a:cs typeface="Calibri" pitchFamily="34" charset="-120"/>
              </a:rPr>
              <a:t>Contact the Instructor</a:t>
            </a:r>
            <a:endParaRPr lang="en-US" sz="1400" dirty="0"/>
          </a:p>
        </p:txBody>
      </p:sp>
      <p:sp>
        <p:nvSpPr>
          <p:cNvPr id="12" name="Shape 10"/>
          <p:cNvSpPr/>
          <p:nvPr/>
        </p:nvSpPr>
        <p:spPr>
          <a:xfrm>
            <a:off x="0" y="6583680"/>
            <a:ext cx="12191695" cy="274320"/>
          </a:xfrm>
          <a:prstGeom prst="rect">
            <a:avLst/>
          </a:prstGeom>
          <a:solidFill>
            <a:srgbClr val="F3F4F6"/>
          </a:solidFill>
          <a:ln w="12700">
            <a:solidFill>
              <a:srgbClr val="F3F4F6"/>
            </a:solidFill>
            <a:prstDash val="solid"/>
          </a:ln>
        </p:spPr>
      </p:sp>
      <p:sp>
        <p:nvSpPr>
          <p:cNvPr id="13" name="Text 11"/>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4" name="Text 12"/>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Debugging Links</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404, wrong path, missing file</a:t>
            </a:r>
            <a:r>
              <a:rPr lang="tr-TR" sz="1200" dirty="0">
                <a:solidFill>
                  <a:srgbClr val="D1D5DB"/>
                </a:solidFill>
                <a:latin typeface="Calibri" pitchFamily="34" charset="0"/>
                <a:ea typeface="Calibri" pitchFamily="34" charset="-122"/>
                <a:cs typeface="Calibri" pitchFamily="34" charset="-120"/>
              </a:rPr>
              <a:t> , </a:t>
            </a:r>
            <a:r>
              <a:rPr lang="tr-TR" sz="1200" dirty="0" err="1">
                <a:solidFill>
                  <a:srgbClr val="D1D5DB"/>
                </a:solidFill>
                <a:latin typeface="Calibri" pitchFamily="34" charset="0"/>
                <a:ea typeface="Calibri" pitchFamily="34" charset="-122"/>
                <a:cs typeface="Calibri" pitchFamily="34" charset="-120"/>
              </a:rPr>
              <a:t>Typos</a:t>
            </a:r>
            <a:endParaRPr lang="en-US" sz="1200" dirty="0"/>
          </a:p>
        </p:txBody>
      </p:sp>
      <p:sp>
        <p:nvSpPr>
          <p:cNvPr id="5" name="Text 3"/>
          <p:cNvSpPr/>
          <p:nvPr/>
        </p:nvSpPr>
        <p:spPr>
          <a:xfrm>
            <a:off x="548640" y="1143000"/>
            <a:ext cx="6126480" cy="5029200"/>
          </a:xfrm>
          <a:prstGeom prst="rect">
            <a:avLst/>
          </a:prstGeom>
          <a:noFill/>
          <a:ln/>
        </p:spPr>
        <p:txBody>
          <a:bodyPr wrap="square" rtlCol="0" anchor="t"/>
          <a:lstStyle/>
          <a:p>
            <a:pPr marL="254000" indent="-254000">
              <a:lnSpc>
                <a:spcPct val="115000"/>
              </a:lnSpc>
              <a:buSzPct val="100000"/>
              <a:buFontTx/>
              <a:buChar char="•"/>
            </a:pPr>
            <a:r>
              <a:rPr lang="en-US" sz="2000" dirty="0"/>
              <a:t>Check:</a:t>
            </a:r>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Most link bugs are path bugs</a:t>
            </a:r>
            <a:endParaRPr lang="tr-TR" sz="2000" dirty="0">
              <a:solidFill>
                <a:srgbClr val="111827"/>
              </a:solidFill>
              <a:latin typeface="Calibri" pitchFamily="34" charset="0"/>
              <a:ea typeface="Calibri" pitchFamily="34" charset="-122"/>
              <a:cs typeface="Calibri" pitchFamily="34" charset="-120"/>
            </a:endParaRPr>
          </a:p>
          <a:p>
            <a:pPr marL="254000" indent="-254000">
              <a:lnSpc>
                <a:spcPct val="115000"/>
              </a:lnSpc>
              <a:buSzPct val="100000"/>
              <a:buFontTx/>
              <a:buChar char="•"/>
            </a:pPr>
            <a:r>
              <a:rPr lang="en-US" sz="2000" dirty="0">
                <a:solidFill>
                  <a:srgbClr val="111827"/>
                </a:solidFill>
                <a:latin typeface="Calibri" pitchFamily="34" charset="0"/>
                <a:ea typeface="Calibri" pitchFamily="34" charset="-122"/>
                <a:cs typeface="Calibri" pitchFamily="34" charset="-120"/>
              </a:rPr>
              <a:t>Check: relative path (../) count</a:t>
            </a:r>
            <a:endParaRPr lang="en-US" sz="2000" dirty="0"/>
          </a:p>
          <a:p>
            <a:pPr marL="711200" lvl="1" indent="-254000">
              <a:lnSpc>
                <a:spcPct val="115000"/>
              </a:lnSpc>
              <a:buSzPct val="100000"/>
              <a:buFontTx/>
              <a:buChar char="•"/>
            </a:pPr>
            <a:r>
              <a:rPr lang="en-US" sz="2000" dirty="0"/>
              <a:t>Folder path (../, pages/)</a:t>
            </a:r>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Check: file name, folder name, extension (.html)</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Check: case sensitivity</a:t>
            </a:r>
            <a:endParaRPr lang="en-US" sz="2000" dirty="0"/>
          </a:p>
          <a:p>
            <a:pPr marL="254000" indent="-254000">
              <a:lnSpc>
                <a:spcPct val="115000"/>
              </a:lnSpc>
              <a:buSzPct val="100000"/>
              <a:buChar char="•"/>
            </a:pPr>
            <a:r>
              <a:rPr lang="en-US" sz="2000" dirty="0"/>
              <a:t>Is the file actually there?</a:t>
            </a:r>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Use browser dev tools: Console + Network</a:t>
            </a:r>
            <a:endParaRPr lang="en-US" sz="2000" dirty="0"/>
          </a:p>
        </p:txBody>
      </p:sp>
      <p:sp>
        <p:nvSpPr>
          <p:cNvPr id="6" name="Shape 4"/>
          <p:cNvSpPr/>
          <p:nvPr/>
        </p:nvSpPr>
        <p:spPr>
          <a:xfrm>
            <a:off x="6766560" y="1143000"/>
            <a:ext cx="4572000" cy="292608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256032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Common errors:</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href="about" (missing .html)</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href="Pages/about.html" (wrong case)</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href="/pages/about.html" (root vs relative)</a:t>
            </a:r>
            <a:endParaRPr lang="en-US" sz="1400" dirty="0"/>
          </a:p>
        </p:txBody>
      </p:sp>
      <p:sp>
        <p:nvSpPr>
          <p:cNvPr id="8" name="Shape 6"/>
          <p:cNvSpPr/>
          <p:nvPr/>
        </p:nvSpPr>
        <p:spPr>
          <a:xfrm>
            <a:off x="6766560" y="4297680"/>
            <a:ext cx="4572000" cy="1645920"/>
          </a:xfrm>
          <a:prstGeom prst="roundRect">
            <a:avLst/>
          </a:prstGeom>
          <a:solidFill>
            <a:srgbClr val="EFF6FF"/>
          </a:solidFill>
          <a:ln w="12700">
            <a:solidFill>
              <a:srgbClr val="93C5FD"/>
            </a:solidFill>
            <a:prstDash val="solid"/>
          </a:ln>
        </p:spPr>
      </p:sp>
      <p:sp>
        <p:nvSpPr>
          <p:cNvPr id="9" name="Text 7"/>
          <p:cNvSpPr/>
          <p:nvPr/>
        </p:nvSpPr>
        <p:spPr>
          <a:xfrm>
            <a:off x="6995160" y="446227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Quick habit</a:t>
            </a:r>
            <a:endParaRPr lang="en-US" sz="1400" dirty="0"/>
          </a:p>
        </p:txBody>
      </p:sp>
      <p:sp>
        <p:nvSpPr>
          <p:cNvPr id="10" name="Text 8"/>
          <p:cNvSpPr/>
          <p:nvPr/>
        </p:nvSpPr>
        <p:spPr>
          <a:xfrm>
            <a:off x="6995160" y="4773168"/>
            <a:ext cx="4114800" cy="105156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After writing links, click every link once and fix immediately.</a:t>
            </a:r>
            <a:endParaRPr lang="en-US" sz="1400" dirty="0"/>
          </a:p>
        </p:txBody>
      </p:sp>
      <p:sp>
        <p:nvSpPr>
          <p:cNvPr id="11" name="Shape 9"/>
          <p:cNvSpPr/>
          <p:nvPr/>
        </p:nvSpPr>
        <p:spPr>
          <a:xfrm>
            <a:off x="0" y="6583680"/>
            <a:ext cx="12191695" cy="274320"/>
          </a:xfrm>
          <a:prstGeom prst="rect">
            <a:avLst/>
          </a:prstGeom>
          <a:solidFill>
            <a:srgbClr val="F3F4F6"/>
          </a:solidFill>
          <a:ln w="12700">
            <a:solidFill>
              <a:srgbClr val="F3F4F6"/>
            </a:solidFill>
            <a:prstDash val="solid"/>
          </a:ln>
        </p:spPr>
      </p:sp>
      <p:sp>
        <p:nvSpPr>
          <p:cNvPr id="12" name="Text 10"/>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3" name="Text 11"/>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Images Basics</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&lt;img src="" alt=""&gt; and why alt matters</a:t>
            </a:r>
            <a:endParaRPr lang="en-US" sz="1200" dirty="0"/>
          </a:p>
        </p:txBody>
      </p:sp>
      <p:sp>
        <p:nvSpPr>
          <p:cNvPr id="5" name="Text 3"/>
          <p:cNvSpPr/>
          <p:nvPr/>
        </p:nvSpPr>
        <p:spPr>
          <a:xfrm>
            <a:off x="822960" y="1143000"/>
            <a:ext cx="5852160" cy="438912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&lt;img&gt; embeds an image file into the page</a:t>
            </a:r>
            <a:endParaRPr lang="en-US" sz="2000" dirty="0"/>
          </a:p>
          <a:p>
            <a:pPr marL="254000" indent="-254000">
              <a:lnSpc>
                <a:spcPct val="115000"/>
              </a:lnSpc>
              <a:buSzPct val="100000"/>
              <a:buChar char="•"/>
            </a:pPr>
            <a:endParaRPr lang="en-US" sz="2000" dirty="0"/>
          </a:p>
          <a:p>
            <a:pPr marL="254000" indent="-254000">
              <a:lnSpc>
                <a:spcPct val="115000"/>
              </a:lnSpc>
              <a:buSzPct val="100000"/>
              <a:buFontTx/>
              <a:buChar char="•"/>
            </a:pPr>
            <a:r>
              <a:rPr lang="en-US" sz="2000" dirty="0" err="1">
                <a:solidFill>
                  <a:srgbClr val="111827"/>
                </a:solidFill>
                <a:latin typeface="Calibri" pitchFamily="34" charset="0"/>
                <a:ea typeface="Calibri" pitchFamily="34" charset="-122"/>
                <a:cs typeface="Calibri" pitchFamily="34" charset="-120"/>
              </a:rPr>
              <a:t>src</a:t>
            </a:r>
            <a:r>
              <a:rPr lang="en-US" sz="2000" dirty="0">
                <a:solidFill>
                  <a:srgbClr val="111827"/>
                </a:solidFill>
                <a:latin typeface="Calibri" pitchFamily="34" charset="0"/>
                <a:ea typeface="Calibri" pitchFamily="34" charset="-122"/>
                <a:cs typeface="Calibri" pitchFamily="34" charset="-120"/>
              </a:rPr>
              <a:t> = image </a:t>
            </a:r>
            <a:r>
              <a:rPr lang="en-US" sz="2000" dirty="0"/>
              <a:t> path or URL to image</a:t>
            </a:r>
            <a:r>
              <a:rPr lang="en-US" sz="2000" dirty="0">
                <a:solidFill>
                  <a:srgbClr val="111827"/>
                </a:solidFill>
                <a:latin typeface="Calibri" pitchFamily="34" charset="0"/>
                <a:ea typeface="Calibri" pitchFamily="34" charset="-122"/>
                <a:cs typeface="Calibri" pitchFamily="34" charset="-120"/>
              </a:rPr>
              <a:t> (where the file is)</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alt = text alternative (for accessibility and when image fails)</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Always include alt — it’s professional</a:t>
            </a:r>
            <a:endParaRPr lang="en-US" sz="2000" dirty="0"/>
          </a:p>
        </p:txBody>
      </p:sp>
      <p:sp>
        <p:nvSpPr>
          <p:cNvPr id="6" name="Shape 4"/>
          <p:cNvSpPr/>
          <p:nvPr/>
        </p:nvSpPr>
        <p:spPr>
          <a:xfrm>
            <a:off x="6766560" y="1143000"/>
            <a:ext cx="4572000" cy="228600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192024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&lt;img src="img/me.jpg"</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alt="Portrait photo of Yakup Bakış"&gt;</a:t>
            </a:r>
            <a:endParaRPr lang="en-US" sz="1400" dirty="0"/>
          </a:p>
        </p:txBody>
      </p:sp>
      <p:sp>
        <p:nvSpPr>
          <p:cNvPr id="8" name="Shape 6"/>
          <p:cNvSpPr/>
          <p:nvPr/>
        </p:nvSpPr>
        <p:spPr>
          <a:xfrm>
            <a:off x="6766560" y="3611880"/>
            <a:ext cx="4572000" cy="2194560"/>
          </a:xfrm>
          <a:prstGeom prst="roundRect">
            <a:avLst/>
          </a:prstGeom>
          <a:solidFill>
            <a:srgbClr val="EFF6FF"/>
          </a:solidFill>
          <a:ln w="12700">
            <a:solidFill>
              <a:srgbClr val="93C5FD"/>
            </a:solidFill>
            <a:prstDash val="solid"/>
          </a:ln>
        </p:spPr>
      </p:sp>
      <p:sp>
        <p:nvSpPr>
          <p:cNvPr id="9" name="Text 7"/>
          <p:cNvSpPr/>
          <p:nvPr/>
        </p:nvSpPr>
        <p:spPr>
          <a:xfrm>
            <a:off x="6995160" y="377647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Alt text rule</a:t>
            </a:r>
            <a:endParaRPr lang="en-US" sz="1400" dirty="0"/>
          </a:p>
        </p:txBody>
      </p:sp>
      <p:sp>
        <p:nvSpPr>
          <p:cNvPr id="10" name="Text 8"/>
          <p:cNvSpPr/>
          <p:nvPr/>
        </p:nvSpPr>
        <p:spPr>
          <a:xfrm>
            <a:off x="6995160" y="4087368"/>
            <a:ext cx="4114800" cy="160020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If the image is important content → describe it.</a:t>
            </a:r>
            <a:endParaRPr lang="en-US" sz="1400" dirty="0"/>
          </a:p>
          <a:p>
            <a:pPr marL="0" indent="0">
              <a:buNone/>
            </a:pPr>
            <a:r>
              <a:rPr lang="en-US" sz="1400" dirty="0">
                <a:solidFill>
                  <a:srgbClr val="1F2937"/>
                </a:solidFill>
                <a:latin typeface="Calibri" pitchFamily="34" charset="0"/>
                <a:ea typeface="Calibri" pitchFamily="34" charset="-122"/>
                <a:cs typeface="Calibri" pitchFamily="34" charset="-120"/>
              </a:rPr>
              <a:t>If purely decorative → alt="" (empty).</a:t>
            </a:r>
            <a:endParaRPr lang="en-US" sz="1400" dirty="0"/>
          </a:p>
        </p:txBody>
      </p:sp>
      <p:sp>
        <p:nvSpPr>
          <p:cNvPr id="11" name="Shape 9"/>
          <p:cNvSpPr/>
          <p:nvPr/>
        </p:nvSpPr>
        <p:spPr>
          <a:xfrm>
            <a:off x="0" y="6583680"/>
            <a:ext cx="12191695" cy="274320"/>
          </a:xfrm>
          <a:prstGeom prst="rect">
            <a:avLst/>
          </a:prstGeom>
          <a:solidFill>
            <a:srgbClr val="F3F4F6"/>
          </a:solidFill>
          <a:ln w="12700">
            <a:solidFill>
              <a:srgbClr val="F3F4F6"/>
            </a:solidFill>
            <a:prstDash val="solid"/>
          </a:ln>
        </p:spPr>
      </p:sp>
      <p:sp>
        <p:nvSpPr>
          <p:cNvPr id="12" name="Text 10"/>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3" name="Text 11"/>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Image Paths</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Relative paths + folder structure</a:t>
            </a:r>
            <a:r>
              <a:rPr lang="tr-TR" sz="1200" dirty="0">
                <a:solidFill>
                  <a:srgbClr val="D1D5DB"/>
                </a:solidFill>
                <a:latin typeface="Calibri" pitchFamily="34" charset="0"/>
                <a:ea typeface="Calibri" pitchFamily="34" charset="-122"/>
                <a:cs typeface="Calibri" pitchFamily="34" charset="-120"/>
              </a:rPr>
              <a:t> (</a:t>
            </a:r>
            <a:r>
              <a:rPr lang="tr-TR" sz="1200" dirty="0" err="1">
                <a:solidFill>
                  <a:srgbClr val="D1D5DB"/>
                </a:solidFill>
                <a:latin typeface="Calibri" pitchFamily="34" charset="0"/>
                <a:ea typeface="Calibri" pitchFamily="34" charset="-122"/>
                <a:cs typeface="Calibri" pitchFamily="34" charset="-120"/>
              </a:rPr>
              <a:t>Common</a:t>
            </a:r>
            <a:r>
              <a:rPr lang="tr-TR" sz="1200" dirty="0">
                <a:solidFill>
                  <a:srgbClr val="D1D5DB"/>
                </a:solidFill>
                <a:latin typeface="Calibri" pitchFamily="34" charset="0"/>
                <a:ea typeface="Calibri" pitchFamily="34" charset="-122"/>
                <a:cs typeface="Calibri" pitchFamily="34" charset="-120"/>
              </a:rPr>
              <a:t> </a:t>
            </a:r>
            <a:r>
              <a:rPr lang="tr-TR" sz="1200" dirty="0" err="1">
                <a:solidFill>
                  <a:srgbClr val="D1D5DB"/>
                </a:solidFill>
                <a:latin typeface="Calibri" pitchFamily="34" charset="0"/>
                <a:ea typeface="Calibri" pitchFamily="34" charset="-122"/>
                <a:cs typeface="Calibri" pitchFamily="34" charset="-120"/>
              </a:rPr>
              <a:t>Mistakes</a:t>
            </a:r>
            <a:r>
              <a:rPr lang="tr-TR" sz="1200" dirty="0">
                <a:solidFill>
                  <a:srgbClr val="D1D5DB"/>
                </a:solidFill>
                <a:latin typeface="Calibri" pitchFamily="34" charset="0"/>
                <a:ea typeface="Calibri" pitchFamily="34" charset="-122"/>
                <a:cs typeface="Calibri" pitchFamily="34" charset="-120"/>
              </a:rPr>
              <a:t>)</a:t>
            </a:r>
            <a:endParaRPr lang="en-US" sz="1200" dirty="0"/>
          </a:p>
        </p:txBody>
      </p:sp>
      <p:sp>
        <p:nvSpPr>
          <p:cNvPr id="5" name="Text 3"/>
          <p:cNvSpPr/>
          <p:nvPr/>
        </p:nvSpPr>
        <p:spPr>
          <a:xfrm>
            <a:off x="822960" y="1143000"/>
            <a:ext cx="5852160" cy="475488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Create an /img folder to keep images organized</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Use relative paths (img/photo.jpg) for portability</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Most common error: wrong folder level</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Remember: pages/about.html → ../img/photo.jpg</a:t>
            </a:r>
            <a:endParaRPr lang="tr-TR" sz="2000" dirty="0">
              <a:solidFill>
                <a:srgbClr val="111827"/>
              </a:solidFill>
              <a:latin typeface="Calibri" pitchFamily="34" charset="0"/>
              <a:ea typeface="Calibri" pitchFamily="34" charset="-122"/>
              <a:cs typeface="Calibri" pitchFamily="34" charset="-120"/>
            </a:endParaRPr>
          </a:p>
          <a:p>
            <a:r>
              <a:rPr lang="en-US" sz="2000" dirty="0"/>
              <a:t>Correct: </a:t>
            </a:r>
            <a:r>
              <a:rPr lang="en-US" sz="2000" dirty="0" err="1"/>
              <a:t>src</a:t>
            </a:r>
            <a:r>
              <a:rPr lang="en-US" sz="2000" dirty="0"/>
              <a:t>="images/photo.jpg"</a:t>
            </a:r>
          </a:p>
          <a:p>
            <a:r>
              <a:rPr lang="en-US" sz="2000" dirty="0"/>
              <a:t>Wrong: </a:t>
            </a:r>
            <a:r>
              <a:rPr lang="en-US" sz="2000" dirty="0" err="1"/>
              <a:t>src</a:t>
            </a:r>
            <a:r>
              <a:rPr lang="en-US" sz="2000" dirty="0"/>
              <a:t>="C:\Users\..." (won’t work online)</a:t>
            </a:r>
          </a:p>
          <a:p>
            <a:r>
              <a:rPr lang="en-US" sz="2000" dirty="0"/>
              <a:t>Case sensitivity matters on servers</a:t>
            </a:r>
          </a:p>
          <a:p>
            <a:r>
              <a:rPr lang="en-US" sz="2000" dirty="0"/>
              <a:t>Keep images in /images folder</a:t>
            </a:r>
          </a:p>
          <a:p>
            <a:pPr marL="254000" indent="-254000">
              <a:lnSpc>
                <a:spcPct val="115000"/>
              </a:lnSpc>
              <a:buSzPct val="100000"/>
              <a:buChar char="•"/>
            </a:pPr>
            <a:endParaRPr lang="en-US" sz="2000" dirty="0"/>
          </a:p>
        </p:txBody>
      </p:sp>
      <p:sp>
        <p:nvSpPr>
          <p:cNvPr id="6" name="Shape 4"/>
          <p:cNvSpPr/>
          <p:nvPr/>
        </p:nvSpPr>
        <p:spPr>
          <a:xfrm>
            <a:off x="6766560" y="1143000"/>
            <a:ext cx="4572000" cy="274320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237744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&lt;!-- from index.html --&gt;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&lt;img src="img/logo.png" alt="Company logo"&gt;</a:t>
            </a:r>
            <a:endParaRPr lang="en-US" sz="1400" dirty="0"/>
          </a:p>
          <a:p>
            <a:pPr marL="0" indent="0">
              <a:buNone/>
            </a:pP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 from pages/about.html --&gt;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&lt;img src="../img/me.jpg" alt="My photo"&gt;</a:t>
            </a:r>
            <a:endParaRPr lang="en-US" sz="1400" dirty="0"/>
          </a:p>
        </p:txBody>
      </p:sp>
      <p:sp>
        <p:nvSpPr>
          <p:cNvPr id="8" name="Shape 6"/>
          <p:cNvSpPr/>
          <p:nvPr/>
        </p:nvSpPr>
        <p:spPr>
          <a:xfrm>
            <a:off x="6766560" y="4206240"/>
            <a:ext cx="4572000" cy="1645920"/>
          </a:xfrm>
          <a:prstGeom prst="roundRect">
            <a:avLst/>
          </a:prstGeom>
          <a:solidFill>
            <a:srgbClr val="EFF6FF"/>
          </a:solidFill>
          <a:ln w="12700">
            <a:solidFill>
              <a:srgbClr val="93C5FD"/>
            </a:solidFill>
            <a:prstDash val="solid"/>
          </a:ln>
        </p:spPr>
      </p:sp>
      <p:sp>
        <p:nvSpPr>
          <p:cNvPr id="9" name="Text 7"/>
          <p:cNvSpPr/>
          <p:nvPr/>
        </p:nvSpPr>
        <p:spPr>
          <a:xfrm>
            <a:off x="6995160" y="437083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Debug tip</a:t>
            </a:r>
            <a:endParaRPr lang="en-US" sz="1400" dirty="0"/>
          </a:p>
        </p:txBody>
      </p:sp>
      <p:sp>
        <p:nvSpPr>
          <p:cNvPr id="10" name="Text 8"/>
          <p:cNvSpPr/>
          <p:nvPr/>
        </p:nvSpPr>
        <p:spPr>
          <a:xfrm>
            <a:off x="6995160" y="4681728"/>
            <a:ext cx="4114800" cy="105156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If image is broken: right click → “Open image in new tab” and read the URL.</a:t>
            </a:r>
            <a:endParaRPr lang="en-US" sz="1400" dirty="0"/>
          </a:p>
        </p:txBody>
      </p:sp>
      <p:sp>
        <p:nvSpPr>
          <p:cNvPr id="11" name="Shape 9"/>
          <p:cNvSpPr/>
          <p:nvPr/>
        </p:nvSpPr>
        <p:spPr>
          <a:xfrm>
            <a:off x="0" y="6583680"/>
            <a:ext cx="12191695" cy="274320"/>
          </a:xfrm>
          <a:prstGeom prst="rect">
            <a:avLst/>
          </a:prstGeom>
          <a:solidFill>
            <a:srgbClr val="F3F4F6"/>
          </a:solidFill>
          <a:ln w="12700">
            <a:solidFill>
              <a:srgbClr val="F3F4F6"/>
            </a:solidFill>
            <a:prstDash val="solid"/>
          </a:ln>
        </p:spPr>
      </p:sp>
      <p:sp>
        <p:nvSpPr>
          <p:cNvPr id="12" name="Text 10"/>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3" name="Text 11"/>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15</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Image Formats for Web</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JPG vs PNG vs SVG (when to use)</a:t>
            </a:r>
            <a:endParaRPr lang="en-US" sz="1200" dirty="0"/>
          </a:p>
        </p:txBody>
      </p:sp>
      <p:sp>
        <p:nvSpPr>
          <p:cNvPr id="5" name="Shape 3"/>
          <p:cNvSpPr/>
          <p:nvPr/>
        </p:nvSpPr>
        <p:spPr>
          <a:xfrm>
            <a:off x="822960" y="1143000"/>
            <a:ext cx="2367280" cy="2103120"/>
          </a:xfrm>
          <a:prstGeom prst="roundRect">
            <a:avLst/>
          </a:prstGeom>
          <a:solidFill>
            <a:srgbClr val="EFF6FF"/>
          </a:solidFill>
          <a:ln w="12700">
            <a:solidFill>
              <a:srgbClr val="93C5FD"/>
            </a:solidFill>
            <a:prstDash val="solid"/>
          </a:ln>
        </p:spPr>
      </p:sp>
      <p:sp>
        <p:nvSpPr>
          <p:cNvPr id="6" name="Text 4"/>
          <p:cNvSpPr/>
          <p:nvPr/>
        </p:nvSpPr>
        <p:spPr>
          <a:xfrm>
            <a:off x="1051560" y="1307592"/>
            <a:ext cx="1755435" cy="310896"/>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JPG</a:t>
            </a:r>
            <a:endParaRPr lang="en-US" sz="1400" dirty="0"/>
          </a:p>
        </p:txBody>
      </p:sp>
      <p:sp>
        <p:nvSpPr>
          <p:cNvPr id="7" name="Text 5"/>
          <p:cNvSpPr/>
          <p:nvPr/>
        </p:nvSpPr>
        <p:spPr>
          <a:xfrm>
            <a:off x="1051560" y="1618488"/>
            <a:ext cx="1610360" cy="150876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Photos</a:t>
            </a:r>
            <a:endParaRPr lang="en-US" sz="1400" dirty="0"/>
          </a:p>
          <a:p>
            <a:pPr marL="0" indent="0">
              <a:buNone/>
            </a:pPr>
            <a:r>
              <a:rPr lang="en-US" sz="1400" dirty="0">
                <a:solidFill>
                  <a:srgbClr val="1F2937"/>
                </a:solidFill>
                <a:latin typeface="Calibri" pitchFamily="34" charset="0"/>
                <a:ea typeface="Calibri" pitchFamily="34" charset="-122"/>
                <a:cs typeface="Calibri" pitchFamily="34" charset="-120"/>
              </a:rPr>
              <a:t>Small file size</a:t>
            </a:r>
            <a:endParaRPr lang="tr-TR" sz="1400" dirty="0">
              <a:solidFill>
                <a:srgbClr val="1F2937"/>
              </a:solidFill>
              <a:latin typeface="Calibri" pitchFamily="34" charset="0"/>
              <a:ea typeface="Calibri" pitchFamily="34" charset="-122"/>
              <a:cs typeface="Calibri" pitchFamily="34" charset="-120"/>
            </a:endParaRPr>
          </a:p>
          <a:p>
            <a:pPr marL="0" indent="0">
              <a:buNone/>
            </a:pPr>
            <a:r>
              <a:rPr lang="en-US" sz="1400" dirty="0"/>
              <a:t>many colors</a:t>
            </a:r>
          </a:p>
          <a:p>
            <a:pPr marL="0" indent="0">
              <a:buNone/>
            </a:pPr>
            <a:r>
              <a:rPr lang="en-US" sz="1400" dirty="0">
                <a:solidFill>
                  <a:srgbClr val="1F2937"/>
                </a:solidFill>
                <a:latin typeface="Calibri" pitchFamily="34" charset="0"/>
                <a:ea typeface="Calibri" pitchFamily="34" charset="-122"/>
                <a:cs typeface="Calibri" pitchFamily="34" charset="-120"/>
              </a:rPr>
              <a:t>No transparency</a:t>
            </a:r>
            <a:endParaRPr lang="en-US" sz="1400" dirty="0"/>
          </a:p>
        </p:txBody>
      </p:sp>
      <p:grpSp>
        <p:nvGrpSpPr>
          <p:cNvPr id="21" name="Grup 20">
            <a:extLst>
              <a:ext uri="{FF2B5EF4-FFF2-40B4-BE49-F238E27FC236}">
                <a16:creationId xmlns:a16="http://schemas.microsoft.com/office/drawing/2014/main" id="{27584B68-CE7F-4740-94DF-C222D22B6603}"/>
              </a:ext>
            </a:extLst>
          </p:cNvPr>
          <p:cNvGrpSpPr/>
          <p:nvPr/>
        </p:nvGrpSpPr>
        <p:grpSpPr>
          <a:xfrm>
            <a:off x="3688081" y="1170432"/>
            <a:ext cx="2164080" cy="2103120"/>
            <a:chOff x="4663440" y="1143000"/>
            <a:chExt cx="2164080" cy="2103120"/>
          </a:xfrm>
        </p:grpSpPr>
        <p:sp>
          <p:nvSpPr>
            <p:cNvPr id="8" name="Shape 6"/>
            <p:cNvSpPr/>
            <p:nvPr/>
          </p:nvSpPr>
          <p:spPr>
            <a:xfrm>
              <a:off x="4663440" y="1143000"/>
              <a:ext cx="2164080" cy="2103120"/>
            </a:xfrm>
            <a:prstGeom prst="roundRect">
              <a:avLst/>
            </a:prstGeom>
            <a:solidFill>
              <a:srgbClr val="EFF6FF"/>
            </a:solidFill>
            <a:ln w="12700">
              <a:solidFill>
                <a:srgbClr val="93C5FD"/>
              </a:solidFill>
              <a:prstDash val="solid"/>
            </a:ln>
          </p:spPr>
        </p:sp>
        <p:sp>
          <p:nvSpPr>
            <p:cNvPr id="9" name="Text 7"/>
            <p:cNvSpPr/>
            <p:nvPr/>
          </p:nvSpPr>
          <p:spPr>
            <a:xfrm>
              <a:off x="4892040" y="1307592"/>
              <a:ext cx="1569720" cy="265176"/>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PNG</a:t>
              </a:r>
              <a:endParaRPr lang="en-US" sz="1400" dirty="0"/>
            </a:p>
          </p:txBody>
        </p:sp>
        <p:sp>
          <p:nvSpPr>
            <p:cNvPr id="10" name="Text 8"/>
            <p:cNvSpPr/>
            <p:nvPr/>
          </p:nvSpPr>
          <p:spPr>
            <a:xfrm>
              <a:off x="4892040" y="1618488"/>
              <a:ext cx="1762760" cy="150876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Logos/icons</a:t>
              </a:r>
              <a:endParaRPr lang="en-US" sz="1400" dirty="0"/>
            </a:p>
            <a:p>
              <a:pPr marL="0" indent="0">
                <a:buNone/>
              </a:pPr>
              <a:r>
                <a:rPr lang="en-US" sz="1400" dirty="0">
                  <a:solidFill>
                    <a:srgbClr val="1F2937"/>
                  </a:solidFill>
                  <a:latin typeface="Calibri" pitchFamily="34" charset="0"/>
                  <a:ea typeface="Calibri" pitchFamily="34" charset="-122"/>
                  <a:cs typeface="Calibri" pitchFamily="34" charset="-120"/>
                </a:rPr>
                <a:t>Transparency</a:t>
              </a:r>
              <a:endParaRPr lang="tr-TR" sz="1400" dirty="0">
                <a:solidFill>
                  <a:srgbClr val="1F2937"/>
                </a:solidFill>
                <a:latin typeface="Calibri" pitchFamily="34" charset="0"/>
                <a:ea typeface="Calibri" pitchFamily="34" charset="-122"/>
                <a:cs typeface="Calibri" pitchFamily="34" charset="-120"/>
              </a:endParaRPr>
            </a:p>
            <a:p>
              <a:pPr marL="0" indent="0">
                <a:buNone/>
              </a:pPr>
              <a:r>
                <a:rPr lang="en-US" sz="1400" dirty="0"/>
                <a:t>sharp graphics</a:t>
              </a:r>
              <a:endParaRPr lang="tr-TR" sz="1400" dirty="0"/>
            </a:p>
            <a:p>
              <a:r>
                <a:rPr lang="en-US" sz="1400" dirty="0"/>
                <a:t>UI elements</a:t>
              </a:r>
            </a:p>
            <a:p>
              <a:pPr marL="0" indent="0">
                <a:buNone/>
              </a:pPr>
              <a:r>
                <a:rPr lang="en-US" sz="1400" dirty="0">
                  <a:solidFill>
                    <a:srgbClr val="1F2937"/>
                  </a:solidFill>
                  <a:latin typeface="Calibri" pitchFamily="34" charset="0"/>
                  <a:ea typeface="Calibri" pitchFamily="34" charset="-122"/>
                  <a:cs typeface="Calibri" pitchFamily="34" charset="-120"/>
                </a:rPr>
                <a:t>Larger than JPG</a:t>
              </a:r>
              <a:endParaRPr lang="en-US" sz="1400" dirty="0"/>
            </a:p>
          </p:txBody>
        </p:sp>
      </p:grpSp>
      <p:sp>
        <p:nvSpPr>
          <p:cNvPr id="14" name="Text 12"/>
          <p:cNvSpPr/>
          <p:nvPr/>
        </p:nvSpPr>
        <p:spPr>
          <a:xfrm>
            <a:off x="822960" y="3566160"/>
            <a:ext cx="10972800" cy="237744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Rule: photos → JPG, </a:t>
            </a:r>
            <a:endParaRPr lang="tr-TR" sz="2000" dirty="0">
              <a:solidFill>
                <a:srgbClr val="111827"/>
              </a:solidFill>
              <a:latin typeface="Calibri" pitchFamily="34" charset="0"/>
              <a:ea typeface="Calibri" pitchFamily="34" charset="-122"/>
              <a:cs typeface="Calibri" pitchFamily="34" charset="-120"/>
            </a:endParaRPr>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UI graphics → PNG, </a:t>
            </a:r>
            <a:endParaRPr lang="tr-TR" sz="2000" dirty="0">
              <a:solidFill>
                <a:srgbClr val="111827"/>
              </a:solidFill>
              <a:latin typeface="Calibri" pitchFamily="34" charset="0"/>
              <a:ea typeface="Calibri" pitchFamily="34" charset="-122"/>
              <a:cs typeface="Calibri" pitchFamily="34" charset="-120"/>
            </a:endParaRPr>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icons/logos → SVG</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Avoid huge images: performance and user experience</a:t>
            </a:r>
            <a:endParaRPr lang="en-US" sz="2000" dirty="0"/>
          </a:p>
        </p:txBody>
      </p:sp>
      <p:sp>
        <p:nvSpPr>
          <p:cNvPr id="15" name="Shape 13"/>
          <p:cNvSpPr/>
          <p:nvPr/>
        </p:nvSpPr>
        <p:spPr>
          <a:xfrm>
            <a:off x="0" y="6583680"/>
            <a:ext cx="12191695" cy="274320"/>
          </a:xfrm>
          <a:prstGeom prst="rect">
            <a:avLst/>
          </a:prstGeom>
          <a:solidFill>
            <a:srgbClr val="F3F4F6"/>
          </a:solidFill>
          <a:ln w="12700">
            <a:solidFill>
              <a:srgbClr val="F3F4F6"/>
            </a:solidFill>
            <a:prstDash val="solid"/>
          </a:ln>
        </p:spPr>
      </p:sp>
      <p:sp>
        <p:nvSpPr>
          <p:cNvPr id="16" name="Text 14"/>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7" name="Text 15"/>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16</a:t>
            </a:r>
            <a:endParaRPr lang="en-US" sz="1000" dirty="0"/>
          </a:p>
        </p:txBody>
      </p:sp>
      <p:grpSp>
        <p:nvGrpSpPr>
          <p:cNvPr id="22" name="Grup 21">
            <a:extLst>
              <a:ext uri="{FF2B5EF4-FFF2-40B4-BE49-F238E27FC236}">
                <a16:creationId xmlns:a16="http://schemas.microsoft.com/office/drawing/2014/main" id="{1214EC64-6A6F-4F00-820B-26D368162264}"/>
              </a:ext>
            </a:extLst>
          </p:cNvPr>
          <p:cNvGrpSpPr/>
          <p:nvPr/>
        </p:nvGrpSpPr>
        <p:grpSpPr>
          <a:xfrm>
            <a:off x="6292196" y="1209370"/>
            <a:ext cx="3012675" cy="2103120"/>
            <a:chOff x="4663440" y="1143000"/>
            <a:chExt cx="2164080" cy="2103120"/>
          </a:xfrm>
        </p:grpSpPr>
        <p:sp>
          <p:nvSpPr>
            <p:cNvPr id="23" name="Shape 6">
              <a:extLst>
                <a:ext uri="{FF2B5EF4-FFF2-40B4-BE49-F238E27FC236}">
                  <a16:creationId xmlns:a16="http://schemas.microsoft.com/office/drawing/2014/main" id="{A8881172-6E98-4BA5-A19F-E31C071487A1}"/>
                </a:ext>
              </a:extLst>
            </p:cNvPr>
            <p:cNvSpPr/>
            <p:nvPr/>
          </p:nvSpPr>
          <p:spPr>
            <a:xfrm>
              <a:off x="4663440" y="1143000"/>
              <a:ext cx="2164080" cy="2103120"/>
            </a:xfrm>
            <a:prstGeom prst="roundRect">
              <a:avLst/>
            </a:prstGeom>
            <a:solidFill>
              <a:srgbClr val="EFF6FF"/>
            </a:solidFill>
            <a:ln w="12700">
              <a:solidFill>
                <a:srgbClr val="93C5FD"/>
              </a:solidFill>
              <a:prstDash val="solid"/>
            </a:ln>
          </p:spPr>
        </p:sp>
        <p:sp>
          <p:nvSpPr>
            <p:cNvPr id="24" name="Text 7">
              <a:extLst>
                <a:ext uri="{FF2B5EF4-FFF2-40B4-BE49-F238E27FC236}">
                  <a16:creationId xmlns:a16="http://schemas.microsoft.com/office/drawing/2014/main" id="{519B8F7C-4797-410D-96E7-B7D4F2520D14}"/>
                </a:ext>
              </a:extLst>
            </p:cNvPr>
            <p:cNvSpPr/>
            <p:nvPr/>
          </p:nvSpPr>
          <p:spPr>
            <a:xfrm>
              <a:off x="4892040" y="1307592"/>
              <a:ext cx="1569720" cy="265176"/>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SVG</a:t>
              </a:r>
              <a:endParaRPr lang="en-US" sz="1400" dirty="0"/>
            </a:p>
          </p:txBody>
        </p:sp>
        <p:sp>
          <p:nvSpPr>
            <p:cNvPr id="25" name="Text 8">
              <a:extLst>
                <a:ext uri="{FF2B5EF4-FFF2-40B4-BE49-F238E27FC236}">
                  <a16:creationId xmlns:a16="http://schemas.microsoft.com/office/drawing/2014/main" id="{302A4D1E-EF98-4C9E-9995-9A02A418600F}"/>
                </a:ext>
              </a:extLst>
            </p:cNvPr>
            <p:cNvSpPr/>
            <p:nvPr/>
          </p:nvSpPr>
          <p:spPr>
            <a:xfrm>
              <a:off x="4787902" y="1618488"/>
              <a:ext cx="1866898" cy="150876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Vector graphics</a:t>
              </a:r>
              <a:endParaRPr lang="en-US" sz="1400" dirty="0"/>
            </a:p>
            <a:p>
              <a:r>
                <a:rPr lang="en-US" sz="1400" dirty="0">
                  <a:solidFill>
                    <a:srgbClr val="1F2937"/>
                  </a:solidFill>
                  <a:latin typeface="Calibri" pitchFamily="34" charset="0"/>
                  <a:ea typeface="Calibri" pitchFamily="34" charset="-122"/>
                  <a:cs typeface="Calibri" pitchFamily="34" charset="-120"/>
                </a:rPr>
                <a:t>Scales perfectly</a:t>
              </a:r>
              <a:r>
                <a:rPr lang="tr-TR" sz="1400" dirty="0">
                  <a:solidFill>
                    <a:srgbClr val="1F2937"/>
                  </a:solidFill>
                  <a:latin typeface="Calibri" pitchFamily="34" charset="0"/>
                  <a:ea typeface="Calibri" pitchFamily="34" charset="-122"/>
                  <a:cs typeface="Calibri" pitchFamily="34" charset="-120"/>
                </a:rPr>
                <a:t> </a:t>
              </a:r>
              <a:r>
                <a:rPr lang="en-US" sz="1400" dirty="0"/>
                <a:t>on any screen</a:t>
              </a:r>
              <a:endParaRPr lang="tr-TR" sz="1400" dirty="0">
                <a:solidFill>
                  <a:srgbClr val="1F2937"/>
                </a:solidFill>
                <a:latin typeface="Calibri" pitchFamily="34" charset="0"/>
                <a:ea typeface="Calibri" pitchFamily="34" charset="-122"/>
                <a:cs typeface="Calibri" pitchFamily="34" charset="-120"/>
              </a:endParaRPr>
            </a:p>
            <a:p>
              <a:r>
                <a:rPr lang="en-US" sz="1400" dirty="0"/>
                <a:t>scalable without quality loss</a:t>
              </a:r>
            </a:p>
            <a:p>
              <a:pPr marL="0" indent="0">
                <a:buNone/>
              </a:pPr>
              <a:r>
                <a:rPr lang="en-US" sz="1400" dirty="0">
                  <a:solidFill>
                    <a:srgbClr val="1F2937"/>
                  </a:solidFill>
                  <a:latin typeface="Calibri" pitchFamily="34" charset="0"/>
                  <a:ea typeface="Calibri" pitchFamily="34" charset="-122"/>
                  <a:cs typeface="Calibri" pitchFamily="34" charset="-120"/>
                </a:rPr>
                <a:t>Best for icons &amp; logos</a:t>
              </a:r>
              <a:endParaRPr lang="tr-TR" sz="1400" dirty="0">
                <a:solidFill>
                  <a:srgbClr val="1F2937"/>
                </a:solidFill>
                <a:latin typeface="Calibri" pitchFamily="34" charset="0"/>
                <a:ea typeface="Calibri" pitchFamily="34" charset="-122"/>
                <a:cs typeface="Calibri" pitchFamily="34" charset="-120"/>
              </a:endParaRPr>
            </a:p>
            <a:p>
              <a:pPr marL="0" indent="0">
                <a:buNone/>
              </a:pPr>
              <a:r>
                <a:rPr lang="en-US" sz="1400" dirty="0"/>
                <a:t>Often smaller than PNG for icons</a:t>
              </a:r>
              <a:endParaRPr lang="tr-TR" sz="1400" dirty="0"/>
            </a:p>
            <a:p>
              <a:pPr marL="0" indent="0">
                <a:buNone/>
              </a:pPr>
              <a:r>
                <a:rPr lang="en-US" sz="1400" dirty="0"/>
                <a:t>Can be styled with CSS</a:t>
              </a:r>
            </a:p>
            <a:p>
              <a:pPr marL="0" indent="0">
                <a:buNone/>
              </a:pPr>
              <a:endParaRPr lang="en-US" sz="1400" dirty="0"/>
            </a:p>
          </p:txBody>
        </p:sp>
      </p:grpSp>
      <p:grpSp>
        <p:nvGrpSpPr>
          <p:cNvPr id="26" name="Grup 25">
            <a:extLst>
              <a:ext uri="{FF2B5EF4-FFF2-40B4-BE49-F238E27FC236}">
                <a16:creationId xmlns:a16="http://schemas.microsoft.com/office/drawing/2014/main" id="{08175D4A-57D2-49D9-8BC9-F59266E02151}"/>
              </a:ext>
            </a:extLst>
          </p:cNvPr>
          <p:cNvGrpSpPr/>
          <p:nvPr/>
        </p:nvGrpSpPr>
        <p:grpSpPr>
          <a:xfrm>
            <a:off x="9636523" y="1215301"/>
            <a:ext cx="2164080" cy="2103120"/>
            <a:chOff x="4663440" y="1143000"/>
            <a:chExt cx="2164080" cy="2103120"/>
          </a:xfrm>
        </p:grpSpPr>
        <p:sp>
          <p:nvSpPr>
            <p:cNvPr id="27" name="Shape 6">
              <a:extLst>
                <a:ext uri="{FF2B5EF4-FFF2-40B4-BE49-F238E27FC236}">
                  <a16:creationId xmlns:a16="http://schemas.microsoft.com/office/drawing/2014/main" id="{103F2280-F3CA-450C-B62D-17573BA1B182}"/>
                </a:ext>
              </a:extLst>
            </p:cNvPr>
            <p:cNvSpPr/>
            <p:nvPr/>
          </p:nvSpPr>
          <p:spPr>
            <a:xfrm>
              <a:off x="4663440" y="1143000"/>
              <a:ext cx="2164080" cy="2103120"/>
            </a:xfrm>
            <a:prstGeom prst="roundRect">
              <a:avLst/>
            </a:prstGeom>
            <a:solidFill>
              <a:srgbClr val="EFF6FF"/>
            </a:solidFill>
            <a:ln w="12700">
              <a:solidFill>
                <a:srgbClr val="93C5FD"/>
              </a:solidFill>
              <a:prstDash val="solid"/>
            </a:ln>
          </p:spPr>
        </p:sp>
        <p:sp>
          <p:nvSpPr>
            <p:cNvPr id="28" name="Text 7">
              <a:extLst>
                <a:ext uri="{FF2B5EF4-FFF2-40B4-BE49-F238E27FC236}">
                  <a16:creationId xmlns:a16="http://schemas.microsoft.com/office/drawing/2014/main" id="{F12A63C4-646A-44F6-A375-E27A787015A7}"/>
                </a:ext>
              </a:extLst>
            </p:cNvPr>
            <p:cNvSpPr/>
            <p:nvPr/>
          </p:nvSpPr>
          <p:spPr>
            <a:xfrm>
              <a:off x="4892040" y="1307592"/>
              <a:ext cx="1569720" cy="265176"/>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GIF</a:t>
              </a:r>
              <a:endParaRPr lang="en-US" sz="1400" dirty="0"/>
            </a:p>
          </p:txBody>
        </p:sp>
        <p:sp>
          <p:nvSpPr>
            <p:cNvPr id="29" name="Text 8">
              <a:extLst>
                <a:ext uri="{FF2B5EF4-FFF2-40B4-BE49-F238E27FC236}">
                  <a16:creationId xmlns:a16="http://schemas.microsoft.com/office/drawing/2014/main" id="{7FCF5FD8-0E4D-4FC3-A752-548BA45B3810}"/>
                </a:ext>
              </a:extLst>
            </p:cNvPr>
            <p:cNvSpPr/>
            <p:nvPr/>
          </p:nvSpPr>
          <p:spPr>
            <a:xfrm>
              <a:off x="4892040" y="1618488"/>
              <a:ext cx="1762760" cy="1508760"/>
            </a:xfrm>
            <a:prstGeom prst="rect">
              <a:avLst/>
            </a:prstGeom>
            <a:noFill/>
            <a:ln/>
          </p:spPr>
          <p:txBody>
            <a:bodyPr wrap="square" rtlCol="0" anchor="t"/>
            <a:lstStyle/>
            <a:p>
              <a:r>
                <a:rPr lang="en-US" sz="1400" dirty="0"/>
                <a:t>simple animation (limited colors)</a:t>
              </a: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Image Size Control</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width / height + aspect ratio</a:t>
            </a:r>
            <a:endParaRPr lang="en-US" sz="1200" dirty="0"/>
          </a:p>
        </p:txBody>
      </p:sp>
      <p:sp>
        <p:nvSpPr>
          <p:cNvPr id="5" name="Text 3"/>
          <p:cNvSpPr/>
          <p:nvPr/>
        </p:nvSpPr>
        <p:spPr>
          <a:xfrm>
            <a:off x="396240" y="1143000"/>
            <a:ext cx="6278880" cy="4389120"/>
          </a:xfrm>
          <a:prstGeom prst="rect">
            <a:avLst/>
          </a:prstGeom>
          <a:noFill/>
          <a:ln/>
        </p:spPr>
        <p:txBody>
          <a:bodyPr wrap="square" rtlCol="0" anchor="t"/>
          <a:lstStyle/>
          <a:p>
            <a:pPr marL="254000" indent="-254000">
              <a:lnSpc>
                <a:spcPct val="115000"/>
              </a:lnSpc>
              <a:buSzPct val="100000"/>
              <a:buFontTx/>
              <a:buChar char="•"/>
            </a:pPr>
            <a:r>
              <a:rPr lang="en-US" sz="2000" dirty="0">
                <a:solidFill>
                  <a:srgbClr val="111827"/>
                </a:solidFill>
                <a:latin typeface="Calibri" pitchFamily="34" charset="0"/>
                <a:ea typeface="Calibri" pitchFamily="34" charset="-122"/>
                <a:cs typeface="Calibri" pitchFamily="34" charset="-120"/>
              </a:rPr>
              <a:t>You can set width and height in HTML attributes</a:t>
            </a:r>
            <a:r>
              <a:rPr lang="tr-TR" sz="2000" dirty="0">
                <a:solidFill>
                  <a:srgbClr val="111827"/>
                </a:solidFill>
                <a:latin typeface="Calibri" pitchFamily="34" charset="0"/>
                <a:ea typeface="Calibri" pitchFamily="34" charset="-122"/>
                <a:cs typeface="Calibri" pitchFamily="34" charset="-120"/>
              </a:rPr>
              <a:t> </a:t>
            </a:r>
            <a:r>
              <a:rPr lang="en-US" sz="2000" dirty="0"/>
              <a:t>or CSS</a:t>
            </a:r>
          </a:p>
          <a:p>
            <a:pPr marL="254000" indent="-254000">
              <a:lnSpc>
                <a:spcPct val="115000"/>
              </a:lnSpc>
              <a:buSzPct val="100000"/>
              <a:buChar char="•"/>
            </a:pP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But keep aspect ratio to avoid stretching</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Best practice: control size with CSS for responsive design</a:t>
            </a:r>
            <a:endParaRPr lang="en-US" sz="2000" dirty="0"/>
          </a:p>
        </p:txBody>
      </p:sp>
      <p:sp>
        <p:nvSpPr>
          <p:cNvPr id="6" name="Shape 4"/>
          <p:cNvSpPr/>
          <p:nvPr/>
        </p:nvSpPr>
        <p:spPr>
          <a:xfrm>
            <a:off x="6766560" y="1143000"/>
            <a:ext cx="4572000" cy="219456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182880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&lt;img src="img/me.jpg"</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alt="My photo"</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width="300"&gt;</a:t>
            </a:r>
            <a:endParaRPr lang="en-US" sz="1400" dirty="0"/>
          </a:p>
        </p:txBody>
      </p:sp>
      <p:sp>
        <p:nvSpPr>
          <p:cNvPr id="8" name="Shape 6"/>
          <p:cNvSpPr/>
          <p:nvPr/>
        </p:nvSpPr>
        <p:spPr>
          <a:xfrm>
            <a:off x="6766560" y="3611880"/>
            <a:ext cx="4572000" cy="1828800"/>
          </a:xfrm>
          <a:prstGeom prst="roundRect">
            <a:avLst/>
          </a:prstGeom>
          <a:solidFill>
            <a:srgbClr val="111827"/>
          </a:solidFill>
          <a:ln w="12700">
            <a:solidFill>
              <a:srgbClr val="111827"/>
            </a:solidFill>
            <a:prstDash val="solid"/>
          </a:ln>
        </p:spPr>
      </p:sp>
      <p:sp>
        <p:nvSpPr>
          <p:cNvPr id="9" name="Text 7"/>
          <p:cNvSpPr/>
          <p:nvPr/>
        </p:nvSpPr>
        <p:spPr>
          <a:xfrm>
            <a:off x="6995160" y="3794760"/>
            <a:ext cx="4114800" cy="146304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 Basic responsive idea */</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img { max-width: 100%; height: auto; }</a:t>
            </a:r>
            <a:endParaRPr lang="en-US" sz="1400" dirty="0"/>
          </a:p>
        </p:txBody>
      </p:sp>
      <p:sp>
        <p:nvSpPr>
          <p:cNvPr id="10" name="Shape 8"/>
          <p:cNvSpPr/>
          <p:nvPr/>
        </p:nvSpPr>
        <p:spPr>
          <a:xfrm>
            <a:off x="0" y="6583680"/>
            <a:ext cx="12191695" cy="274320"/>
          </a:xfrm>
          <a:prstGeom prst="rect">
            <a:avLst/>
          </a:prstGeom>
          <a:solidFill>
            <a:srgbClr val="F3F4F6"/>
          </a:solidFill>
          <a:ln w="12700">
            <a:solidFill>
              <a:srgbClr val="F3F4F6"/>
            </a:solidFill>
            <a:prstDash val="solid"/>
          </a:ln>
        </p:spPr>
      </p:sp>
      <p:sp>
        <p:nvSpPr>
          <p:cNvPr id="11" name="Text 9"/>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2" name="Text 10"/>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17</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Image as a Link</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Wrap &lt;img&gt; inside &lt;a&gt;</a:t>
            </a:r>
            <a:endParaRPr lang="en-US" sz="1200" dirty="0"/>
          </a:p>
        </p:txBody>
      </p:sp>
      <p:sp>
        <p:nvSpPr>
          <p:cNvPr id="5" name="Text 3"/>
          <p:cNvSpPr/>
          <p:nvPr/>
        </p:nvSpPr>
        <p:spPr>
          <a:xfrm>
            <a:off x="193040" y="1143000"/>
            <a:ext cx="6482080" cy="438912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You can make an image clickable by putting it inside a link</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Common for logos that link to the home page</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Remember alt text still matters</a:t>
            </a:r>
            <a:r>
              <a:rPr lang="tr-TR" sz="2000" dirty="0">
                <a:solidFill>
                  <a:srgbClr val="111827"/>
                </a:solidFill>
                <a:latin typeface="Calibri" pitchFamily="34" charset="0"/>
                <a:ea typeface="Calibri" pitchFamily="34" charset="-122"/>
                <a:cs typeface="Calibri" pitchFamily="34" charset="-120"/>
              </a:rPr>
              <a:t>. </a:t>
            </a:r>
            <a:r>
              <a:rPr lang="en-US" sz="2000" dirty="0"/>
              <a:t>Alt text should describe link destination</a:t>
            </a:r>
          </a:p>
          <a:p>
            <a:pPr marL="254000" indent="-254000">
              <a:lnSpc>
                <a:spcPct val="115000"/>
              </a:lnSpc>
              <a:buSzPct val="100000"/>
              <a:buChar char="•"/>
            </a:pPr>
            <a:endParaRPr lang="en-US" sz="2000" dirty="0"/>
          </a:p>
        </p:txBody>
      </p:sp>
      <p:sp>
        <p:nvSpPr>
          <p:cNvPr id="6" name="Shape 4"/>
          <p:cNvSpPr/>
          <p:nvPr/>
        </p:nvSpPr>
        <p:spPr>
          <a:xfrm>
            <a:off x="6766560" y="1143000"/>
            <a:ext cx="4572000" cy="274320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237744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&lt;a href="index.html"&gt;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&lt;img src="img/logo.png"</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alt="Company logo"&gt;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&lt;/a&gt;</a:t>
            </a:r>
            <a:endParaRPr lang="en-US" sz="1400" dirty="0"/>
          </a:p>
        </p:txBody>
      </p:sp>
      <p:sp>
        <p:nvSpPr>
          <p:cNvPr id="8" name="Shape 6"/>
          <p:cNvSpPr/>
          <p:nvPr/>
        </p:nvSpPr>
        <p:spPr>
          <a:xfrm>
            <a:off x="6766560" y="4160520"/>
            <a:ext cx="4572000" cy="1737360"/>
          </a:xfrm>
          <a:prstGeom prst="roundRect">
            <a:avLst/>
          </a:prstGeom>
          <a:solidFill>
            <a:srgbClr val="EFF6FF"/>
          </a:solidFill>
          <a:ln w="12700">
            <a:solidFill>
              <a:srgbClr val="93C5FD"/>
            </a:solidFill>
            <a:prstDash val="solid"/>
          </a:ln>
        </p:spPr>
      </p:sp>
      <p:sp>
        <p:nvSpPr>
          <p:cNvPr id="9" name="Text 7"/>
          <p:cNvSpPr/>
          <p:nvPr/>
        </p:nvSpPr>
        <p:spPr>
          <a:xfrm>
            <a:off x="6995160" y="432511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Usability</a:t>
            </a:r>
            <a:endParaRPr lang="en-US" sz="1400" dirty="0"/>
          </a:p>
        </p:txBody>
      </p:sp>
      <p:sp>
        <p:nvSpPr>
          <p:cNvPr id="10" name="Text 8"/>
          <p:cNvSpPr/>
          <p:nvPr/>
        </p:nvSpPr>
        <p:spPr>
          <a:xfrm>
            <a:off x="6995160" y="4636008"/>
            <a:ext cx="4114800" cy="114300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Clickable logo → users expect it to go to Home.</a:t>
            </a:r>
            <a:endParaRPr lang="en-US" sz="1400" dirty="0"/>
          </a:p>
        </p:txBody>
      </p:sp>
      <p:sp>
        <p:nvSpPr>
          <p:cNvPr id="11" name="Shape 9"/>
          <p:cNvSpPr/>
          <p:nvPr/>
        </p:nvSpPr>
        <p:spPr>
          <a:xfrm>
            <a:off x="0" y="6583680"/>
            <a:ext cx="12191695" cy="274320"/>
          </a:xfrm>
          <a:prstGeom prst="rect">
            <a:avLst/>
          </a:prstGeom>
          <a:solidFill>
            <a:srgbClr val="F3F4F6"/>
          </a:solidFill>
          <a:ln w="12700">
            <a:solidFill>
              <a:srgbClr val="F3F4F6"/>
            </a:solidFill>
            <a:prstDash val="solid"/>
          </a:ln>
        </p:spPr>
      </p:sp>
      <p:sp>
        <p:nvSpPr>
          <p:cNvPr id="12" name="Text 10"/>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3" name="Text 11"/>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18</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Figure &amp; Caption</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Clean semantics with &lt;figure&gt;+ &lt;</a:t>
            </a:r>
            <a:r>
              <a:rPr lang="en-US" sz="1200" dirty="0" err="1">
                <a:solidFill>
                  <a:srgbClr val="D1D5DB"/>
                </a:solidFill>
                <a:latin typeface="Calibri" pitchFamily="34" charset="0"/>
                <a:ea typeface="Calibri" pitchFamily="34" charset="-122"/>
                <a:cs typeface="Calibri" pitchFamily="34" charset="-120"/>
              </a:rPr>
              <a:t>figcaption</a:t>
            </a:r>
            <a:r>
              <a:rPr lang="en-US" sz="1200" dirty="0">
                <a:solidFill>
                  <a:srgbClr val="D1D5DB"/>
                </a:solidFill>
                <a:latin typeface="Calibri" pitchFamily="34" charset="0"/>
                <a:ea typeface="Calibri" pitchFamily="34" charset="-122"/>
                <a:cs typeface="Calibri" pitchFamily="34" charset="-120"/>
              </a:rPr>
              <a:t>&gt;</a:t>
            </a:r>
            <a:endParaRPr lang="en-US" sz="1200" dirty="0"/>
          </a:p>
        </p:txBody>
      </p:sp>
      <p:sp>
        <p:nvSpPr>
          <p:cNvPr id="5" name="Text 3"/>
          <p:cNvSpPr/>
          <p:nvPr/>
        </p:nvSpPr>
        <p:spPr>
          <a:xfrm>
            <a:off x="822960" y="1143000"/>
            <a:ext cx="5852160" cy="438912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&lt;figure&gt; groups an image and its caption</a:t>
            </a:r>
            <a:endParaRPr lang="en-US" sz="2000" dirty="0"/>
          </a:p>
          <a:p>
            <a:r>
              <a:rPr lang="en-US" sz="2000" dirty="0"/>
              <a:t>Use for images with captions</a:t>
            </a:r>
          </a:p>
          <a:p>
            <a:r>
              <a:rPr lang="en-US" sz="2000" dirty="0"/>
              <a:t>Clean semantics for content</a:t>
            </a:r>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&lt;figcaption&gt; gives a description under the image</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This is clean and semantic HTML</a:t>
            </a:r>
            <a:endParaRPr lang="tr-TR" sz="2000" dirty="0">
              <a:solidFill>
                <a:srgbClr val="111827"/>
              </a:solidFill>
              <a:latin typeface="Calibri" pitchFamily="34" charset="0"/>
              <a:ea typeface="Calibri" pitchFamily="34" charset="-122"/>
              <a:cs typeface="Calibri" pitchFamily="34" charset="-120"/>
            </a:endParaRPr>
          </a:p>
          <a:p>
            <a:pPr marL="254000" indent="-254000">
              <a:lnSpc>
                <a:spcPct val="115000"/>
              </a:lnSpc>
              <a:buSzPct val="100000"/>
              <a:buFontTx/>
              <a:buChar char="•"/>
            </a:pPr>
            <a:r>
              <a:rPr lang="en-US" sz="2000" dirty="0"/>
              <a:t>Better than random &lt;p&gt; under images</a:t>
            </a:r>
          </a:p>
          <a:p>
            <a:pPr marL="254000" indent="-254000">
              <a:lnSpc>
                <a:spcPct val="115000"/>
              </a:lnSpc>
              <a:buSzPct val="100000"/>
              <a:buChar char="•"/>
            </a:pPr>
            <a:endParaRPr lang="en-US" sz="2000" dirty="0"/>
          </a:p>
        </p:txBody>
      </p:sp>
      <p:sp>
        <p:nvSpPr>
          <p:cNvPr id="6" name="Shape 4"/>
          <p:cNvSpPr/>
          <p:nvPr/>
        </p:nvSpPr>
        <p:spPr>
          <a:xfrm>
            <a:off x="6766560" y="1143000"/>
            <a:ext cx="4572000" cy="438912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402336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&lt;figure&gt;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&lt;img src="img/campus.jpg" alt="Campus building"&gt;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&lt;figcaption&gt;IAU Campus&lt;/figcaption&gt;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&lt;/figure&gt;</a:t>
            </a:r>
            <a:endParaRPr lang="en-US" sz="1400" dirty="0"/>
          </a:p>
        </p:txBody>
      </p:sp>
      <p:sp>
        <p:nvSpPr>
          <p:cNvPr id="8" name="Shape 6"/>
          <p:cNvSpPr/>
          <p:nvPr/>
        </p:nvSpPr>
        <p:spPr>
          <a:xfrm>
            <a:off x="0" y="6583680"/>
            <a:ext cx="12191695" cy="274320"/>
          </a:xfrm>
          <a:prstGeom prst="rect">
            <a:avLst/>
          </a:prstGeom>
          <a:solidFill>
            <a:srgbClr val="F3F4F6"/>
          </a:solidFill>
          <a:ln w="12700">
            <a:solidFill>
              <a:srgbClr val="F3F4F6"/>
            </a:solidFill>
            <a:prstDash val="solid"/>
          </a:ln>
        </p:spPr>
      </p:sp>
      <p:sp>
        <p:nvSpPr>
          <p:cNvPr id="9" name="Text 7"/>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0" name="Text 8"/>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19</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Learning Objectives</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What you should be able to do by the end of today</a:t>
            </a:r>
            <a:endParaRPr lang="en-US" sz="1200" dirty="0"/>
          </a:p>
        </p:txBody>
      </p:sp>
      <p:sp>
        <p:nvSpPr>
          <p:cNvPr id="5" name="Text 3"/>
          <p:cNvSpPr/>
          <p:nvPr/>
        </p:nvSpPr>
        <p:spPr>
          <a:xfrm>
            <a:off x="822960" y="1259840"/>
            <a:ext cx="10789920" cy="3860800"/>
          </a:xfrm>
          <a:prstGeom prst="rect">
            <a:avLst/>
          </a:prstGeom>
          <a:noFill/>
          <a:ln/>
        </p:spPr>
        <p:txBody>
          <a:bodyPr wrap="square" rtlCol="0" anchor="t"/>
          <a:lstStyle/>
          <a:p>
            <a:r>
              <a:rPr lang="en-US" sz="2000" dirty="0"/>
              <a:t>From Text Markup → Practical Navigation &amp; Media</a:t>
            </a:r>
          </a:p>
          <a:p>
            <a:r>
              <a:rPr lang="en-US" sz="2000" dirty="0"/>
              <a:t>Goal: build clean, readable pages with working links &amp; images</a:t>
            </a:r>
          </a:p>
          <a:p>
            <a:r>
              <a:rPr lang="en-US" sz="2000" dirty="0"/>
              <a:t>Today: URLs, paths, anchors, alt text, formats, sizing, responsive basics</a:t>
            </a:r>
          </a:p>
          <a:p>
            <a:pPr marL="254000" indent="-254000">
              <a:lnSpc>
                <a:spcPct val="115000"/>
              </a:lnSpc>
              <a:buSzPct val="100000"/>
              <a:buChar char="•"/>
            </a:pPr>
            <a:endParaRPr lang="tr-TR" sz="2000" dirty="0">
              <a:solidFill>
                <a:srgbClr val="111827"/>
              </a:solidFill>
              <a:latin typeface="Calibri" pitchFamily="34" charset="0"/>
              <a:ea typeface="Calibri" pitchFamily="34" charset="-122"/>
              <a:cs typeface="Calibri" pitchFamily="34" charset="-120"/>
            </a:endParaRPr>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Explain what an &lt;a&gt; link actually does (requesting a resource via URL)</a:t>
            </a: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Use absolute vs relative URLs correctly (and avoid common path mistakes)</a:t>
            </a: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Create safe links that open in a new tab (target + basic safety)</a:t>
            </a: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Link to sections on the same page using id + #fragment</a:t>
            </a: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Use practical links: mailto: and tel:</a:t>
            </a: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Add images with meaningful alt text and correct file paths</a:t>
            </a: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Choose the right image format (JPG/PNG/SVG) and control size without distortion</a:t>
            </a:r>
            <a:endParaRPr lang="en-US" sz="2000" dirty="0"/>
          </a:p>
        </p:txBody>
      </p:sp>
      <p:sp>
        <p:nvSpPr>
          <p:cNvPr id="6" name="Shape 4"/>
          <p:cNvSpPr/>
          <p:nvPr/>
        </p:nvSpPr>
        <p:spPr>
          <a:xfrm>
            <a:off x="822960" y="5577840"/>
            <a:ext cx="10789920" cy="822960"/>
          </a:xfrm>
          <a:prstGeom prst="roundRect">
            <a:avLst/>
          </a:prstGeom>
          <a:solidFill>
            <a:srgbClr val="EFF6FF"/>
          </a:solidFill>
          <a:ln w="12700">
            <a:solidFill>
              <a:srgbClr val="93C5FD"/>
            </a:solidFill>
            <a:prstDash val="solid"/>
          </a:ln>
        </p:spPr>
      </p:sp>
      <p:sp>
        <p:nvSpPr>
          <p:cNvPr id="7" name="Text 5"/>
          <p:cNvSpPr/>
          <p:nvPr/>
        </p:nvSpPr>
        <p:spPr>
          <a:xfrm>
            <a:off x="1051560" y="5742432"/>
            <a:ext cx="1033272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Outcome</a:t>
            </a:r>
            <a:endParaRPr lang="en-US" sz="1400" dirty="0"/>
          </a:p>
        </p:txBody>
      </p:sp>
      <p:sp>
        <p:nvSpPr>
          <p:cNvPr id="8" name="Text 6"/>
          <p:cNvSpPr/>
          <p:nvPr/>
        </p:nvSpPr>
        <p:spPr>
          <a:xfrm>
            <a:off x="1051560" y="6053328"/>
            <a:ext cx="10332720" cy="22860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Mini project: Build a simple “Profile Card” page with photo + links.</a:t>
            </a:r>
            <a:endParaRPr lang="en-US" sz="1400" dirty="0"/>
          </a:p>
        </p:txBody>
      </p:sp>
      <p:sp>
        <p:nvSpPr>
          <p:cNvPr id="9" name="Shape 7"/>
          <p:cNvSpPr/>
          <p:nvPr/>
        </p:nvSpPr>
        <p:spPr>
          <a:xfrm>
            <a:off x="0" y="6583680"/>
            <a:ext cx="12191695" cy="274320"/>
          </a:xfrm>
          <a:prstGeom prst="rect">
            <a:avLst/>
          </a:prstGeom>
          <a:solidFill>
            <a:srgbClr val="F3F4F6"/>
          </a:solidFill>
          <a:ln w="12700">
            <a:solidFill>
              <a:srgbClr val="F3F4F6"/>
            </a:solidFill>
            <a:prstDash val="solid"/>
          </a:ln>
        </p:spPr>
      </p:sp>
      <p:sp>
        <p:nvSpPr>
          <p:cNvPr id="10" name="Text 8"/>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1" name="Text 9"/>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Responsive Images (Basic)</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Make images fit the screen</a:t>
            </a:r>
            <a:endParaRPr lang="en-US" sz="1200" dirty="0"/>
          </a:p>
        </p:txBody>
      </p:sp>
      <p:sp>
        <p:nvSpPr>
          <p:cNvPr id="5" name="Text 3"/>
          <p:cNvSpPr/>
          <p:nvPr/>
        </p:nvSpPr>
        <p:spPr>
          <a:xfrm>
            <a:off x="477520" y="1143000"/>
            <a:ext cx="6197600" cy="4963160"/>
          </a:xfrm>
          <a:prstGeom prst="rect">
            <a:avLst/>
          </a:prstGeom>
          <a:noFill/>
          <a:ln/>
        </p:spPr>
        <p:txBody>
          <a:bodyPr wrap="square" rtlCol="0" anchor="t"/>
          <a:lstStyle/>
          <a:p>
            <a:pPr marL="254000" indent="-254000">
              <a:lnSpc>
                <a:spcPct val="115000"/>
              </a:lnSpc>
              <a:buSzPct val="100000"/>
              <a:buChar char="•"/>
            </a:pPr>
            <a:endParaRPr lang="tr-TR" sz="2000" dirty="0">
              <a:solidFill>
                <a:srgbClr val="111827"/>
              </a:solidFill>
              <a:latin typeface="Calibri" pitchFamily="34" charset="0"/>
              <a:ea typeface="Calibri" pitchFamily="34" charset="-122"/>
              <a:cs typeface="Calibri" pitchFamily="34" charset="-120"/>
            </a:endParaRPr>
          </a:p>
          <a:p>
            <a:pPr marL="254000" indent="-254000">
              <a:lnSpc>
                <a:spcPct val="115000"/>
              </a:lnSpc>
              <a:buSzPct val="100000"/>
              <a:buFontTx/>
              <a:buChar char="•"/>
            </a:pPr>
            <a:r>
              <a:rPr lang="en-US" sz="2000" dirty="0"/>
              <a:t>Goal: images fit inside the screen/container</a:t>
            </a:r>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Problem: fixed-width images can overflow on mobile</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Solution: max-width: 100% keeps image inside its container</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height: auto keeps correct ratio</a:t>
            </a:r>
            <a:endParaRPr lang="tr-TR" sz="2000" dirty="0">
              <a:solidFill>
                <a:srgbClr val="111827"/>
              </a:solidFill>
              <a:latin typeface="Calibri" pitchFamily="34" charset="0"/>
              <a:ea typeface="Calibri" pitchFamily="34" charset="-122"/>
              <a:cs typeface="Calibri" pitchFamily="34" charset="-120"/>
            </a:endParaRPr>
          </a:p>
          <a:p>
            <a:r>
              <a:rPr lang="en-US" sz="2000" dirty="0"/>
              <a:t>HTML attributes: quick sizing, limited control</a:t>
            </a:r>
          </a:p>
          <a:p>
            <a:r>
              <a:rPr lang="en-US" sz="2000" dirty="0"/>
              <a:t>CSS: best for consistent design</a:t>
            </a:r>
          </a:p>
          <a:p>
            <a:r>
              <a:rPr lang="en-US" sz="2000" dirty="0"/>
              <a:t>Example: </a:t>
            </a:r>
            <a:r>
              <a:rPr lang="en-US" sz="2000" dirty="0" err="1"/>
              <a:t>img</a:t>
            </a:r>
            <a:r>
              <a:rPr lang="en-US" sz="2000" dirty="0"/>
              <a:t> { max-width: 100%; height: auto; }</a:t>
            </a:r>
          </a:p>
          <a:p>
            <a:r>
              <a:rPr lang="en-US" sz="2000" dirty="0"/>
              <a:t>Use CSS for responsive behavior</a:t>
            </a:r>
            <a:endParaRPr lang="tr-TR" sz="2000" dirty="0"/>
          </a:p>
          <a:p>
            <a:r>
              <a:rPr lang="en-US" sz="2000" dirty="0"/>
              <a:t>Prevents overflow on small screens</a:t>
            </a:r>
          </a:p>
          <a:p>
            <a:r>
              <a:rPr lang="en-US" sz="2000" dirty="0"/>
              <a:t>Beginner-friendly responsive rule</a:t>
            </a:r>
          </a:p>
          <a:p>
            <a:endParaRPr lang="en-US" sz="2000" dirty="0"/>
          </a:p>
          <a:p>
            <a:pPr marL="254000" indent="-254000">
              <a:lnSpc>
                <a:spcPct val="115000"/>
              </a:lnSpc>
              <a:buSzPct val="100000"/>
              <a:buChar char="•"/>
            </a:pPr>
            <a:endParaRPr lang="en-US" sz="2000" dirty="0"/>
          </a:p>
        </p:txBody>
      </p:sp>
      <p:sp>
        <p:nvSpPr>
          <p:cNvPr id="6" name="Shape 4"/>
          <p:cNvSpPr/>
          <p:nvPr/>
        </p:nvSpPr>
        <p:spPr>
          <a:xfrm>
            <a:off x="6766560" y="1143000"/>
            <a:ext cx="4572000" cy="237744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201168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img {</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max-width: 100%;</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height: auto;</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a:t>
            </a:r>
            <a:endParaRPr lang="en-US" sz="1400" dirty="0"/>
          </a:p>
        </p:txBody>
      </p:sp>
      <p:sp>
        <p:nvSpPr>
          <p:cNvPr id="8" name="Shape 6"/>
          <p:cNvSpPr/>
          <p:nvPr/>
        </p:nvSpPr>
        <p:spPr>
          <a:xfrm>
            <a:off x="6766560" y="3703320"/>
            <a:ext cx="4572000" cy="2194560"/>
          </a:xfrm>
          <a:prstGeom prst="roundRect">
            <a:avLst/>
          </a:prstGeom>
          <a:solidFill>
            <a:srgbClr val="EFF6FF"/>
          </a:solidFill>
          <a:ln w="12700">
            <a:solidFill>
              <a:srgbClr val="93C5FD"/>
            </a:solidFill>
            <a:prstDash val="solid"/>
          </a:ln>
        </p:spPr>
      </p:sp>
      <p:sp>
        <p:nvSpPr>
          <p:cNvPr id="9" name="Text 7"/>
          <p:cNvSpPr/>
          <p:nvPr/>
        </p:nvSpPr>
        <p:spPr>
          <a:xfrm>
            <a:off x="6995160" y="386791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Class tip</a:t>
            </a:r>
            <a:endParaRPr lang="en-US" sz="1400" dirty="0"/>
          </a:p>
        </p:txBody>
      </p:sp>
      <p:sp>
        <p:nvSpPr>
          <p:cNvPr id="10" name="Text 8"/>
          <p:cNvSpPr/>
          <p:nvPr/>
        </p:nvSpPr>
        <p:spPr>
          <a:xfrm>
            <a:off x="6995160" y="4178808"/>
            <a:ext cx="4114800" cy="160020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Use a browser window and resize it to show the effect live.</a:t>
            </a:r>
            <a:endParaRPr lang="en-US" sz="1400" dirty="0"/>
          </a:p>
        </p:txBody>
      </p:sp>
      <p:sp>
        <p:nvSpPr>
          <p:cNvPr id="11" name="Shape 9"/>
          <p:cNvSpPr/>
          <p:nvPr/>
        </p:nvSpPr>
        <p:spPr>
          <a:xfrm>
            <a:off x="0" y="6583680"/>
            <a:ext cx="12191695" cy="274320"/>
          </a:xfrm>
          <a:prstGeom prst="rect">
            <a:avLst/>
          </a:prstGeom>
          <a:solidFill>
            <a:srgbClr val="F3F4F6"/>
          </a:solidFill>
          <a:ln w="12700">
            <a:solidFill>
              <a:srgbClr val="F3F4F6"/>
            </a:solidFill>
            <a:prstDash val="solid"/>
          </a:ln>
        </p:spPr>
      </p:sp>
      <p:sp>
        <p:nvSpPr>
          <p:cNvPr id="12" name="Text 10"/>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3" name="Text 11"/>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20</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Image File Size &amp; Performance</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Why it matters</a:t>
            </a:r>
            <a:endParaRPr lang="en-US" sz="1200" dirty="0"/>
          </a:p>
        </p:txBody>
      </p:sp>
      <p:sp>
        <p:nvSpPr>
          <p:cNvPr id="5" name="Text 3"/>
          <p:cNvSpPr/>
          <p:nvPr/>
        </p:nvSpPr>
        <p:spPr>
          <a:xfrm>
            <a:off x="365760" y="1143000"/>
            <a:ext cx="6309360" cy="475488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Large images = slow pages (especially on mobile data)</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Users leave slow websites</a:t>
            </a:r>
            <a:endParaRPr lang="en-US" sz="2000" dirty="0"/>
          </a:p>
          <a:p>
            <a:pPr marL="254000" indent="-254000">
              <a:lnSpc>
                <a:spcPct val="115000"/>
              </a:lnSpc>
              <a:buSzPct val="100000"/>
              <a:buFontTx/>
              <a:buChar char="•"/>
            </a:pPr>
            <a:r>
              <a:rPr lang="en-US" sz="2000" dirty="0"/>
              <a:t>Resize images to display size</a:t>
            </a:r>
          </a:p>
          <a:p>
            <a:pPr marL="254000" indent="-254000">
              <a:lnSpc>
                <a:spcPct val="115000"/>
              </a:lnSpc>
              <a:buSzPct val="100000"/>
              <a:buChar char="•"/>
            </a:pPr>
            <a:endParaRPr lang="en-US" sz="2000" dirty="0"/>
          </a:p>
          <a:p>
            <a:pPr marL="254000" indent="-254000">
              <a:lnSpc>
                <a:spcPct val="115000"/>
              </a:lnSpc>
              <a:buSzPct val="100000"/>
              <a:buChar char="•"/>
            </a:pPr>
            <a:endParaRPr lang="tr-TR" sz="2000" dirty="0">
              <a:solidFill>
                <a:srgbClr val="111827"/>
              </a:solidFill>
              <a:latin typeface="Calibri" pitchFamily="34" charset="0"/>
              <a:ea typeface="Calibri" pitchFamily="34" charset="-122"/>
              <a:cs typeface="Calibri" pitchFamily="34" charset="-120"/>
            </a:endParaRPr>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Compress images appropriately (not today in depth)</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Choose the right format and size for the job</a:t>
            </a:r>
            <a:endParaRPr lang="en-US" sz="2000" dirty="0"/>
          </a:p>
        </p:txBody>
      </p:sp>
      <p:sp>
        <p:nvSpPr>
          <p:cNvPr id="6" name="Shape 4"/>
          <p:cNvSpPr/>
          <p:nvPr/>
        </p:nvSpPr>
        <p:spPr>
          <a:xfrm>
            <a:off x="6766560" y="1143000"/>
            <a:ext cx="4572000" cy="1828800"/>
          </a:xfrm>
          <a:prstGeom prst="roundRect">
            <a:avLst/>
          </a:prstGeom>
          <a:solidFill>
            <a:srgbClr val="EFF6FF"/>
          </a:solidFill>
          <a:ln w="12700">
            <a:solidFill>
              <a:srgbClr val="93C5FD"/>
            </a:solidFill>
            <a:prstDash val="solid"/>
          </a:ln>
        </p:spPr>
      </p:sp>
      <p:sp>
        <p:nvSpPr>
          <p:cNvPr id="7" name="Text 5"/>
          <p:cNvSpPr/>
          <p:nvPr/>
        </p:nvSpPr>
        <p:spPr>
          <a:xfrm>
            <a:off x="6995160" y="130759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Rule of thumb</a:t>
            </a:r>
            <a:endParaRPr lang="en-US" sz="1400" dirty="0"/>
          </a:p>
        </p:txBody>
      </p:sp>
      <p:sp>
        <p:nvSpPr>
          <p:cNvPr id="8" name="Text 6"/>
          <p:cNvSpPr/>
          <p:nvPr/>
        </p:nvSpPr>
        <p:spPr>
          <a:xfrm>
            <a:off x="6995160" y="1618488"/>
            <a:ext cx="4114800" cy="123444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If an image is displayed at 400px wide, don’t upload a 4000px image.</a:t>
            </a:r>
            <a:endParaRPr lang="en-US" sz="1400" dirty="0"/>
          </a:p>
        </p:txBody>
      </p:sp>
      <p:sp>
        <p:nvSpPr>
          <p:cNvPr id="9" name="Shape 7"/>
          <p:cNvSpPr/>
          <p:nvPr/>
        </p:nvSpPr>
        <p:spPr>
          <a:xfrm>
            <a:off x="6766560" y="3154680"/>
            <a:ext cx="4572000" cy="2743200"/>
          </a:xfrm>
          <a:prstGeom prst="roundRect">
            <a:avLst/>
          </a:prstGeom>
          <a:solidFill>
            <a:srgbClr val="EFF6FF"/>
          </a:solidFill>
          <a:ln w="12700">
            <a:solidFill>
              <a:srgbClr val="93C5FD"/>
            </a:solidFill>
            <a:prstDash val="solid"/>
          </a:ln>
        </p:spPr>
      </p:sp>
      <p:sp>
        <p:nvSpPr>
          <p:cNvPr id="10" name="Text 8"/>
          <p:cNvSpPr/>
          <p:nvPr/>
        </p:nvSpPr>
        <p:spPr>
          <a:xfrm>
            <a:off x="6995160" y="331927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Professional thinking</a:t>
            </a:r>
            <a:endParaRPr lang="en-US" sz="1400" dirty="0"/>
          </a:p>
        </p:txBody>
      </p:sp>
      <p:sp>
        <p:nvSpPr>
          <p:cNvPr id="11" name="Text 9"/>
          <p:cNvSpPr/>
          <p:nvPr/>
        </p:nvSpPr>
        <p:spPr>
          <a:xfrm>
            <a:off x="6995160" y="3630168"/>
            <a:ext cx="4114800" cy="214884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Web design is not only about looks — it is also about speed and user experience.</a:t>
            </a:r>
            <a:endParaRPr lang="en-US" sz="1400" dirty="0"/>
          </a:p>
        </p:txBody>
      </p:sp>
      <p:sp>
        <p:nvSpPr>
          <p:cNvPr id="12" name="Shape 10"/>
          <p:cNvSpPr/>
          <p:nvPr/>
        </p:nvSpPr>
        <p:spPr>
          <a:xfrm>
            <a:off x="0" y="6583680"/>
            <a:ext cx="12191695" cy="274320"/>
          </a:xfrm>
          <a:prstGeom prst="rect">
            <a:avLst/>
          </a:prstGeom>
          <a:solidFill>
            <a:srgbClr val="F3F4F6"/>
          </a:solidFill>
          <a:ln w="12700">
            <a:solidFill>
              <a:srgbClr val="F3F4F6"/>
            </a:solidFill>
            <a:prstDash val="solid"/>
          </a:ln>
        </p:spPr>
      </p:sp>
      <p:sp>
        <p:nvSpPr>
          <p:cNvPr id="13" name="Text 11"/>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4" name="Text 12"/>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21</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Common Image Problems</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Broken src, stretching, huge files</a:t>
            </a:r>
            <a:endParaRPr lang="en-US" sz="1200" dirty="0"/>
          </a:p>
        </p:txBody>
      </p:sp>
      <p:sp>
        <p:nvSpPr>
          <p:cNvPr id="5" name="Text 3"/>
          <p:cNvSpPr/>
          <p:nvPr/>
        </p:nvSpPr>
        <p:spPr>
          <a:xfrm>
            <a:off x="345440" y="1143000"/>
            <a:ext cx="6329680" cy="502920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Broken image icon → wrong src path or missing file</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t>Distortion</a:t>
            </a:r>
            <a:r>
              <a:rPr lang="tr-TR" sz="2000" dirty="0"/>
              <a:t>, </a:t>
            </a:r>
            <a:r>
              <a:rPr lang="en-US" sz="2000" dirty="0">
                <a:solidFill>
                  <a:srgbClr val="111827"/>
                </a:solidFill>
                <a:latin typeface="Calibri" pitchFamily="34" charset="0"/>
                <a:ea typeface="Calibri" pitchFamily="34" charset="-122"/>
                <a:cs typeface="Calibri" pitchFamily="34" charset="-120"/>
              </a:rPr>
              <a:t>Stretched image → wrong width/height ratio</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Blurry image → too small image scaled up</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Slow </a:t>
            </a:r>
            <a:r>
              <a:rPr lang="en-US" sz="2000" dirty="0"/>
              <a:t>load </a:t>
            </a:r>
            <a:r>
              <a:rPr lang="en-US" sz="2000" dirty="0">
                <a:solidFill>
                  <a:srgbClr val="111827"/>
                </a:solidFill>
                <a:latin typeface="Calibri" pitchFamily="34" charset="0"/>
                <a:ea typeface="Calibri" pitchFamily="34" charset="-122"/>
                <a:cs typeface="Calibri" pitchFamily="34" charset="-120"/>
              </a:rPr>
              <a:t>page → huge file size</a:t>
            </a:r>
            <a:endParaRPr lang="tr-TR" sz="2000" dirty="0">
              <a:solidFill>
                <a:srgbClr val="111827"/>
              </a:solidFill>
              <a:latin typeface="Calibri" pitchFamily="34" charset="0"/>
              <a:ea typeface="Calibri" pitchFamily="34" charset="-122"/>
              <a:cs typeface="Calibri" pitchFamily="34" charset="-120"/>
            </a:endParaRPr>
          </a:p>
          <a:p>
            <a:pPr marL="254000" indent="-254000">
              <a:lnSpc>
                <a:spcPct val="115000"/>
              </a:lnSpc>
              <a:buSzPct val="100000"/>
              <a:buFontTx/>
              <a:buChar char="•"/>
            </a:pPr>
            <a:r>
              <a:rPr lang="en-US" sz="2000" dirty="0"/>
              <a:t>Accessibility issue → missing alt</a:t>
            </a:r>
          </a:p>
          <a:p>
            <a:pPr marL="254000" indent="-254000">
              <a:lnSpc>
                <a:spcPct val="115000"/>
              </a:lnSpc>
              <a:buSzPct val="100000"/>
              <a:buChar char="•"/>
            </a:pPr>
            <a:endParaRPr lang="en-US" sz="2000" dirty="0"/>
          </a:p>
        </p:txBody>
      </p:sp>
      <p:sp>
        <p:nvSpPr>
          <p:cNvPr id="6" name="Shape 4"/>
          <p:cNvSpPr/>
          <p:nvPr/>
        </p:nvSpPr>
        <p:spPr>
          <a:xfrm>
            <a:off x="6766560" y="1143000"/>
            <a:ext cx="4572000" cy="292608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256032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Checklist: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1) Is file in the right folder?</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2) Is the name exactly the same?</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3) Is the path correct (../)?</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4) Is the extension correct (.jpg/.png)?</a:t>
            </a:r>
            <a:endParaRPr lang="en-US" sz="1400" dirty="0"/>
          </a:p>
        </p:txBody>
      </p:sp>
      <p:sp>
        <p:nvSpPr>
          <p:cNvPr id="8" name="Shape 6"/>
          <p:cNvSpPr/>
          <p:nvPr/>
        </p:nvSpPr>
        <p:spPr>
          <a:xfrm>
            <a:off x="6766560" y="4297680"/>
            <a:ext cx="4572000" cy="1645920"/>
          </a:xfrm>
          <a:prstGeom prst="roundRect">
            <a:avLst/>
          </a:prstGeom>
          <a:solidFill>
            <a:srgbClr val="EFF6FF"/>
          </a:solidFill>
          <a:ln w="12700">
            <a:solidFill>
              <a:srgbClr val="93C5FD"/>
            </a:solidFill>
            <a:prstDash val="solid"/>
          </a:ln>
        </p:spPr>
      </p:sp>
      <p:sp>
        <p:nvSpPr>
          <p:cNvPr id="9" name="Text 7"/>
          <p:cNvSpPr/>
          <p:nvPr/>
        </p:nvSpPr>
        <p:spPr>
          <a:xfrm>
            <a:off x="6995160" y="446227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Debug habit</a:t>
            </a:r>
            <a:endParaRPr lang="en-US" sz="1400" dirty="0"/>
          </a:p>
        </p:txBody>
      </p:sp>
      <p:sp>
        <p:nvSpPr>
          <p:cNvPr id="10" name="Text 8"/>
          <p:cNvSpPr/>
          <p:nvPr/>
        </p:nvSpPr>
        <p:spPr>
          <a:xfrm>
            <a:off x="6995160" y="4773168"/>
            <a:ext cx="4114800" cy="105156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Open the image URL directly to see what path the browser is trying.</a:t>
            </a:r>
            <a:endParaRPr lang="en-US" sz="1400" dirty="0"/>
          </a:p>
        </p:txBody>
      </p:sp>
      <p:sp>
        <p:nvSpPr>
          <p:cNvPr id="11" name="Shape 9"/>
          <p:cNvSpPr/>
          <p:nvPr/>
        </p:nvSpPr>
        <p:spPr>
          <a:xfrm>
            <a:off x="0" y="6583680"/>
            <a:ext cx="12191695" cy="274320"/>
          </a:xfrm>
          <a:prstGeom prst="rect">
            <a:avLst/>
          </a:prstGeom>
          <a:solidFill>
            <a:srgbClr val="F3F4F6"/>
          </a:solidFill>
          <a:ln w="12700">
            <a:solidFill>
              <a:srgbClr val="F3F4F6"/>
            </a:solidFill>
            <a:prstDash val="solid"/>
          </a:ln>
        </p:spPr>
      </p:sp>
      <p:sp>
        <p:nvSpPr>
          <p:cNvPr id="12" name="Text 10"/>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3" name="Text 11"/>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22</a:t>
            </a:r>
            <a:endParaRPr lang="en-US" sz="1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Comments &amp; Readable Code Style: Indentation, Clean Structure</a:t>
            </a:r>
          </a:p>
        </p:txBody>
      </p:sp>
      <p:sp>
        <p:nvSpPr>
          <p:cNvPr id="3" name="Content Placeholder 2"/>
          <p:cNvSpPr>
            <a:spLocks noGrp="1"/>
          </p:cNvSpPr>
          <p:nvPr>
            <p:ph idx="1"/>
          </p:nvPr>
        </p:nvSpPr>
        <p:spPr/>
        <p:txBody>
          <a:bodyPr/>
          <a:lstStyle/>
          <a:p>
            <a:r>
              <a:rPr sz="2400"/>
              <a:t>Indent nested tags consistently</a:t>
            </a:r>
          </a:p>
          <a:p>
            <a:r>
              <a:rPr sz="2400"/>
              <a:t>Comment when needed (explain WHY, not WHAT)</a:t>
            </a:r>
          </a:p>
          <a:p>
            <a:r>
              <a:rPr sz="2400"/>
              <a:t>Use simple file/folder names (avoid spaces)</a:t>
            </a:r>
          </a:p>
          <a:p>
            <a:r>
              <a:rPr sz="2400"/>
              <a:t>Readable code = fewer bugs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66EFE499-417E-48E3-8E29-2C89506D47B9}"/>
              </a:ext>
            </a:extLst>
          </p:cNvPr>
          <p:cNvSpPr>
            <a:spLocks noChangeArrowheads="1"/>
          </p:cNvSpPr>
          <p:nvPr/>
        </p:nvSpPr>
        <p:spPr bwMode="auto">
          <a:xfrm>
            <a:off x="2743200" y="304800"/>
            <a:ext cx="7772400" cy="120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Times New Roman" panose="02020603050405020304" pitchFamily="18" charset="0"/>
              </a:defRPr>
            </a:lvl1pPr>
            <a:lvl2pPr eaLnBrk="0" hangingPunct="0">
              <a:defRPr sz="2400">
                <a:solidFill>
                  <a:schemeClr val="tx1"/>
                </a:solidFill>
                <a:latin typeface="Times New Roman" panose="02020603050405020304" pitchFamily="18" charset="0"/>
              </a:defRPr>
            </a:lvl2pPr>
            <a:lvl3pPr eaLnBrk="0" hangingPunct="0">
              <a:defRPr sz="2400">
                <a:solidFill>
                  <a:schemeClr val="tx1"/>
                </a:solidFill>
                <a:latin typeface="Times New Roman" panose="02020603050405020304" pitchFamily="18" charset="0"/>
              </a:defRPr>
            </a:lvl3pPr>
            <a:lvl4pPr eaLnBrk="0" hangingPunct="0">
              <a:defRPr sz="2400">
                <a:solidFill>
                  <a:schemeClr val="tx1"/>
                </a:solidFill>
                <a:latin typeface="Times New Roman" panose="02020603050405020304" pitchFamily="18" charset="0"/>
              </a:defRPr>
            </a:lvl4pPr>
            <a:lvl5pPr eaLnBrk="0" hangingPunct="0">
              <a:defRPr sz="2400">
                <a:solidFill>
                  <a:schemeClr val="tx1"/>
                </a:solidFill>
                <a:latin typeface="Times New Roman" panose="02020603050405020304" pitchFamily="18" charset="0"/>
              </a:defRPr>
            </a:lvl5pPr>
            <a:lvl6pPr marL="457200" eaLnBrk="0" fontAlgn="base" hangingPunct="0">
              <a:spcBef>
                <a:spcPct val="0"/>
              </a:spcBef>
              <a:spcAft>
                <a:spcPct val="0"/>
              </a:spcAft>
              <a:defRPr sz="2400">
                <a:solidFill>
                  <a:schemeClr val="tx1"/>
                </a:solidFill>
                <a:latin typeface="Times New Roman" panose="02020603050405020304" pitchFamily="18" charset="0"/>
              </a:defRPr>
            </a:lvl6pPr>
            <a:lvl7pPr marL="914400" eaLnBrk="0" fontAlgn="base" hangingPunct="0">
              <a:spcBef>
                <a:spcPct val="0"/>
              </a:spcBef>
              <a:spcAft>
                <a:spcPct val="0"/>
              </a:spcAft>
              <a:defRPr sz="2400">
                <a:solidFill>
                  <a:schemeClr val="tx1"/>
                </a:solidFill>
                <a:latin typeface="Times New Roman" panose="02020603050405020304" pitchFamily="18" charset="0"/>
              </a:defRPr>
            </a:lvl7pPr>
            <a:lvl8pPr marL="1371600" eaLnBrk="0" fontAlgn="base" hangingPunct="0">
              <a:spcBef>
                <a:spcPct val="0"/>
              </a:spcBef>
              <a:spcAft>
                <a:spcPct val="0"/>
              </a:spcAft>
              <a:defRPr sz="2400">
                <a:solidFill>
                  <a:schemeClr val="tx1"/>
                </a:solidFill>
                <a:latin typeface="Times New Roman" panose="02020603050405020304" pitchFamily="18" charset="0"/>
              </a:defRPr>
            </a:lvl8pPr>
            <a:lvl9pPr marL="18288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4400">
                <a:solidFill>
                  <a:schemeClr val="tx2"/>
                </a:solidFill>
              </a:rPr>
              <a:t>More HTML tags</a:t>
            </a:r>
          </a:p>
        </p:txBody>
      </p:sp>
      <p:sp>
        <p:nvSpPr>
          <p:cNvPr id="66563" name="Rectangle 3">
            <a:extLst>
              <a:ext uri="{FF2B5EF4-FFF2-40B4-BE49-F238E27FC236}">
                <a16:creationId xmlns:a16="http://schemas.microsoft.com/office/drawing/2014/main" id="{FF4E098D-EE08-4B40-9D82-1A2BF706E2D2}"/>
              </a:ext>
            </a:extLst>
          </p:cNvPr>
          <p:cNvSpPr>
            <a:spLocks noChangeArrowheads="1"/>
          </p:cNvSpPr>
          <p:nvPr/>
        </p:nvSpPr>
        <p:spPr bwMode="auto">
          <a:xfrm>
            <a:off x="2743200" y="1600200"/>
            <a:ext cx="77724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tx2"/>
              </a:buClr>
              <a:buSzPct val="90000"/>
              <a:buFont typeface="Symbol" panose="05050102010706020507" pitchFamily="18" charset="2"/>
              <a:buChar char="¨"/>
            </a:pPr>
            <a:r>
              <a:rPr lang="en-US" altLang="en-US" sz="2800" dirty="0">
                <a:latin typeface="Arial" panose="020B0604020202020204" pitchFamily="34" charset="0"/>
              </a:rPr>
              <a:t>Tags Without Closing Tags</a:t>
            </a:r>
          </a:p>
          <a:p>
            <a:pPr eaLnBrk="1" hangingPunct="1">
              <a:spcBef>
                <a:spcPct val="20000"/>
              </a:spcBef>
              <a:buClr>
                <a:schemeClr val="tx2"/>
              </a:buClr>
              <a:buSzPct val="90000"/>
              <a:buFont typeface="Symbol" panose="05050102010706020507" pitchFamily="18" charset="2"/>
              <a:buChar char="¨"/>
            </a:pPr>
            <a:r>
              <a:rPr lang="en-US" altLang="en-US" sz="2800" dirty="0">
                <a:latin typeface="Arial" panose="020B0604020202020204" pitchFamily="34" charset="0"/>
              </a:rPr>
              <a:t>They still have the 3 basic parts (opening/closing and content). </a:t>
            </a:r>
          </a:p>
          <a:p>
            <a:pPr eaLnBrk="1" hangingPunct="1">
              <a:spcBef>
                <a:spcPct val="20000"/>
              </a:spcBef>
              <a:buClr>
                <a:schemeClr val="tx2"/>
              </a:buClr>
              <a:buSzPct val="90000"/>
              <a:buFont typeface="Symbol" panose="05050102010706020507" pitchFamily="18" charset="2"/>
              <a:buChar char="¨"/>
            </a:pPr>
            <a:r>
              <a:rPr lang="en-US" altLang="en-US" sz="2800" dirty="0">
                <a:latin typeface="Arial" panose="020B0604020202020204" pitchFamily="34" charset="0"/>
              </a:rPr>
              <a:t>do not require a formal &lt;/</a:t>
            </a:r>
            <a:r>
              <a:rPr lang="en-US" altLang="en-US" sz="2800" dirty="0" err="1">
                <a:latin typeface="Arial" panose="020B0604020202020204" pitchFamily="34" charset="0"/>
              </a:rPr>
              <a:t>closingtag</a:t>
            </a:r>
            <a:r>
              <a:rPr lang="en-US" altLang="en-US" sz="2800" dirty="0">
                <a:latin typeface="Arial" panose="020B0604020202020204" pitchFamily="34" charset="0"/>
              </a:rPr>
              <a:t>&gt;</a:t>
            </a:r>
          </a:p>
          <a:p>
            <a:pPr eaLnBrk="1" hangingPunct="1">
              <a:spcBef>
                <a:spcPct val="20000"/>
              </a:spcBef>
              <a:buClr>
                <a:schemeClr val="tx2"/>
              </a:buClr>
              <a:buSzPct val="90000"/>
              <a:buFont typeface="Symbol" panose="05050102010706020507" pitchFamily="18" charset="2"/>
              <a:buChar char="¨"/>
            </a:pPr>
            <a:r>
              <a:rPr lang="en-US" altLang="en-US" sz="2800" dirty="0">
                <a:latin typeface="Arial" panose="020B0604020202020204" pitchFamily="34" charset="0"/>
              </a:rPr>
              <a:t>Examples:</a:t>
            </a:r>
          </a:p>
          <a:p>
            <a:pPr lvl="1" eaLnBrk="1" hangingPunct="1">
              <a:spcBef>
                <a:spcPct val="20000"/>
              </a:spcBef>
              <a:buClr>
                <a:schemeClr val="tx2"/>
              </a:buClr>
              <a:buSzPct val="90000"/>
              <a:buFont typeface="Symbol" panose="05050102010706020507" pitchFamily="18" charset="2"/>
              <a:buChar char="¨"/>
            </a:pPr>
            <a:r>
              <a:rPr lang="en-US" altLang="en-US" sz="2600" dirty="0">
                <a:latin typeface="Arial" panose="020B0604020202020204" pitchFamily="34" charset="0"/>
              </a:rPr>
              <a:t>&lt;</a:t>
            </a:r>
            <a:r>
              <a:rPr lang="en-US" altLang="en-US" sz="2600" dirty="0" err="1">
                <a:latin typeface="Arial" panose="020B0604020202020204" pitchFamily="34" charset="0"/>
              </a:rPr>
              <a:t>img</a:t>
            </a:r>
            <a:r>
              <a:rPr lang="en-US" altLang="en-US" sz="2600" dirty="0">
                <a:latin typeface="Arial" panose="020B0604020202020204" pitchFamily="34" charset="0"/>
              </a:rPr>
              <a:t> </a:t>
            </a:r>
            <a:r>
              <a:rPr lang="en-US" altLang="en-US" sz="2600" dirty="0" err="1">
                <a:latin typeface="Arial" panose="020B0604020202020204" pitchFamily="34" charset="0"/>
              </a:rPr>
              <a:t>src</a:t>
            </a:r>
            <a:r>
              <a:rPr lang="en-US" altLang="en-US" sz="2600" dirty="0">
                <a:latin typeface="Arial" panose="020B0604020202020204" pitchFamily="34" charset="0"/>
              </a:rPr>
              <a:t>="mypic.jpg" /&gt; -- Image Tag</a:t>
            </a:r>
          </a:p>
          <a:p>
            <a:pPr lvl="1" eaLnBrk="1" hangingPunct="1">
              <a:spcBef>
                <a:spcPct val="20000"/>
              </a:spcBef>
              <a:buClr>
                <a:schemeClr val="tx2"/>
              </a:buClr>
              <a:buSzPct val="90000"/>
              <a:buFont typeface="Symbol" panose="05050102010706020507" pitchFamily="18" charset="2"/>
              <a:buChar char="¨"/>
            </a:pPr>
            <a:r>
              <a:rPr lang="en-US" altLang="en-US" sz="2600" dirty="0">
                <a:latin typeface="Arial" panose="020B0604020202020204" pitchFamily="34" charset="0"/>
              </a:rPr>
              <a:t>&lt;</a:t>
            </a:r>
            <a:r>
              <a:rPr lang="en-US" altLang="en-US" sz="2600" dirty="0" err="1">
                <a:latin typeface="Arial" panose="020B0604020202020204" pitchFamily="34" charset="0"/>
              </a:rPr>
              <a:t>br</a:t>
            </a:r>
            <a:r>
              <a:rPr lang="en-US" altLang="en-US" sz="2600" dirty="0">
                <a:latin typeface="Arial" panose="020B0604020202020204" pitchFamily="34" charset="0"/>
              </a:rPr>
              <a:t> /&gt; -- Line Break Tag</a:t>
            </a:r>
          </a:p>
          <a:p>
            <a:pPr lvl="1" eaLnBrk="1" hangingPunct="1">
              <a:spcBef>
                <a:spcPct val="20000"/>
              </a:spcBef>
              <a:buClr>
                <a:schemeClr val="tx2"/>
              </a:buClr>
              <a:buSzPct val="90000"/>
              <a:buFont typeface="Symbol" panose="05050102010706020507" pitchFamily="18" charset="2"/>
              <a:buChar char="¨"/>
            </a:pPr>
            <a:r>
              <a:rPr lang="en-US" altLang="en-US" sz="2600" dirty="0">
                <a:latin typeface="Arial" panose="020B0604020202020204" pitchFamily="34" charset="0"/>
              </a:rPr>
              <a:t>&lt;input type="text" size="12" /&gt; -- Input Field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dirty="0">
                <a:solidFill>
                  <a:schemeClr val="bg1"/>
                </a:solidFill>
                <a:latin typeface="Arial" panose="020B0604020202020204" pitchFamily="34" charset="0"/>
                <a:cs typeface="Arial" panose="020B0604020202020204" pitchFamily="34" charset="0"/>
              </a:rPr>
              <a:t>5.3 Lists Overview</a:t>
            </a:r>
          </a:p>
        </p:txBody>
      </p:sp>
      <p:sp>
        <p:nvSpPr>
          <p:cNvPr id="3" name="Content Placeholder 2"/>
          <p:cNvSpPr>
            <a:spLocks noGrp="1"/>
          </p:cNvSpPr>
          <p:nvPr>
            <p:ph idx="1"/>
          </p:nvPr>
        </p:nvSpPr>
        <p:spPr/>
        <p:txBody>
          <a:bodyPr/>
          <a:lstStyle/>
          <a:p>
            <a:r>
              <a:rPr dirty="0"/>
              <a:t>Lists group related items</a:t>
            </a:r>
          </a:p>
          <a:p>
            <a:r>
              <a:rPr dirty="0"/>
              <a:t>Ordered and unordered types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dirty="0">
                <a:solidFill>
                  <a:schemeClr val="bg1"/>
                </a:solidFill>
                <a:latin typeface="Arial" panose="020B0604020202020204" pitchFamily="34" charset="0"/>
                <a:cs typeface="Arial" panose="020B0604020202020204" pitchFamily="34" charset="0"/>
              </a:rPr>
              <a:t>Unordered Lists &lt;ul&gt;</a:t>
            </a:r>
          </a:p>
        </p:txBody>
      </p:sp>
      <p:sp>
        <p:nvSpPr>
          <p:cNvPr id="3" name="Content Placeholder 2"/>
          <p:cNvSpPr>
            <a:spLocks noGrp="1"/>
          </p:cNvSpPr>
          <p:nvPr>
            <p:ph idx="1"/>
          </p:nvPr>
        </p:nvSpPr>
        <p:spPr/>
        <p:txBody>
          <a:bodyPr/>
          <a:lstStyle/>
          <a:p>
            <a:r>
              <a:rPr dirty="0"/>
              <a:t>Bulleted items</a:t>
            </a:r>
          </a:p>
          <a:p>
            <a:r>
              <a:rPr lang="en-US" dirty="0"/>
              <a:t>&lt;ul&gt; with &lt;li&gt; items</a:t>
            </a:r>
          </a:p>
          <a:p>
            <a:r>
              <a:rPr lang="en-US" dirty="0"/>
              <a:t>Used for non‑sequential data</a:t>
            </a:r>
          </a:p>
          <a:p>
            <a:r>
              <a:rPr dirty="0"/>
              <a:t>Each item uses &lt;li&gt;</a:t>
            </a:r>
          </a:p>
          <a:p>
            <a:r>
              <a:rPr dirty="0"/>
              <a:t>Order is not important</a:t>
            </a:r>
          </a:p>
        </p:txBody>
      </p:sp>
      <p:sp>
        <p:nvSpPr>
          <p:cNvPr id="8" name="Rectangle 10">
            <a:extLst>
              <a:ext uri="{FF2B5EF4-FFF2-40B4-BE49-F238E27FC236}">
                <a16:creationId xmlns:a16="http://schemas.microsoft.com/office/drawing/2014/main" id="{A47259CC-D421-4DC5-8760-19E3158979FE}"/>
              </a:ext>
            </a:extLst>
          </p:cNvPr>
          <p:cNvSpPr txBox="1">
            <a:spLocks noChangeArrowheads="1"/>
          </p:cNvSpPr>
          <p:nvPr/>
        </p:nvSpPr>
        <p:spPr>
          <a:xfrm>
            <a:off x="4462272" y="1646238"/>
            <a:ext cx="3810000" cy="4530725"/>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en-US" sz="2400" dirty="0"/>
              <a:t>Unnumbered Lists: </a:t>
            </a:r>
          </a:p>
          <a:p>
            <a:pPr lvl="1">
              <a:buFont typeface="Wingdings" panose="05000000000000000000" pitchFamily="2" charset="2"/>
              <a:buNone/>
            </a:pPr>
            <a:r>
              <a:rPr lang="en-US" altLang="en-US" sz="2200" dirty="0"/>
              <a:t>&lt;UL&gt;</a:t>
            </a:r>
          </a:p>
          <a:p>
            <a:pPr lvl="2">
              <a:buFont typeface="Wingdings" panose="05000000000000000000" pitchFamily="2" charset="2"/>
              <a:buNone/>
            </a:pPr>
            <a:r>
              <a:rPr lang="en-US" altLang="en-US" sz="2100" dirty="0"/>
              <a:t>&lt;LI&gt; apples &lt;/LI&gt;</a:t>
            </a:r>
          </a:p>
          <a:p>
            <a:pPr lvl="2">
              <a:buFont typeface="Wingdings" panose="05000000000000000000" pitchFamily="2" charset="2"/>
              <a:buNone/>
            </a:pPr>
            <a:r>
              <a:rPr lang="en-US" altLang="en-US" sz="2100" dirty="0"/>
              <a:t>&lt;LI&gt; bananas &lt;/LI&gt;</a:t>
            </a:r>
          </a:p>
          <a:p>
            <a:pPr lvl="2">
              <a:buFont typeface="Wingdings" panose="05000000000000000000" pitchFamily="2" charset="2"/>
              <a:buNone/>
            </a:pPr>
            <a:r>
              <a:rPr lang="en-US" altLang="en-US" sz="2100" dirty="0"/>
              <a:t>&lt;LI&gt; grapefruit &lt;/LI&gt;</a:t>
            </a:r>
          </a:p>
          <a:p>
            <a:pPr lvl="1">
              <a:buFont typeface="Wingdings" panose="05000000000000000000" pitchFamily="2" charset="2"/>
              <a:buNone/>
            </a:pPr>
            <a:r>
              <a:rPr lang="en-US" altLang="en-US" sz="2200" dirty="0"/>
              <a:t>&lt;/UL&gt;</a:t>
            </a:r>
          </a:p>
          <a:p>
            <a:pPr lvl="1">
              <a:buFont typeface="Wingdings" panose="05000000000000000000" pitchFamily="2" charset="2"/>
              <a:buNone/>
            </a:pPr>
            <a:endParaRPr lang="en-US" altLang="en-US" sz="2200" dirty="0"/>
          </a:p>
          <a:p>
            <a:pPr lvl="1">
              <a:buFont typeface="Wingdings" panose="05000000000000000000" pitchFamily="2" charset="2"/>
              <a:buNone/>
            </a:pPr>
            <a:endParaRPr lang="en-US" altLang="en-US" sz="2200" dirty="0"/>
          </a:p>
        </p:txBody>
      </p:sp>
      <p:sp>
        <p:nvSpPr>
          <p:cNvPr id="9" name="Rectangle 11">
            <a:extLst>
              <a:ext uri="{FF2B5EF4-FFF2-40B4-BE49-F238E27FC236}">
                <a16:creationId xmlns:a16="http://schemas.microsoft.com/office/drawing/2014/main" id="{E2541320-84DD-4367-B5C4-517711FFBC4D}"/>
              </a:ext>
            </a:extLst>
          </p:cNvPr>
          <p:cNvSpPr txBox="1">
            <a:spLocks noChangeArrowheads="1"/>
          </p:cNvSpPr>
          <p:nvPr/>
        </p:nvSpPr>
        <p:spPr>
          <a:xfrm>
            <a:off x="8424672" y="1646238"/>
            <a:ext cx="3810000" cy="4530725"/>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en-US" sz="2400"/>
              <a:t>Unnumbered Lists with different pointer types:</a:t>
            </a:r>
          </a:p>
          <a:p>
            <a:pPr lvl="1">
              <a:buFont typeface="Wingdings" panose="05000000000000000000" pitchFamily="2" charset="2"/>
              <a:buNone/>
            </a:pPr>
            <a:r>
              <a:rPr lang="en-US" altLang="en-US" sz="2200"/>
              <a:t>&lt;UL type="square"&gt;</a:t>
            </a:r>
          </a:p>
          <a:p>
            <a:pPr lvl="2">
              <a:buFont typeface="Wingdings" panose="05000000000000000000" pitchFamily="2" charset="2"/>
              <a:buNone/>
            </a:pPr>
            <a:r>
              <a:rPr lang="en-US" altLang="en-US" sz="2100"/>
              <a:t>&lt;LI&gt; oranges &lt;/LI&gt;</a:t>
            </a:r>
          </a:p>
          <a:p>
            <a:pPr lvl="2">
              <a:buFont typeface="Wingdings" panose="05000000000000000000" pitchFamily="2" charset="2"/>
              <a:buNone/>
            </a:pPr>
            <a:r>
              <a:rPr lang="en-US" altLang="en-US" sz="2100"/>
              <a:t>&lt;LI&gt; peaches &lt;/LI&gt;</a:t>
            </a:r>
          </a:p>
          <a:p>
            <a:pPr lvl="2">
              <a:buFont typeface="Wingdings" panose="05000000000000000000" pitchFamily="2" charset="2"/>
              <a:buNone/>
            </a:pPr>
            <a:r>
              <a:rPr lang="en-US" altLang="en-US" sz="2100"/>
              <a:t>&lt;LI&gt; grapes &lt;/LI&gt;</a:t>
            </a:r>
          </a:p>
          <a:p>
            <a:pPr lvl="1">
              <a:buFont typeface="Wingdings" panose="05000000000000000000" pitchFamily="2" charset="2"/>
              <a:buNone/>
            </a:pPr>
            <a:r>
              <a:rPr lang="en-US" altLang="en-US" sz="2200"/>
              <a:t>&lt;/UL&gt;</a:t>
            </a:r>
          </a:p>
          <a:p>
            <a:pPr lvl="1">
              <a:buFont typeface="Wingdings" panose="05000000000000000000" pitchFamily="2" charset="2"/>
              <a:buNone/>
            </a:pPr>
            <a:endParaRPr lang="en-US" altLang="en-US" sz="2200"/>
          </a:p>
          <a:p>
            <a:pPr lvl="1">
              <a:buFont typeface="Wingdings" panose="05000000000000000000" pitchFamily="2" charset="2"/>
              <a:buNone/>
            </a:pPr>
            <a:r>
              <a:rPr lang="en-US" altLang="en-US" sz="2200"/>
              <a:t>type="square"</a:t>
            </a:r>
          </a:p>
          <a:p>
            <a:pPr lvl="1">
              <a:buFont typeface="Wingdings" panose="05000000000000000000" pitchFamily="2" charset="2"/>
              <a:buNone/>
            </a:pPr>
            <a:r>
              <a:rPr lang="en-US" altLang="en-US" sz="2200"/>
              <a:t>type="disc"</a:t>
            </a:r>
          </a:p>
          <a:p>
            <a:pPr lvl="1">
              <a:buFont typeface="Wingdings" panose="05000000000000000000" pitchFamily="2" charset="2"/>
              <a:buNone/>
            </a:pPr>
            <a:r>
              <a:rPr lang="en-US" altLang="en-US" sz="2200"/>
              <a:t>type="circle"</a:t>
            </a:r>
          </a:p>
          <a:p>
            <a:pPr lvl="1">
              <a:buFont typeface="Wingdings" panose="05000000000000000000" pitchFamily="2" charset="2"/>
              <a:buNone/>
            </a:pPr>
            <a:endParaRPr lang="en-US" altLang="en-US" sz="22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dirty="0">
                <a:solidFill>
                  <a:schemeClr val="bg1"/>
                </a:solidFill>
                <a:latin typeface="Arial" panose="020B0604020202020204" pitchFamily="34" charset="0"/>
                <a:cs typeface="Arial" panose="020B0604020202020204" pitchFamily="34" charset="0"/>
              </a:rPr>
              <a:t>Ordered Lists &lt;</a:t>
            </a:r>
            <a:r>
              <a:rPr sz="2800" b="1" dirty="0" err="1">
                <a:solidFill>
                  <a:schemeClr val="bg1"/>
                </a:solidFill>
                <a:latin typeface="Arial" panose="020B0604020202020204" pitchFamily="34" charset="0"/>
                <a:cs typeface="Arial" panose="020B0604020202020204" pitchFamily="34" charset="0"/>
              </a:rPr>
              <a:t>ol</a:t>
            </a:r>
            <a:r>
              <a:rPr sz="2800" b="1" dirty="0">
                <a:solidFill>
                  <a:schemeClr val="bg1"/>
                </a:solidFill>
                <a:latin typeface="Arial" panose="020B0604020202020204" pitchFamily="34" charset="0"/>
                <a:cs typeface="Arial" panose="020B0604020202020204" pitchFamily="34" charset="0"/>
              </a:rPr>
              <a:t>&gt;</a:t>
            </a:r>
          </a:p>
        </p:txBody>
      </p:sp>
      <p:sp>
        <p:nvSpPr>
          <p:cNvPr id="3" name="Content Placeholder 2"/>
          <p:cNvSpPr>
            <a:spLocks noGrp="1"/>
          </p:cNvSpPr>
          <p:nvPr>
            <p:ph idx="1"/>
          </p:nvPr>
        </p:nvSpPr>
        <p:spPr>
          <a:xfrm>
            <a:off x="277368" y="1264793"/>
            <a:ext cx="3587496" cy="1990471"/>
          </a:xfrm>
        </p:spPr>
        <p:txBody>
          <a:bodyPr/>
          <a:lstStyle/>
          <a:p>
            <a:r>
              <a:rPr dirty="0"/>
              <a:t>Numbered sequence</a:t>
            </a:r>
          </a:p>
          <a:p>
            <a:r>
              <a:rPr dirty="0"/>
              <a:t>Shows steps or ranking</a:t>
            </a:r>
            <a:endParaRPr lang="tr-TR" dirty="0"/>
          </a:p>
          <a:p>
            <a:r>
              <a:rPr lang="en-US" dirty="0"/>
              <a:t>&lt;</a:t>
            </a:r>
            <a:r>
              <a:rPr lang="en-US" dirty="0" err="1"/>
              <a:t>ol</a:t>
            </a:r>
            <a:r>
              <a:rPr lang="en-US" dirty="0"/>
              <a:t>&gt; with &lt;li&gt; items</a:t>
            </a:r>
          </a:p>
          <a:p>
            <a:r>
              <a:rPr lang="en-US" dirty="0"/>
              <a:t>Used for steps or rankings</a:t>
            </a:r>
            <a:endParaRPr dirty="0"/>
          </a:p>
          <a:p>
            <a:r>
              <a:rPr dirty="0"/>
              <a:t>Also uses &lt;li&gt;</a:t>
            </a:r>
          </a:p>
        </p:txBody>
      </p:sp>
      <p:sp>
        <p:nvSpPr>
          <p:cNvPr id="4" name="Rectangle 3">
            <a:extLst>
              <a:ext uri="{FF2B5EF4-FFF2-40B4-BE49-F238E27FC236}">
                <a16:creationId xmlns:a16="http://schemas.microsoft.com/office/drawing/2014/main" id="{520D3D36-8A68-4DD5-8867-8A14F5F6AA95}"/>
              </a:ext>
            </a:extLst>
          </p:cNvPr>
          <p:cNvSpPr txBox="1">
            <a:spLocks noChangeArrowheads="1"/>
          </p:cNvSpPr>
          <p:nvPr/>
        </p:nvSpPr>
        <p:spPr>
          <a:xfrm>
            <a:off x="4511040" y="1264793"/>
            <a:ext cx="3810000" cy="2206879"/>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en-US" sz="2400" dirty="0"/>
              <a:t>Unnumbered Lists: </a:t>
            </a:r>
          </a:p>
          <a:p>
            <a:pPr lvl="1">
              <a:buFont typeface="Wingdings" panose="05000000000000000000" pitchFamily="2" charset="2"/>
              <a:buNone/>
            </a:pPr>
            <a:r>
              <a:rPr lang="en-US" altLang="en-US" sz="2200" dirty="0"/>
              <a:t>&lt;UL&gt;</a:t>
            </a:r>
          </a:p>
          <a:p>
            <a:pPr lvl="2">
              <a:buFont typeface="Wingdings" panose="05000000000000000000" pitchFamily="2" charset="2"/>
              <a:buNone/>
            </a:pPr>
            <a:r>
              <a:rPr lang="en-US" altLang="en-US" sz="2100" dirty="0"/>
              <a:t>&lt;LI&gt; apples &lt;/LI&gt;</a:t>
            </a:r>
          </a:p>
          <a:p>
            <a:pPr lvl="2">
              <a:buFont typeface="Wingdings" panose="05000000000000000000" pitchFamily="2" charset="2"/>
              <a:buNone/>
            </a:pPr>
            <a:r>
              <a:rPr lang="en-US" altLang="en-US" sz="2100" dirty="0"/>
              <a:t>&lt;LI&gt; bananas &lt;/LI&gt;</a:t>
            </a:r>
          </a:p>
          <a:p>
            <a:pPr lvl="2">
              <a:buFont typeface="Wingdings" panose="05000000000000000000" pitchFamily="2" charset="2"/>
              <a:buNone/>
            </a:pPr>
            <a:r>
              <a:rPr lang="en-US" altLang="en-US" sz="2100" dirty="0"/>
              <a:t>&lt;LI&gt; grapefruit &lt;/LI&gt;</a:t>
            </a:r>
          </a:p>
          <a:p>
            <a:pPr lvl="1">
              <a:buFont typeface="Wingdings" panose="05000000000000000000" pitchFamily="2" charset="2"/>
              <a:buNone/>
            </a:pPr>
            <a:r>
              <a:rPr lang="en-US" altLang="en-US" sz="2200" dirty="0"/>
              <a:t>&lt;/UL&gt;</a:t>
            </a:r>
          </a:p>
        </p:txBody>
      </p:sp>
      <p:sp>
        <p:nvSpPr>
          <p:cNvPr id="5" name="Rectangle 4">
            <a:extLst>
              <a:ext uri="{FF2B5EF4-FFF2-40B4-BE49-F238E27FC236}">
                <a16:creationId xmlns:a16="http://schemas.microsoft.com/office/drawing/2014/main" id="{B4BC236E-529C-4E33-8684-D353CDE382E8}"/>
              </a:ext>
            </a:extLst>
          </p:cNvPr>
          <p:cNvSpPr txBox="1">
            <a:spLocks noChangeArrowheads="1"/>
          </p:cNvSpPr>
          <p:nvPr/>
        </p:nvSpPr>
        <p:spPr>
          <a:xfrm>
            <a:off x="4611624" y="3706176"/>
            <a:ext cx="3608832" cy="251460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en-US" sz="2400" dirty="0"/>
              <a:t>Numbered Lists:</a:t>
            </a:r>
          </a:p>
          <a:p>
            <a:pPr lvl="1">
              <a:buFont typeface="Wingdings" panose="05000000000000000000" pitchFamily="2" charset="2"/>
              <a:buNone/>
            </a:pPr>
            <a:r>
              <a:rPr lang="en-US" altLang="en-US" sz="2200" dirty="0"/>
              <a:t>&lt;OL&gt;</a:t>
            </a:r>
          </a:p>
          <a:p>
            <a:pPr lvl="2">
              <a:buFont typeface="Wingdings" panose="05000000000000000000" pitchFamily="2" charset="2"/>
              <a:buNone/>
            </a:pPr>
            <a:r>
              <a:rPr lang="en-US" altLang="en-US" sz="2100" dirty="0"/>
              <a:t>&lt;LI&gt; oranges &lt;/LI&gt;</a:t>
            </a:r>
          </a:p>
          <a:p>
            <a:pPr lvl="2">
              <a:buFont typeface="Wingdings" panose="05000000000000000000" pitchFamily="2" charset="2"/>
              <a:buNone/>
            </a:pPr>
            <a:r>
              <a:rPr lang="en-US" altLang="en-US" sz="2100" dirty="0"/>
              <a:t>&lt;LI&gt; peaches &lt;/LI&gt;</a:t>
            </a:r>
          </a:p>
          <a:p>
            <a:pPr lvl="2">
              <a:buFont typeface="Wingdings" panose="05000000000000000000" pitchFamily="2" charset="2"/>
              <a:buNone/>
            </a:pPr>
            <a:r>
              <a:rPr lang="en-US" altLang="en-US" sz="2100" dirty="0"/>
              <a:t>&lt;LI&gt; grapes &lt;/LI&gt;</a:t>
            </a:r>
          </a:p>
          <a:p>
            <a:pPr lvl="1">
              <a:buFont typeface="Wingdings" panose="05000000000000000000" pitchFamily="2" charset="2"/>
              <a:buNone/>
            </a:pPr>
            <a:r>
              <a:rPr lang="en-US" altLang="en-US" sz="2200" dirty="0"/>
              <a:t>&lt;/OL&gt;</a:t>
            </a:r>
          </a:p>
        </p:txBody>
      </p:sp>
      <p:sp>
        <p:nvSpPr>
          <p:cNvPr id="6" name="Rectangle 3">
            <a:extLst>
              <a:ext uri="{FF2B5EF4-FFF2-40B4-BE49-F238E27FC236}">
                <a16:creationId xmlns:a16="http://schemas.microsoft.com/office/drawing/2014/main" id="{3984E905-BB4D-4FE4-9C8B-4F3AA843778F}"/>
              </a:ext>
            </a:extLst>
          </p:cNvPr>
          <p:cNvSpPr txBox="1">
            <a:spLocks noChangeArrowheads="1"/>
          </p:cNvSpPr>
          <p:nvPr/>
        </p:nvSpPr>
        <p:spPr>
          <a:xfrm>
            <a:off x="277368" y="3758185"/>
            <a:ext cx="3810000" cy="251460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en-US" sz="2400"/>
              <a:t>Numbered Lists that starts with 4:</a:t>
            </a:r>
          </a:p>
          <a:p>
            <a:pPr lvl="1">
              <a:buFont typeface="Wingdings" panose="05000000000000000000" pitchFamily="2" charset="2"/>
              <a:buNone/>
            </a:pPr>
            <a:r>
              <a:rPr lang="en-US" altLang="en-US" sz="2200"/>
              <a:t>&lt;OL start="4"&gt;</a:t>
            </a:r>
          </a:p>
          <a:p>
            <a:pPr lvl="2">
              <a:buFont typeface="Wingdings" panose="05000000000000000000" pitchFamily="2" charset="2"/>
              <a:buNone/>
            </a:pPr>
            <a:r>
              <a:rPr lang="en-US" altLang="en-US" sz="2100"/>
              <a:t>&lt;LI&gt; oranges &lt;/LI&gt;</a:t>
            </a:r>
          </a:p>
          <a:p>
            <a:pPr lvl="2">
              <a:buFont typeface="Wingdings" panose="05000000000000000000" pitchFamily="2" charset="2"/>
              <a:buNone/>
            </a:pPr>
            <a:r>
              <a:rPr lang="en-US" altLang="en-US" sz="2100"/>
              <a:t>&lt;LI&gt; peaches &lt;/LI&gt;</a:t>
            </a:r>
          </a:p>
          <a:p>
            <a:pPr lvl="2">
              <a:buFont typeface="Wingdings" panose="05000000000000000000" pitchFamily="2" charset="2"/>
              <a:buNone/>
            </a:pPr>
            <a:r>
              <a:rPr lang="en-US" altLang="en-US" sz="2100"/>
              <a:t>&lt;LI&gt; grapes &lt;/LI&gt;</a:t>
            </a:r>
          </a:p>
          <a:p>
            <a:pPr lvl="1">
              <a:buFont typeface="Wingdings" panose="05000000000000000000" pitchFamily="2" charset="2"/>
              <a:buNone/>
            </a:pPr>
            <a:r>
              <a:rPr lang="en-US" altLang="en-US" sz="2200"/>
              <a:t>&lt;/OL&gt;</a:t>
            </a:r>
            <a:endParaRPr lang="en-US" altLang="en-US" sz="2200" dirty="0"/>
          </a:p>
        </p:txBody>
      </p:sp>
      <p:sp>
        <p:nvSpPr>
          <p:cNvPr id="7" name="Rectangle 4">
            <a:extLst>
              <a:ext uri="{FF2B5EF4-FFF2-40B4-BE49-F238E27FC236}">
                <a16:creationId xmlns:a16="http://schemas.microsoft.com/office/drawing/2014/main" id="{7C774174-8803-48CB-8AAF-3541D0F2AF63}"/>
              </a:ext>
            </a:extLst>
          </p:cNvPr>
          <p:cNvSpPr txBox="1">
            <a:spLocks noChangeArrowheads="1"/>
          </p:cNvSpPr>
          <p:nvPr/>
        </p:nvSpPr>
        <p:spPr>
          <a:xfrm>
            <a:off x="8321040" y="1690051"/>
            <a:ext cx="3810000" cy="4530725"/>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en-US" sz="2400" dirty="0"/>
              <a:t>Numbered Lists with different ordering:</a:t>
            </a:r>
          </a:p>
          <a:p>
            <a:pPr lvl="1">
              <a:buFont typeface="Wingdings" panose="05000000000000000000" pitchFamily="2" charset="2"/>
              <a:buNone/>
            </a:pPr>
            <a:r>
              <a:rPr lang="en-US" altLang="en-US" sz="2200" dirty="0"/>
              <a:t>&lt;OL type="a"&gt;</a:t>
            </a:r>
          </a:p>
          <a:p>
            <a:pPr lvl="2">
              <a:buFont typeface="Wingdings" panose="05000000000000000000" pitchFamily="2" charset="2"/>
              <a:buNone/>
            </a:pPr>
            <a:r>
              <a:rPr lang="en-US" altLang="en-US" sz="2100" dirty="0"/>
              <a:t>&lt;LI&gt; oranges &lt;/LI&gt;</a:t>
            </a:r>
          </a:p>
          <a:p>
            <a:pPr lvl="2">
              <a:buFont typeface="Wingdings" panose="05000000000000000000" pitchFamily="2" charset="2"/>
              <a:buNone/>
            </a:pPr>
            <a:r>
              <a:rPr lang="en-US" altLang="en-US" sz="2100" dirty="0"/>
              <a:t>&lt;LI&gt; peaches &lt;/LI&gt;</a:t>
            </a:r>
          </a:p>
          <a:p>
            <a:pPr lvl="2">
              <a:buFont typeface="Wingdings" panose="05000000000000000000" pitchFamily="2" charset="2"/>
              <a:buNone/>
            </a:pPr>
            <a:r>
              <a:rPr lang="en-US" altLang="en-US" sz="2100" dirty="0"/>
              <a:t>&lt;LI&gt; grapes &lt;/LI&gt;</a:t>
            </a:r>
          </a:p>
          <a:p>
            <a:pPr lvl="1">
              <a:buFont typeface="Wingdings" panose="05000000000000000000" pitchFamily="2" charset="2"/>
              <a:buNone/>
            </a:pPr>
            <a:r>
              <a:rPr lang="en-US" altLang="en-US" sz="2200" dirty="0"/>
              <a:t>&lt;/OL&gt;</a:t>
            </a:r>
          </a:p>
          <a:p>
            <a:pPr lvl="1">
              <a:buFont typeface="Wingdings" panose="05000000000000000000" pitchFamily="2" charset="2"/>
              <a:buNone/>
            </a:pPr>
            <a:endParaRPr lang="en-US" altLang="en-US" sz="2200" dirty="0"/>
          </a:p>
          <a:p>
            <a:pPr lvl="1">
              <a:buFont typeface="Wingdings" panose="05000000000000000000" pitchFamily="2" charset="2"/>
              <a:buNone/>
            </a:pPr>
            <a:r>
              <a:rPr lang="en-US" altLang="en-US" sz="2200" dirty="0"/>
              <a:t>type="a":</a:t>
            </a:r>
            <a:r>
              <a:rPr lang="en-US" altLang="en-US" sz="2200" dirty="0">
                <a:latin typeface="Times New Roman" panose="02020603050405020304" pitchFamily="18" charset="0"/>
              </a:rPr>
              <a:t> a, b, c</a:t>
            </a:r>
          </a:p>
          <a:p>
            <a:pPr lvl="1">
              <a:buFont typeface="Wingdings" panose="05000000000000000000" pitchFamily="2" charset="2"/>
              <a:buNone/>
            </a:pPr>
            <a:r>
              <a:rPr lang="en-US" altLang="en-US" sz="2200" dirty="0"/>
              <a:t>type="A":</a:t>
            </a:r>
            <a:r>
              <a:rPr lang="en-US" altLang="en-US" sz="2200" dirty="0">
                <a:latin typeface="Times New Roman" panose="02020603050405020304" pitchFamily="18" charset="0"/>
              </a:rPr>
              <a:t> A, B, C</a:t>
            </a:r>
          </a:p>
          <a:p>
            <a:pPr lvl="1">
              <a:buFont typeface="Wingdings" panose="05000000000000000000" pitchFamily="2" charset="2"/>
              <a:buNone/>
            </a:pPr>
            <a:r>
              <a:rPr lang="en-US" altLang="en-US" sz="2200" dirty="0"/>
              <a:t>type="</a:t>
            </a:r>
            <a:r>
              <a:rPr lang="en-US" altLang="en-US" sz="2200" dirty="0" err="1"/>
              <a:t>i</a:t>
            </a:r>
            <a:r>
              <a:rPr lang="en-US" altLang="en-US" sz="2200" dirty="0"/>
              <a:t>":</a:t>
            </a:r>
            <a:r>
              <a:rPr lang="en-US" altLang="en-US" sz="2200" dirty="0">
                <a:latin typeface="Times New Roman" panose="02020603050405020304" pitchFamily="18" charset="0"/>
              </a:rPr>
              <a:t> </a:t>
            </a:r>
            <a:r>
              <a:rPr lang="en-US" altLang="en-US" sz="2200" dirty="0" err="1">
                <a:latin typeface="Times New Roman" panose="02020603050405020304" pitchFamily="18" charset="0"/>
              </a:rPr>
              <a:t>i</a:t>
            </a:r>
            <a:r>
              <a:rPr lang="en-US" altLang="en-US" sz="2200" dirty="0">
                <a:latin typeface="Times New Roman" panose="02020603050405020304" pitchFamily="18" charset="0"/>
              </a:rPr>
              <a:t>, ii, iii</a:t>
            </a:r>
          </a:p>
          <a:p>
            <a:pPr lvl="1">
              <a:buFont typeface="Wingdings" panose="05000000000000000000" pitchFamily="2" charset="2"/>
              <a:buNone/>
            </a:pPr>
            <a:r>
              <a:rPr lang="en-US" altLang="en-US" sz="2200" dirty="0"/>
              <a:t>type="</a:t>
            </a:r>
            <a:r>
              <a:rPr lang="en-US" altLang="en-US" sz="2200" dirty="0">
                <a:latin typeface="Times New Roman" panose="02020603050405020304" pitchFamily="18" charset="0"/>
              </a:rPr>
              <a:t>I</a:t>
            </a:r>
            <a:r>
              <a:rPr lang="en-US" altLang="en-US" sz="2200" dirty="0"/>
              <a:t>":</a:t>
            </a:r>
            <a:r>
              <a:rPr lang="en-US" altLang="en-US" sz="2200" dirty="0">
                <a:latin typeface="Times New Roman" panose="02020603050405020304" pitchFamily="18" charset="0"/>
              </a:rPr>
              <a:t> I, II, III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9249B843-39DD-4864-9A61-4FBF20E8DE90}"/>
              </a:ext>
            </a:extLst>
          </p:cNvPr>
          <p:cNvSpPr>
            <a:spLocks noGrp="1" noChangeArrowheads="1"/>
          </p:cNvSpPr>
          <p:nvPr>
            <p:ph type="title"/>
          </p:nvPr>
        </p:nvSpPr>
        <p:spPr/>
        <p:txBody>
          <a:bodyPr/>
          <a:lstStyle/>
          <a:p>
            <a:r>
              <a:rPr lang="en-US" altLang="en-US" dirty="0">
                <a:solidFill>
                  <a:schemeClr val="bg1"/>
                </a:solidFill>
              </a:rPr>
              <a:t>Put it all together so far</a:t>
            </a:r>
          </a:p>
        </p:txBody>
      </p:sp>
      <p:sp>
        <p:nvSpPr>
          <p:cNvPr id="88069" name="Rectangle 5">
            <a:extLst>
              <a:ext uri="{FF2B5EF4-FFF2-40B4-BE49-F238E27FC236}">
                <a16:creationId xmlns:a16="http://schemas.microsoft.com/office/drawing/2014/main" id="{D068B770-B801-4BCE-AABB-14D07FF0BF18}"/>
              </a:ext>
            </a:extLst>
          </p:cNvPr>
          <p:cNvSpPr>
            <a:spLocks noChangeArrowheads="1"/>
          </p:cNvSpPr>
          <p:nvPr/>
        </p:nvSpPr>
        <p:spPr bwMode="auto">
          <a:xfrm>
            <a:off x="2667000" y="1600200"/>
            <a:ext cx="6781800" cy="4584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50000"/>
              </a:lnSpc>
              <a:spcBef>
                <a:spcPct val="50000"/>
              </a:spcBef>
            </a:pPr>
            <a:r>
              <a:rPr lang="en-US" altLang="en-US" sz="2000"/>
              <a:t>&lt;HTML&gt;</a:t>
            </a:r>
          </a:p>
          <a:p>
            <a:pPr>
              <a:lnSpc>
                <a:spcPct val="50000"/>
              </a:lnSpc>
              <a:spcBef>
                <a:spcPct val="50000"/>
              </a:spcBef>
            </a:pPr>
            <a:r>
              <a:rPr lang="en-US" altLang="en-US" sz="2000"/>
              <a:t>&lt;HEAD&gt;</a:t>
            </a:r>
          </a:p>
          <a:p>
            <a:pPr>
              <a:lnSpc>
                <a:spcPct val="50000"/>
              </a:lnSpc>
              <a:spcBef>
                <a:spcPct val="50000"/>
              </a:spcBef>
            </a:pPr>
            <a:r>
              <a:rPr lang="en-US" altLang="en-US" sz="2000"/>
              <a:t>&lt;TITLE&gt;The document title&lt;/TITLE&gt;</a:t>
            </a:r>
          </a:p>
          <a:p>
            <a:pPr>
              <a:lnSpc>
                <a:spcPct val="50000"/>
              </a:lnSpc>
              <a:spcBef>
                <a:spcPct val="50000"/>
              </a:spcBef>
            </a:pPr>
            <a:r>
              <a:rPr lang="en-US" altLang="en-US" sz="2000"/>
              <a:t>&lt;/HEAD&gt;</a:t>
            </a:r>
          </a:p>
          <a:p>
            <a:pPr>
              <a:lnSpc>
                <a:spcPct val="50000"/>
              </a:lnSpc>
              <a:spcBef>
                <a:spcPct val="50000"/>
              </a:spcBef>
            </a:pPr>
            <a:endParaRPr lang="en-US" altLang="en-US" sz="2000"/>
          </a:p>
          <a:p>
            <a:pPr>
              <a:lnSpc>
                <a:spcPct val="50000"/>
              </a:lnSpc>
              <a:spcBef>
                <a:spcPct val="50000"/>
              </a:spcBef>
            </a:pPr>
            <a:r>
              <a:rPr lang="en-US" altLang="en-US" sz="2000"/>
              <a:t>&lt;BODY&gt;</a:t>
            </a:r>
          </a:p>
          <a:p>
            <a:pPr>
              <a:lnSpc>
                <a:spcPct val="50000"/>
              </a:lnSpc>
              <a:spcBef>
                <a:spcPct val="50000"/>
              </a:spcBef>
            </a:pPr>
            <a:r>
              <a:rPr lang="en-US" altLang="en-US" sz="2000"/>
              <a:t>&lt;H1&gt;Main heading&lt;/H1&gt;</a:t>
            </a:r>
          </a:p>
          <a:p>
            <a:pPr>
              <a:lnSpc>
                <a:spcPct val="50000"/>
              </a:lnSpc>
              <a:spcBef>
                <a:spcPct val="50000"/>
              </a:spcBef>
            </a:pPr>
            <a:r>
              <a:rPr lang="en-US" altLang="en-US" sz="2000"/>
              <a:t>&lt;P&gt;A paragraph.&lt;/P&gt;</a:t>
            </a:r>
          </a:p>
          <a:p>
            <a:pPr>
              <a:lnSpc>
                <a:spcPct val="50000"/>
              </a:lnSpc>
              <a:spcBef>
                <a:spcPct val="50000"/>
              </a:spcBef>
            </a:pPr>
            <a:r>
              <a:rPr lang="en-US" altLang="en-US" sz="2000"/>
              <a:t>&lt;P&gt;Another paragraph.&lt;/P&gt;</a:t>
            </a:r>
          </a:p>
          <a:p>
            <a:pPr>
              <a:lnSpc>
                <a:spcPct val="50000"/>
              </a:lnSpc>
              <a:spcBef>
                <a:spcPct val="50000"/>
              </a:spcBef>
            </a:pPr>
            <a:r>
              <a:rPr lang="en-US" altLang="en-US" sz="2000"/>
              <a:t>&lt;UL&gt; Things that I like &lt;/UL&gt;</a:t>
            </a:r>
          </a:p>
          <a:p>
            <a:pPr>
              <a:lnSpc>
                <a:spcPct val="50000"/>
              </a:lnSpc>
              <a:spcBef>
                <a:spcPct val="50000"/>
              </a:spcBef>
            </a:pPr>
            <a:r>
              <a:rPr lang="en-US" altLang="en-US" sz="2000"/>
              <a:t>    &lt;LI&gt;A list item.&lt;/LI&gt;</a:t>
            </a:r>
          </a:p>
          <a:p>
            <a:pPr>
              <a:lnSpc>
                <a:spcPct val="50000"/>
              </a:lnSpc>
              <a:spcBef>
                <a:spcPct val="50000"/>
              </a:spcBef>
            </a:pPr>
            <a:r>
              <a:rPr lang="en-US" altLang="en-US" sz="2000"/>
              <a:t>    &lt;LI&gt;Another list item.&lt;/LI&gt;</a:t>
            </a:r>
          </a:p>
          <a:p>
            <a:pPr>
              <a:lnSpc>
                <a:spcPct val="50000"/>
              </a:lnSpc>
              <a:spcBef>
                <a:spcPct val="50000"/>
              </a:spcBef>
            </a:pPr>
            <a:r>
              <a:rPr lang="en-US" altLang="en-US" sz="2000"/>
              <a:t>&lt;/UL&gt;</a:t>
            </a:r>
          </a:p>
          <a:p>
            <a:pPr>
              <a:lnSpc>
                <a:spcPct val="50000"/>
              </a:lnSpc>
              <a:spcBef>
                <a:spcPct val="50000"/>
              </a:spcBef>
            </a:pPr>
            <a:r>
              <a:rPr lang="en-US" altLang="en-US" sz="2000"/>
              <a:t>&lt;/BODY&gt;</a:t>
            </a:r>
          </a:p>
          <a:p>
            <a:pPr>
              <a:lnSpc>
                <a:spcPct val="50000"/>
              </a:lnSpc>
              <a:spcBef>
                <a:spcPct val="50000"/>
              </a:spcBef>
            </a:pPr>
            <a:r>
              <a:rPr lang="en-US" altLang="en-US" sz="2000"/>
              <a:t>&lt;/HTML&gt;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dirty="0">
                <a:solidFill>
                  <a:schemeClr val="bg1"/>
                </a:solidFill>
                <a:latin typeface="Arial" panose="020B0604020202020204" pitchFamily="34" charset="0"/>
                <a:cs typeface="Arial" panose="020B0604020202020204" pitchFamily="34" charset="0"/>
              </a:rPr>
              <a:t>Nested Lists</a:t>
            </a:r>
          </a:p>
        </p:txBody>
      </p:sp>
      <p:sp>
        <p:nvSpPr>
          <p:cNvPr id="3" name="Content Placeholder 2"/>
          <p:cNvSpPr>
            <a:spLocks noGrp="1"/>
          </p:cNvSpPr>
          <p:nvPr>
            <p:ph idx="1"/>
          </p:nvPr>
        </p:nvSpPr>
        <p:spPr/>
        <p:txBody>
          <a:bodyPr/>
          <a:lstStyle/>
          <a:p>
            <a:r>
              <a:rPr dirty="0"/>
              <a:t>Lists inside lists</a:t>
            </a:r>
          </a:p>
          <a:p>
            <a:r>
              <a:rPr dirty="0"/>
              <a:t>Creates hierarchy</a:t>
            </a:r>
          </a:p>
          <a:p>
            <a:r>
              <a:rPr dirty="0"/>
              <a:t>Useful for menus and outlines</a:t>
            </a:r>
            <a:endParaRPr lang="tr-TR" dirty="0"/>
          </a:p>
          <a:p>
            <a:r>
              <a:rPr lang="en-US" dirty="0"/>
              <a:t>Lists can exist inside other lists</a:t>
            </a:r>
          </a:p>
          <a:p>
            <a:r>
              <a:rPr lang="en-US" dirty="0"/>
              <a:t>Creates hierarchy</a:t>
            </a:r>
          </a:p>
          <a:p>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Week 4 Quick Bridge</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From text markup to links &amp; images</a:t>
            </a:r>
            <a:endParaRPr lang="en-US" sz="1200" dirty="0"/>
          </a:p>
        </p:txBody>
      </p:sp>
      <p:sp>
        <p:nvSpPr>
          <p:cNvPr id="5" name="Text 3"/>
          <p:cNvSpPr/>
          <p:nvPr/>
        </p:nvSpPr>
        <p:spPr>
          <a:xfrm>
            <a:off x="822960" y="1188720"/>
            <a:ext cx="5669280" cy="4389120"/>
          </a:xfrm>
          <a:prstGeom prst="rect">
            <a:avLst/>
          </a:prstGeom>
          <a:noFill/>
          <a:ln/>
        </p:spPr>
        <p:txBody>
          <a:bodyPr wrap="square" rtlCol="0" anchor="t"/>
          <a:lstStyle/>
          <a:p>
            <a:pPr marL="279400" indent="-279400">
              <a:lnSpc>
                <a:spcPct val="115000"/>
              </a:lnSpc>
              <a:buSzPct val="100000"/>
              <a:buChar char="•"/>
            </a:pPr>
            <a:r>
              <a:rPr lang="en-US" sz="2200" dirty="0">
                <a:solidFill>
                  <a:srgbClr val="111827"/>
                </a:solidFill>
                <a:latin typeface="Calibri" pitchFamily="34" charset="0"/>
                <a:ea typeface="Calibri" pitchFamily="34" charset="-122"/>
                <a:cs typeface="Calibri" pitchFamily="34" charset="-120"/>
              </a:rPr>
              <a:t>• Last time: structure &amp; text markup (headings, paragraphs, emphasis)</a:t>
            </a:r>
            <a:endParaRPr lang="en-US" sz="2200" dirty="0"/>
          </a:p>
          <a:p>
            <a:pPr marL="279400" indent="-279400">
              <a:lnSpc>
                <a:spcPct val="115000"/>
              </a:lnSpc>
              <a:buSzPct val="100000"/>
              <a:buChar char="•"/>
            </a:pPr>
            <a:endParaRPr lang="en-US" sz="2200" dirty="0"/>
          </a:p>
          <a:p>
            <a:pPr marL="279400" indent="-279400">
              <a:lnSpc>
                <a:spcPct val="115000"/>
              </a:lnSpc>
              <a:buSzPct val="100000"/>
              <a:buChar char="•"/>
            </a:pPr>
            <a:r>
              <a:rPr lang="en-US" sz="2200" dirty="0">
                <a:solidFill>
                  <a:srgbClr val="111827"/>
                </a:solidFill>
                <a:latin typeface="Calibri" pitchFamily="34" charset="0"/>
                <a:ea typeface="Calibri" pitchFamily="34" charset="-122"/>
                <a:cs typeface="Calibri" pitchFamily="34" charset="-120"/>
              </a:rPr>
              <a:t>• Today: connect pages and add media</a:t>
            </a:r>
            <a:endParaRPr lang="en-US" sz="2200" dirty="0"/>
          </a:p>
          <a:p>
            <a:pPr marL="279400" indent="-279400">
              <a:lnSpc>
                <a:spcPct val="115000"/>
              </a:lnSpc>
              <a:buSzPct val="100000"/>
              <a:buChar char="•"/>
            </a:pPr>
            <a:endParaRPr lang="en-US" sz="2200" dirty="0"/>
          </a:p>
          <a:p>
            <a:pPr marL="279400" indent="-279400">
              <a:lnSpc>
                <a:spcPct val="115000"/>
              </a:lnSpc>
              <a:buSzPct val="100000"/>
              <a:buChar char="•"/>
            </a:pPr>
            <a:r>
              <a:rPr lang="en-US" sz="2200" dirty="0">
                <a:solidFill>
                  <a:srgbClr val="111827"/>
                </a:solidFill>
                <a:latin typeface="Calibri" pitchFamily="34" charset="0"/>
                <a:ea typeface="Calibri" pitchFamily="34" charset="-122"/>
                <a:cs typeface="Calibri" pitchFamily="34" charset="-120"/>
              </a:rPr>
              <a:t>• Links connect documents; images add meaning and visual context</a:t>
            </a:r>
            <a:endParaRPr lang="en-US" sz="2200" dirty="0"/>
          </a:p>
        </p:txBody>
      </p:sp>
      <p:sp>
        <p:nvSpPr>
          <p:cNvPr id="6" name="Shape 4"/>
          <p:cNvSpPr/>
          <p:nvPr/>
        </p:nvSpPr>
        <p:spPr>
          <a:xfrm>
            <a:off x="6766560" y="1188720"/>
            <a:ext cx="4572000" cy="1828800"/>
          </a:xfrm>
          <a:prstGeom prst="roundRect">
            <a:avLst/>
          </a:prstGeom>
          <a:solidFill>
            <a:srgbClr val="EFF6FF"/>
          </a:solidFill>
          <a:ln w="12700">
            <a:solidFill>
              <a:srgbClr val="93C5FD"/>
            </a:solidFill>
            <a:prstDash val="solid"/>
          </a:ln>
        </p:spPr>
      </p:sp>
      <p:sp>
        <p:nvSpPr>
          <p:cNvPr id="7" name="Text 5"/>
          <p:cNvSpPr/>
          <p:nvPr/>
        </p:nvSpPr>
        <p:spPr>
          <a:xfrm>
            <a:off x="6995160" y="135331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Big idea</a:t>
            </a:r>
            <a:endParaRPr lang="en-US" sz="1400" dirty="0"/>
          </a:p>
        </p:txBody>
      </p:sp>
      <p:sp>
        <p:nvSpPr>
          <p:cNvPr id="8" name="Text 6"/>
          <p:cNvSpPr/>
          <p:nvPr/>
        </p:nvSpPr>
        <p:spPr>
          <a:xfrm>
            <a:off x="6995160" y="1664208"/>
            <a:ext cx="4114800" cy="123444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A website is not one page. It is a network of pages and assets connected by correct paths.</a:t>
            </a:r>
            <a:endParaRPr lang="en-US" sz="1400" dirty="0"/>
          </a:p>
        </p:txBody>
      </p:sp>
      <p:sp>
        <p:nvSpPr>
          <p:cNvPr id="9" name="Shape 7"/>
          <p:cNvSpPr/>
          <p:nvPr/>
        </p:nvSpPr>
        <p:spPr>
          <a:xfrm>
            <a:off x="6766560" y="3291840"/>
            <a:ext cx="4572000" cy="2286000"/>
          </a:xfrm>
          <a:prstGeom prst="roundRect">
            <a:avLst/>
          </a:prstGeom>
          <a:solidFill>
            <a:srgbClr val="EFF6FF"/>
          </a:solidFill>
          <a:ln w="12700">
            <a:solidFill>
              <a:srgbClr val="93C5FD"/>
            </a:solidFill>
            <a:prstDash val="solid"/>
          </a:ln>
        </p:spPr>
      </p:sp>
      <p:sp>
        <p:nvSpPr>
          <p:cNvPr id="10" name="Text 8"/>
          <p:cNvSpPr/>
          <p:nvPr/>
        </p:nvSpPr>
        <p:spPr>
          <a:xfrm>
            <a:off x="6995160" y="3456432"/>
            <a:ext cx="41148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Common student problem</a:t>
            </a:r>
            <a:endParaRPr lang="en-US" sz="1400" dirty="0"/>
          </a:p>
        </p:txBody>
      </p:sp>
      <p:sp>
        <p:nvSpPr>
          <p:cNvPr id="11" name="Text 9"/>
          <p:cNvSpPr/>
          <p:nvPr/>
        </p:nvSpPr>
        <p:spPr>
          <a:xfrm>
            <a:off x="6995160" y="3767328"/>
            <a:ext cx="4114800" cy="169164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“It works on my computer” but breaks when folder structure changes. We fix this using relative paths and consistent structure.</a:t>
            </a:r>
            <a:endParaRPr lang="en-US" sz="1400" dirty="0"/>
          </a:p>
        </p:txBody>
      </p:sp>
      <p:sp>
        <p:nvSpPr>
          <p:cNvPr id="12" name="Shape 10"/>
          <p:cNvSpPr/>
          <p:nvPr/>
        </p:nvSpPr>
        <p:spPr>
          <a:xfrm>
            <a:off x="0" y="6583680"/>
            <a:ext cx="12191695" cy="274320"/>
          </a:xfrm>
          <a:prstGeom prst="rect">
            <a:avLst/>
          </a:prstGeom>
          <a:solidFill>
            <a:srgbClr val="F3F4F6"/>
          </a:solidFill>
          <a:ln w="12700">
            <a:solidFill>
              <a:srgbClr val="F3F4F6"/>
            </a:solidFill>
            <a:prstDash val="solid"/>
          </a:ln>
        </p:spPr>
      </p:sp>
      <p:sp>
        <p:nvSpPr>
          <p:cNvPr id="13" name="Text 11"/>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4" name="Text 12"/>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3</a:t>
            </a:r>
            <a:endParaRPr lang="en-US" sz="1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dirty="0">
                <a:solidFill>
                  <a:schemeClr val="bg1"/>
                </a:solidFill>
                <a:latin typeface="Arial" panose="020B0604020202020204" pitchFamily="34" charset="0"/>
                <a:cs typeface="Arial" panose="020B0604020202020204" pitchFamily="34" charset="0"/>
              </a:rPr>
              <a:t>5.4 div &amp; span</a:t>
            </a:r>
          </a:p>
        </p:txBody>
      </p:sp>
      <p:sp>
        <p:nvSpPr>
          <p:cNvPr id="3" name="Content Placeholder 2"/>
          <p:cNvSpPr>
            <a:spLocks noGrp="1"/>
          </p:cNvSpPr>
          <p:nvPr>
            <p:ph idx="1"/>
          </p:nvPr>
        </p:nvSpPr>
        <p:spPr/>
        <p:txBody>
          <a:bodyPr/>
          <a:lstStyle/>
          <a:p>
            <a:r>
              <a:t>Generic containers with no semantic meaning</a:t>
            </a:r>
          </a:p>
          <a:p>
            <a:r>
              <a:t>Used for styling and grouping</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a:solidFill>
                  <a:schemeClr val="bg1"/>
                </a:solidFill>
                <a:latin typeface="Arial" panose="020B0604020202020204" pitchFamily="34" charset="0"/>
                <a:cs typeface="Arial" panose="020B0604020202020204" pitchFamily="34" charset="0"/>
              </a:rPr>
              <a:t>div Element</a:t>
            </a:r>
          </a:p>
        </p:txBody>
      </p:sp>
      <p:sp>
        <p:nvSpPr>
          <p:cNvPr id="3" name="Content Placeholder 2"/>
          <p:cNvSpPr>
            <a:spLocks noGrp="1"/>
          </p:cNvSpPr>
          <p:nvPr>
            <p:ph idx="1"/>
          </p:nvPr>
        </p:nvSpPr>
        <p:spPr/>
        <p:txBody>
          <a:bodyPr/>
          <a:lstStyle/>
          <a:p>
            <a:r>
              <a:t>Block-level container</a:t>
            </a:r>
          </a:p>
          <a:p>
            <a:r>
              <a:t>Groups sections of content</a:t>
            </a:r>
          </a:p>
          <a:p>
            <a:r>
              <a:t>Used with CSS layout</a:t>
            </a:r>
          </a:p>
          <a:p>
            <a:r>
              <a:t>No semantic meaning by itself</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dirty="0">
                <a:solidFill>
                  <a:schemeClr val="bg1"/>
                </a:solidFill>
                <a:latin typeface="Arial" panose="020B0604020202020204" pitchFamily="34" charset="0"/>
                <a:cs typeface="Arial" panose="020B0604020202020204" pitchFamily="34" charset="0"/>
              </a:rPr>
              <a:t>span Element</a:t>
            </a:r>
          </a:p>
        </p:txBody>
      </p:sp>
      <p:sp>
        <p:nvSpPr>
          <p:cNvPr id="3" name="Content Placeholder 2"/>
          <p:cNvSpPr>
            <a:spLocks noGrp="1"/>
          </p:cNvSpPr>
          <p:nvPr>
            <p:ph idx="1"/>
          </p:nvPr>
        </p:nvSpPr>
        <p:spPr/>
        <p:txBody>
          <a:bodyPr/>
          <a:lstStyle/>
          <a:p>
            <a:r>
              <a:t>Inline container</a:t>
            </a:r>
          </a:p>
          <a:p>
            <a:r>
              <a:t>Used to style small text parts</a:t>
            </a:r>
          </a:p>
          <a:p>
            <a:r>
              <a:t>Does not break line</a:t>
            </a:r>
          </a:p>
          <a:p>
            <a:r>
              <a:t>Common with CSS classes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2800" b="1" dirty="0">
                <a:solidFill>
                  <a:schemeClr val="bg1"/>
                </a:solidFill>
                <a:latin typeface="Arial" panose="020B0604020202020204" pitchFamily="34" charset="0"/>
                <a:cs typeface="Arial" panose="020B0604020202020204" pitchFamily="34" charset="0"/>
              </a:rPr>
              <a:t>div vs span</a:t>
            </a:r>
            <a:r>
              <a:rPr lang="tr-TR" sz="2800" b="1" dirty="0">
                <a:solidFill>
                  <a:schemeClr val="bg1"/>
                </a:solidFill>
                <a:latin typeface="Arial" panose="020B0604020202020204" pitchFamily="34" charset="0"/>
                <a:cs typeface="Arial" panose="020B0604020202020204" pitchFamily="34" charset="0"/>
              </a:rPr>
              <a:t> (</a:t>
            </a:r>
            <a:r>
              <a:rPr lang="en-US" sz="2800" b="1" dirty="0">
                <a:solidFill>
                  <a:schemeClr val="bg1"/>
                </a:solidFill>
                <a:latin typeface="Arial" panose="020B0604020202020204" pitchFamily="34" charset="0"/>
                <a:cs typeface="Arial" panose="020B0604020202020204" pitchFamily="34" charset="0"/>
              </a:rPr>
              <a:t>Block vs Inline</a:t>
            </a:r>
            <a:r>
              <a:rPr lang="tr-TR" sz="2800" b="1" dirty="0">
                <a:solidFill>
                  <a:schemeClr val="bg1"/>
                </a:solidFill>
                <a:latin typeface="Arial" panose="020B0604020202020204" pitchFamily="34" charset="0"/>
                <a:cs typeface="Arial" panose="020B0604020202020204" pitchFamily="34" charset="0"/>
              </a:rPr>
              <a:t>)</a:t>
            </a:r>
            <a:endParaRPr lang="en-US" sz="2800"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a:t>&lt;div&gt; = block element</a:t>
            </a:r>
          </a:p>
          <a:p>
            <a:r>
              <a:rPr lang="en-US" dirty="0"/>
              <a:t>&lt;span&gt; = inline element</a:t>
            </a:r>
          </a:p>
          <a:p>
            <a:r>
              <a:rPr dirty="0"/>
              <a:t>Both are non-semantic containers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dirty="0">
                <a:solidFill>
                  <a:schemeClr val="bg1"/>
                </a:solidFill>
                <a:latin typeface="Arial" panose="020B0604020202020204" pitchFamily="34" charset="0"/>
                <a:cs typeface="Arial" panose="020B0604020202020204" pitchFamily="34" charset="0"/>
              </a:rPr>
              <a:t>Semantic vs Non‑Semantic</a:t>
            </a:r>
          </a:p>
        </p:txBody>
      </p:sp>
      <p:sp>
        <p:nvSpPr>
          <p:cNvPr id="3" name="Content Placeholder 2"/>
          <p:cNvSpPr>
            <a:spLocks noGrp="1"/>
          </p:cNvSpPr>
          <p:nvPr>
            <p:ph idx="1"/>
          </p:nvPr>
        </p:nvSpPr>
        <p:spPr/>
        <p:txBody>
          <a:bodyPr/>
          <a:lstStyle/>
          <a:p>
            <a:r>
              <a:t>Prefer semantic tags when possible</a:t>
            </a:r>
          </a:p>
          <a:p>
            <a:r>
              <a:t>div/span only when needed</a:t>
            </a:r>
          </a:p>
          <a:p>
            <a:r>
              <a:t>Improves meaning and accessibility</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dirty="0">
                <a:solidFill>
                  <a:schemeClr val="bg1"/>
                </a:solidFill>
                <a:latin typeface="Arial" panose="020B0604020202020204" pitchFamily="34" charset="0"/>
                <a:cs typeface="Arial" panose="020B0604020202020204" pitchFamily="34" charset="0"/>
              </a:rPr>
              <a:t>When to Use div</a:t>
            </a:r>
          </a:p>
        </p:txBody>
      </p:sp>
      <p:sp>
        <p:nvSpPr>
          <p:cNvPr id="3" name="Content Placeholder 2"/>
          <p:cNvSpPr>
            <a:spLocks noGrp="1"/>
          </p:cNvSpPr>
          <p:nvPr>
            <p:ph idx="1"/>
          </p:nvPr>
        </p:nvSpPr>
        <p:spPr/>
        <p:txBody>
          <a:bodyPr/>
          <a:lstStyle/>
          <a:p>
            <a:r>
              <a:t>Layout grouping</a:t>
            </a:r>
          </a:p>
          <a:p>
            <a:r>
              <a:t>CSS styling hooks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dirty="0">
                <a:solidFill>
                  <a:schemeClr val="bg1"/>
                </a:solidFill>
                <a:latin typeface="Arial" panose="020B0604020202020204" pitchFamily="34" charset="0"/>
                <a:cs typeface="Arial" panose="020B0604020202020204" pitchFamily="34" charset="0"/>
              </a:rPr>
              <a:t>When to Use span</a:t>
            </a:r>
          </a:p>
        </p:txBody>
      </p:sp>
      <p:sp>
        <p:nvSpPr>
          <p:cNvPr id="3" name="Content Placeholder 2"/>
          <p:cNvSpPr>
            <a:spLocks noGrp="1"/>
          </p:cNvSpPr>
          <p:nvPr>
            <p:ph idx="1"/>
          </p:nvPr>
        </p:nvSpPr>
        <p:spPr/>
        <p:txBody>
          <a:bodyPr/>
          <a:lstStyle/>
          <a:p>
            <a:r>
              <a:t>Styling small text parts</a:t>
            </a:r>
          </a:p>
          <a:p>
            <a:r>
              <a:t>Inline emphasis without semantics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dirty="0">
                <a:solidFill>
                  <a:schemeClr val="bg1"/>
                </a:solidFill>
                <a:latin typeface="Arial" panose="020B0604020202020204" pitchFamily="34" charset="0"/>
                <a:cs typeface="Arial" panose="020B0604020202020204" pitchFamily="34" charset="0"/>
              </a:rPr>
              <a:t>Common Student Mistakes</a:t>
            </a:r>
          </a:p>
        </p:txBody>
      </p:sp>
      <p:sp>
        <p:nvSpPr>
          <p:cNvPr id="3" name="Content Placeholder 2"/>
          <p:cNvSpPr>
            <a:spLocks noGrp="1"/>
          </p:cNvSpPr>
          <p:nvPr>
            <p:ph idx="1"/>
          </p:nvPr>
        </p:nvSpPr>
        <p:spPr/>
        <p:txBody>
          <a:bodyPr/>
          <a:lstStyle/>
          <a:p>
            <a:r>
              <a:t>Using headings for size only</a:t>
            </a:r>
          </a:p>
          <a:p>
            <a:r>
              <a:t>Skipping heading levels</a:t>
            </a:r>
          </a:p>
          <a:p>
            <a:r>
              <a:t>Overusing div</a:t>
            </a:r>
          </a:p>
          <a:p>
            <a:r>
              <a:t>Forgetting list structure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sz="2800" b="1" dirty="0">
                <a:solidFill>
                  <a:schemeClr val="bg1"/>
                </a:solidFill>
                <a:latin typeface="Arial" panose="020B0604020202020204" pitchFamily="34" charset="0"/>
                <a:cs typeface="Arial" panose="020B0604020202020204" pitchFamily="34" charset="0"/>
              </a:rPr>
              <a:t>Mini Exercise</a:t>
            </a:r>
          </a:p>
        </p:txBody>
      </p:sp>
      <p:sp>
        <p:nvSpPr>
          <p:cNvPr id="3" name="Content Placeholder 2"/>
          <p:cNvSpPr>
            <a:spLocks noGrp="1"/>
          </p:cNvSpPr>
          <p:nvPr>
            <p:ph idx="1"/>
          </p:nvPr>
        </p:nvSpPr>
        <p:spPr/>
        <p:txBody>
          <a:bodyPr/>
          <a:lstStyle/>
          <a:p>
            <a:r>
              <a:t>Create a page with headings</a:t>
            </a:r>
          </a:p>
          <a:p>
            <a:r>
              <a:t>Add 2 paragraphs</a:t>
            </a:r>
          </a:p>
          <a:p>
            <a:r>
              <a:t>Include ordered and unordered lists</a:t>
            </a:r>
          </a:p>
          <a:p>
            <a:r>
              <a:t>Use div and span for styling</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Mini Practice</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Build a “Profile Card” with Photo + Links</a:t>
            </a:r>
            <a:endParaRPr lang="en-US" sz="1200" dirty="0"/>
          </a:p>
        </p:txBody>
      </p:sp>
      <p:sp>
        <p:nvSpPr>
          <p:cNvPr id="5" name="Text 3"/>
          <p:cNvSpPr/>
          <p:nvPr/>
        </p:nvSpPr>
        <p:spPr>
          <a:xfrm>
            <a:off x="741527" y="896112"/>
            <a:ext cx="9174633" cy="4142232"/>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Create a folder: Project/</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Add index.html and an img/ folder</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Add a profile photo into img/</a:t>
            </a:r>
            <a:endParaRPr lang="en-US" sz="2000" dirty="0"/>
          </a:p>
          <a:p>
            <a:pPr marL="254000" indent="-254000">
              <a:lnSpc>
                <a:spcPct val="115000"/>
              </a:lnSpc>
              <a:buSzPct val="100000"/>
              <a:buChar char="•"/>
            </a:pPr>
            <a:endParaRPr lang="tr-TR" sz="2000" dirty="0">
              <a:solidFill>
                <a:srgbClr val="111827"/>
              </a:solidFill>
              <a:latin typeface="Calibri" pitchFamily="34" charset="0"/>
              <a:ea typeface="Calibri" pitchFamily="34" charset="-122"/>
              <a:cs typeface="Calibri" pitchFamily="34" charset="-120"/>
            </a:endParaRPr>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Add 3 links: external (new tab), mailto, and #contact anchor</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Add the photo with good alt text</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Bonus: make the photo clickable to open your portfolio link</a:t>
            </a:r>
            <a:endParaRPr lang="en-US" sz="2000" dirty="0"/>
          </a:p>
        </p:txBody>
      </p:sp>
      <p:grpSp>
        <p:nvGrpSpPr>
          <p:cNvPr id="12" name="Grup 11">
            <a:extLst>
              <a:ext uri="{FF2B5EF4-FFF2-40B4-BE49-F238E27FC236}">
                <a16:creationId xmlns:a16="http://schemas.microsoft.com/office/drawing/2014/main" id="{F2091097-197C-4ABD-844E-79907AB9D22E}"/>
              </a:ext>
            </a:extLst>
          </p:cNvPr>
          <p:cNvGrpSpPr/>
          <p:nvPr/>
        </p:nvGrpSpPr>
        <p:grpSpPr>
          <a:xfrm>
            <a:off x="741527" y="5321808"/>
            <a:ext cx="7122314" cy="914400"/>
            <a:chOff x="741526" y="5138928"/>
            <a:chExt cx="7122314" cy="914400"/>
          </a:xfrm>
        </p:grpSpPr>
        <p:sp>
          <p:nvSpPr>
            <p:cNvPr id="6" name="Shape 4"/>
            <p:cNvSpPr/>
            <p:nvPr/>
          </p:nvSpPr>
          <p:spPr>
            <a:xfrm>
              <a:off x="741527" y="5138928"/>
              <a:ext cx="7122313" cy="914400"/>
            </a:xfrm>
            <a:prstGeom prst="roundRect">
              <a:avLst/>
            </a:prstGeom>
            <a:solidFill>
              <a:srgbClr val="EFF6FF"/>
            </a:solidFill>
            <a:ln w="12700">
              <a:solidFill>
                <a:srgbClr val="93C5FD"/>
              </a:solidFill>
              <a:prstDash val="solid"/>
            </a:ln>
          </p:spPr>
        </p:sp>
        <p:sp>
          <p:nvSpPr>
            <p:cNvPr id="7" name="Text 5"/>
            <p:cNvSpPr/>
            <p:nvPr/>
          </p:nvSpPr>
          <p:spPr>
            <a:xfrm>
              <a:off x="970127" y="5303520"/>
              <a:ext cx="5877560" cy="310896"/>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Deliverable</a:t>
              </a:r>
              <a:endParaRPr lang="en-US" sz="1400" dirty="0"/>
            </a:p>
          </p:txBody>
        </p:sp>
        <p:sp>
          <p:nvSpPr>
            <p:cNvPr id="8" name="Text 6"/>
            <p:cNvSpPr/>
            <p:nvPr/>
          </p:nvSpPr>
          <p:spPr>
            <a:xfrm>
              <a:off x="970127" y="5614416"/>
              <a:ext cx="6324600" cy="283464"/>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A clean single page that demonstrates correct paths and accessible images.</a:t>
              </a:r>
              <a:endParaRPr lang="en-US" sz="1400" dirty="0"/>
            </a:p>
          </p:txBody>
        </p:sp>
        <p:sp>
          <p:nvSpPr>
            <p:cNvPr id="13" name="Shape 4">
              <a:extLst>
                <a:ext uri="{FF2B5EF4-FFF2-40B4-BE49-F238E27FC236}">
                  <a16:creationId xmlns:a16="http://schemas.microsoft.com/office/drawing/2014/main" id="{DA699E7E-C65C-4868-BD40-39C6C9C34449}"/>
                </a:ext>
              </a:extLst>
            </p:cNvPr>
            <p:cNvSpPr/>
            <p:nvPr/>
          </p:nvSpPr>
          <p:spPr>
            <a:xfrm>
              <a:off x="741526" y="5138928"/>
              <a:ext cx="7122313" cy="914400"/>
            </a:xfrm>
            <a:prstGeom prst="roundRect">
              <a:avLst/>
            </a:prstGeom>
            <a:solidFill>
              <a:srgbClr val="EFF6FF"/>
            </a:solidFill>
            <a:ln w="12700">
              <a:solidFill>
                <a:srgbClr val="93C5FD"/>
              </a:solidFill>
              <a:prstDash val="solid"/>
            </a:ln>
          </p:spPr>
        </p:sp>
        <p:sp>
          <p:nvSpPr>
            <p:cNvPr id="14" name="Text 5">
              <a:extLst>
                <a:ext uri="{FF2B5EF4-FFF2-40B4-BE49-F238E27FC236}">
                  <a16:creationId xmlns:a16="http://schemas.microsoft.com/office/drawing/2014/main" id="{FDD81C51-BE37-4893-8D58-CC55D8CC8503}"/>
                </a:ext>
              </a:extLst>
            </p:cNvPr>
            <p:cNvSpPr/>
            <p:nvPr/>
          </p:nvSpPr>
          <p:spPr>
            <a:xfrm>
              <a:off x="970126" y="5303520"/>
              <a:ext cx="5877560" cy="310896"/>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Deliverable</a:t>
              </a:r>
              <a:endParaRPr lang="en-US" sz="1400" dirty="0"/>
            </a:p>
          </p:txBody>
        </p:sp>
        <p:sp>
          <p:nvSpPr>
            <p:cNvPr id="15" name="Text 6">
              <a:extLst>
                <a:ext uri="{FF2B5EF4-FFF2-40B4-BE49-F238E27FC236}">
                  <a16:creationId xmlns:a16="http://schemas.microsoft.com/office/drawing/2014/main" id="{25E499A2-CD2F-438F-BFFD-111349639D29}"/>
                </a:ext>
              </a:extLst>
            </p:cNvPr>
            <p:cNvSpPr/>
            <p:nvPr/>
          </p:nvSpPr>
          <p:spPr>
            <a:xfrm>
              <a:off x="970126" y="5614416"/>
              <a:ext cx="6324600" cy="283464"/>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A clean single page that demonstrates correct paths and accessible images.</a:t>
              </a:r>
              <a:endParaRPr lang="en-US" sz="1400" dirty="0"/>
            </a:p>
          </p:txBody>
        </p:sp>
      </p:grpSp>
      <p:sp>
        <p:nvSpPr>
          <p:cNvPr id="9" name="Shape 7"/>
          <p:cNvSpPr/>
          <p:nvPr/>
        </p:nvSpPr>
        <p:spPr>
          <a:xfrm>
            <a:off x="0" y="6583680"/>
            <a:ext cx="12191695" cy="274320"/>
          </a:xfrm>
          <a:prstGeom prst="rect">
            <a:avLst/>
          </a:prstGeom>
          <a:solidFill>
            <a:srgbClr val="F3F4F6"/>
          </a:solidFill>
          <a:ln w="12700">
            <a:solidFill>
              <a:srgbClr val="F3F4F6"/>
            </a:solidFill>
            <a:prstDash val="solid"/>
          </a:ln>
        </p:spPr>
      </p:sp>
      <p:sp>
        <p:nvSpPr>
          <p:cNvPr id="10" name="Text 8"/>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1" name="Text 9"/>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23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Hyperlinks Recap</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&lt;a href=""&gt; — what it really does</a:t>
            </a:r>
            <a:endParaRPr lang="en-US" sz="1200" dirty="0"/>
          </a:p>
        </p:txBody>
      </p:sp>
      <p:sp>
        <p:nvSpPr>
          <p:cNvPr id="5" name="Text 3"/>
          <p:cNvSpPr/>
          <p:nvPr/>
        </p:nvSpPr>
        <p:spPr>
          <a:xfrm>
            <a:off x="407773" y="777240"/>
            <a:ext cx="7113372" cy="3767328"/>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A link points to a URL (address of a resource)</a:t>
            </a:r>
            <a:endParaRPr lang="tr-TR" sz="2000" dirty="0">
              <a:solidFill>
                <a:srgbClr val="111827"/>
              </a:solidFill>
              <a:latin typeface="Calibri" pitchFamily="34" charset="0"/>
              <a:ea typeface="Calibri" pitchFamily="34" charset="-122"/>
              <a:cs typeface="Calibri" pitchFamily="34" charset="-120"/>
            </a:endParaRPr>
          </a:p>
          <a:p>
            <a:pPr marL="254000" indent="-254000">
              <a:lnSpc>
                <a:spcPct val="115000"/>
              </a:lnSpc>
              <a:buSzPct val="100000"/>
              <a:buChar char="•"/>
            </a:pPr>
            <a:r>
              <a:rPr lang="en-US" sz="2000" dirty="0"/>
              <a:t>&lt;a&gt; is an anchor element (a hyperlink)</a:t>
            </a:r>
            <a:endParaRPr lang="tr-TR" sz="2000" dirty="0"/>
          </a:p>
          <a:p>
            <a:pPr marL="254000" indent="-254000">
              <a:lnSpc>
                <a:spcPct val="115000"/>
              </a:lnSpc>
              <a:buSzPct val="100000"/>
              <a:buChar char="•"/>
            </a:pPr>
            <a:r>
              <a:rPr lang="en-US" sz="2000" dirty="0" err="1"/>
              <a:t>href</a:t>
            </a:r>
            <a:r>
              <a:rPr lang="en-US" sz="2000" dirty="0"/>
              <a:t> = the destination address (URL or file path)</a:t>
            </a:r>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Clicking sends a request to that URL</a:t>
            </a:r>
            <a:endParaRPr lang="en-US" sz="2000" dirty="0"/>
          </a:p>
          <a:p>
            <a:pPr marL="254000" indent="-254000">
              <a:lnSpc>
                <a:spcPct val="115000"/>
              </a:lnSpc>
              <a:buSzPct val="100000"/>
              <a:buFontTx/>
              <a:buChar char="•"/>
            </a:pPr>
            <a:r>
              <a:rPr lang="en-US" sz="2000" dirty="0"/>
              <a:t>Clickable text should describe the destination</a:t>
            </a:r>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The server responds with a page/file (HTML, image, PDF, etc.)</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The browser navigates to it (or downloads it)</a:t>
            </a:r>
            <a:endParaRPr lang="en-US" sz="2000" dirty="0"/>
          </a:p>
        </p:txBody>
      </p:sp>
      <p:grpSp>
        <p:nvGrpSpPr>
          <p:cNvPr id="14" name="Grup 13">
            <a:extLst>
              <a:ext uri="{FF2B5EF4-FFF2-40B4-BE49-F238E27FC236}">
                <a16:creationId xmlns:a16="http://schemas.microsoft.com/office/drawing/2014/main" id="{3C648D7F-F87F-4F0D-A340-48918C7D59A0}"/>
              </a:ext>
            </a:extLst>
          </p:cNvPr>
          <p:cNvGrpSpPr/>
          <p:nvPr/>
        </p:nvGrpSpPr>
        <p:grpSpPr>
          <a:xfrm>
            <a:off x="7732446" y="1083317"/>
            <a:ext cx="4297680" cy="1828800"/>
            <a:chOff x="7486547" y="1143000"/>
            <a:chExt cx="4297680" cy="1828800"/>
          </a:xfrm>
        </p:grpSpPr>
        <p:sp>
          <p:nvSpPr>
            <p:cNvPr id="6" name="Shape 4"/>
            <p:cNvSpPr/>
            <p:nvPr/>
          </p:nvSpPr>
          <p:spPr>
            <a:xfrm>
              <a:off x="7486547" y="1143000"/>
              <a:ext cx="4297680" cy="1828800"/>
            </a:xfrm>
            <a:prstGeom prst="roundRect">
              <a:avLst/>
            </a:prstGeom>
            <a:solidFill>
              <a:srgbClr val="111827"/>
            </a:solidFill>
            <a:ln w="12700">
              <a:solidFill>
                <a:srgbClr val="111827"/>
              </a:solidFill>
              <a:prstDash val="solid"/>
            </a:ln>
          </p:spPr>
        </p:sp>
        <p:sp>
          <p:nvSpPr>
            <p:cNvPr id="7" name="Text 5"/>
            <p:cNvSpPr/>
            <p:nvPr/>
          </p:nvSpPr>
          <p:spPr>
            <a:xfrm>
              <a:off x="7732446" y="1449324"/>
              <a:ext cx="3840480" cy="146304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&lt;a href="https://example.com"&gt;Visit Example&lt;/a&gt;</a:t>
              </a:r>
              <a:endParaRPr lang="en-US" sz="1400" dirty="0"/>
            </a:p>
            <a:p>
              <a:pPr marL="0" indent="0">
                <a:buNone/>
              </a:pP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 href="about.html"&gt;About&lt;/a&gt;</a:t>
              </a:r>
              <a:endParaRPr lang="en-US" sz="1400" dirty="0"/>
            </a:p>
          </p:txBody>
        </p:sp>
      </p:grpSp>
      <p:sp>
        <p:nvSpPr>
          <p:cNvPr id="8" name="Shape 6"/>
          <p:cNvSpPr/>
          <p:nvPr/>
        </p:nvSpPr>
        <p:spPr>
          <a:xfrm>
            <a:off x="822960" y="4663440"/>
            <a:ext cx="10515600" cy="1463040"/>
          </a:xfrm>
          <a:prstGeom prst="roundRect">
            <a:avLst/>
          </a:prstGeom>
          <a:solidFill>
            <a:srgbClr val="EFF6FF"/>
          </a:solidFill>
          <a:ln w="12700">
            <a:solidFill>
              <a:srgbClr val="93C5FD"/>
            </a:solidFill>
            <a:prstDash val="solid"/>
          </a:ln>
        </p:spPr>
      </p:sp>
      <p:sp>
        <p:nvSpPr>
          <p:cNvPr id="9" name="Text 7"/>
          <p:cNvSpPr/>
          <p:nvPr/>
        </p:nvSpPr>
        <p:spPr>
          <a:xfrm>
            <a:off x="1051560" y="4828032"/>
            <a:ext cx="1005840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Key terms</a:t>
            </a:r>
            <a:endParaRPr lang="en-US" sz="1400" dirty="0"/>
          </a:p>
        </p:txBody>
      </p:sp>
      <p:sp>
        <p:nvSpPr>
          <p:cNvPr id="10" name="Text 8"/>
          <p:cNvSpPr/>
          <p:nvPr/>
        </p:nvSpPr>
        <p:spPr>
          <a:xfrm>
            <a:off x="1051560" y="5138928"/>
            <a:ext cx="10058400" cy="86868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URL, resource, request, response, navigation.</a:t>
            </a:r>
            <a:endParaRPr lang="en-US" sz="1400" dirty="0"/>
          </a:p>
        </p:txBody>
      </p:sp>
      <p:sp>
        <p:nvSpPr>
          <p:cNvPr id="11" name="Shape 9"/>
          <p:cNvSpPr/>
          <p:nvPr/>
        </p:nvSpPr>
        <p:spPr>
          <a:xfrm>
            <a:off x="0" y="6583680"/>
            <a:ext cx="12191695" cy="274320"/>
          </a:xfrm>
          <a:prstGeom prst="rect">
            <a:avLst/>
          </a:prstGeom>
          <a:solidFill>
            <a:srgbClr val="F3F4F6"/>
          </a:solidFill>
          <a:ln w="12700">
            <a:solidFill>
              <a:srgbClr val="F3F4F6"/>
            </a:solidFill>
            <a:prstDash val="solid"/>
          </a:ln>
        </p:spPr>
      </p:sp>
      <p:sp>
        <p:nvSpPr>
          <p:cNvPr id="12" name="Text 10"/>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3" name="Text 11"/>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4</a:t>
            </a:r>
            <a:endParaRPr lang="en-US" sz="10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Mini Practice 1: Build a “Profile Card” (Photo + Links)</a:t>
            </a:r>
          </a:p>
        </p:txBody>
      </p:sp>
      <p:sp>
        <p:nvSpPr>
          <p:cNvPr id="3" name="Content Placeholder 2"/>
          <p:cNvSpPr>
            <a:spLocks noGrp="1"/>
          </p:cNvSpPr>
          <p:nvPr>
            <p:ph idx="1"/>
          </p:nvPr>
        </p:nvSpPr>
        <p:spPr/>
        <p:txBody>
          <a:bodyPr/>
          <a:lstStyle/>
          <a:p>
            <a:r>
              <a:rPr sz="2400" dirty="0"/>
              <a:t>Create: name, short bio, image, 2 links (email + website)</a:t>
            </a:r>
          </a:p>
          <a:p>
            <a:r>
              <a:rPr sz="2400" dirty="0"/>
              <a:t>Use &lt;figure&gt; + &lt;</a:t>
            </a:r>
            <a:r>
              <a:rPr sz="2400" dirty="0" err="1"/>
              <a:t>figcaption</a:t>
            </a:r>
            <a:r>
              <a:rPr sz="2400" dirty="0"/>
              <a:t>&gt; for photo caption</a:t>
            </a:r>
          </a:p>
          <a:p>
            <a:r>
              <a:rPr sz="2400" dirty="0"/>
              <a:t>Use relative paths for image</a:t>
            </a:r>
          </a:p>
          <a:p>
            <a:r>
              <a:rPr sz="2400" dirty="0"/>
              <a:t>Use good link text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Mini Practice 2: Build a Clean “About Me” Page Using These Tags</a:t>
            </a:r>
          </a:p>
        </p:txBody>
      </p:sp>
      <p:sp>
        <p:nvSpPr>
          <p:cNvPr id="3" name="Content Placeholder 2"/>
          <p:cNvSpPr>
            <a:spLocks noGrp="1"/>
          </p:cNvSpPr>
          <p:nvPr>
            <p:ph idx="1"/>
          </p:nvPr>
        </p:nvSpPr>
        <p:spPr/>
        <p:txBody>
          <a:bodyPr/>
          <a:lstStyle/>
          <a:p>
            <a:r>
              <a:rPr sz="2400"/>
              <a:t>Requirements:</a:t>
            </a:r>
          </a:p>
          <a:p>
            <a:r>
              <a:rPr sz="2400"/>
              <a:t>1) 1 internal link to a section (#id)</a:t>
            </a:r>
          </a:p>
          <a:p>
            <a:r>
              <a:rPr sz="2400"/>
              <a:t>2) 1 external link with target=_blank</a:t>
            </a:r>
          </a:p>
          <a:p>
            <a:r>
              <a:rPr sz="2400"/>
              <a:t>3) 1 image with correct alt</a:t>
            </a:r>
          </a:p>
          <a:p>
            <a:r>
              <a:rPr sz="2400"/>
              <a:t>4) 1 list (skills or hobbies)</a:t>
            </a:r>
          </a:p>
          <a:p>
            <a:r>
              <a:rPr sz="2400"/>
              <a:t>5) clean indentation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Week 4 Wrap-Up: Checklist + Next Week</a:t>
            </a:r>
          </a:p>
        </p:txBody>
      </p:sp>
      <p:sp>
        <p:nvSpPr>
          <p:cNvPr id="3" name="Content Placeholder 2"/>
          <p:cNvSpPr>
            <a:spLocks noGrp="1"/>
          </p:cNvSpPr>
          <p:nvPr>
            <p:ph idx="1"/>
          </p:nvPr>
        </p:nvSpPr>
        <p:spPr/>
        <p:txBody>
          <a:bodyPr/>
          <a:lstStyle/>
          <a:p>
            <a:r>
              <a:rPr sz="2400"/>
              <a:t>✓ Absolute vs Relative URLs</a:t>
            </a:r>
          </a:p>
          <a:p>
            <a:r>
              <a:rPr sz="2400"/>
              <a:t>✓ Internal links + folders</a:t>
            </a:r>
          </a:p>
          <a:p>
            <a:r>
              <a:rPr sz="2400"/>
              <a:t>✓ Anchors (#id), mailto/tel</a:t>
            </a:r>
          </a:p>
          <a:p>
            <a:r>
              <a:rPr sz="2400"/>
              <a:t>✓ img + alt + formats + sizing</a:t>
            </a:r>
          </a:p>
          <a:p>
            <a:r>
              <a:rPr sz="2400"/>
              <a:t>✓ Responsive basics + semantics</a:t>
            </a:r>
          </a:p>
          <a:p>
            <a:r>
              <a:rPr sz="2400"/>
              <a:t>Next: Tables + Forms (intro)</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Mini Practice: Starter Code</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Copy and modify</a:t>
            </a:r>
            <a:endParaRPr lang="en-US" sz="1200" dirty="0"/>
          </a:p>
        </p:txBody>
      </p:sp>
      <p:sp>
        <p:nvSpPr>
          <p:cNvPr id="5" name="Shape 3"/>
          <p:cNvSpPr/>
          <p:nvPr/>
        </p:nvSpPr>
        <p:spPr>
          <a:xfrm>
            <a:off x="822960" y="1143000"/>
            <a:ext cx="10789920" cy="5212080"/>
          </a:xfrm>
          <a:prstGeom prst="roundRect">
            <a:avLst/>
          </a:prstGeom>
          <a:solidFill>
            <a:srgbClr val="111827"/>
          </a:solidFill>
          <a:ln w="12700">
            <a:solidFill>
              <a:srgbClr val="111827"/>
            </a:solidFill>
            <a:prstDash val="solid"/>
          </a:ln>
        </p:spPr>
      </p:sp>
      <p:sp>
        <p:nvSpPr>
          <p:cNvPr id="6" name="Text 4"/>
          <p:cNvSpPr/>
          <p:nvPr/>
        </p:nvSpPr>
        <p:spPr>
          <a:xfrm>
            <a:off x="1051560" y="1325880"/>
            <a:ext cx="10332720" cy="484632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&lt;!doctype html&gt;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&lt;html lang="en"&gt;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&lt;head&gt;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&lt;meta charset="UTF-8"&gt;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&lt;meta name="viewport" content="width=device-width, initial-scale=1.0"&gt;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&lt;title&gt;My Profile Card&lt;/title&gt;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&lt;/head&gt;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&lt;body&gt;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&lt;h1&gt;Your Name&lt;/h1&gt;</a:t>
            </a:r>
            <a:endParaRPr lang="en-US" sz="1400" dirty="0"/>
          </a:p>
          <a:p>
            <a:pPr marL="0" indent="0">
              <a:buNone/>
            </a:pP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&lt;a href="https://example.com" target="_blank" rel="noopener noreferrer"&gt;My Portfolio&lt;/a&gt;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 &lt;a href="mailto:you@example.com"&gt;Email&lt;/a&gt;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 &lt;a href="#contact"&gt;Contact Section&lt;/a&gt;</a:t>
            </a:r>
            <a:endParaRPr lang="en-US" sz="1400" dirty="0"/>
          </a:p>
          <a:p>
            <a:pPr marL="0" indent="0">
              <a:buNone/>
            </a:pP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&lt;p&gt;&lt;/p&gt;</a:t>
            </a:r>
            <a:endParaRPr lang="en-US" sz="1400" dirty="0"/>
          </a:p>
          <a:p>
            <a:pPr marL="0" indent="0">
              <a:buNone/>
            </a:pP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&lt;a href="https://example.com" target="_blank" rel="noopener noreferrer"&gt;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&lt;img src="img/me.jpg" alt="Your portrait photo" width="240"&gt;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&lt;/a&gt;</a:t>
            </a:r>
            <a:endParaRPr lang="en-US" sz="1400" dirty="0"/>
          </a:p>
          <a:p>
            <a:pPr marL="0" indent="0">
              <a:buNone/>
            </a:pP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&lt;h2 id="contact"&gt;Contact&lt;/h2&gt;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&lt;p&gt;Phone: &lt;a href="tel:+905001112233"&gt;+90 500 111 2233&lt;/a&gt;&lt;/p&gt;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&lt;/body&gt;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&lt;/html&gt;</a:t>
            </a:r>
            <a:endParaRPr lang="en-US" sz="1400" dirty="0"/>
          </a:p>
        </p:txBody>
      </p:sp>
      <p:sp>
        <p:nvSpPr>
          <p:cNvPr id="7" name="Shape 5"/>
          <p:cNvSpPr/>
          <p:nvPr/>
        </p:nvSpPr>
        <p:spPr>
          <a:xfrm>
            <a:off x="0" y="6583680"/>
            <a:ext cx="12191695" cy="274320"/>
          </a:xfrm>
          <a:prstGeom prst="rect">
            <a:avLst/>
          </a:prstGeom>
          <a:solidFill>
            <a:srgbClr val="F3F4F6"/>
          </a:solidFill>
          <a:ln w="12700">
            <a:solidFill>
              <a:srgbClr val="F3F4F6"/>
            </a:solidFill>
            <a:prstDash val="solid"/>
          </a:ln>
        </p:spPr>
      </p:sp>
      <p:sp>
        <p:nvSpPr>
          <p:cNvPr id="8" name="Text 6"/>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9" name="Text 7"/>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24</a:t>
            </a:r>
            <a:endParaRPr lang="en-US" sz="10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25">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Quick Recap</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What we learned today</a:t>
            </a:r>
            <a:endParaRPr lang="en-US" sz="1200" dirty="0"/>
          </a:p>
        </p:txBody>
      </p:sp>
      <p:sp>
        <p:nvSpPr>
          <p:cNvPr id="5" name="Text 3"/>
          <p:cNvSpPr/>
          <p:nvPr/>
        </p:nvSpPr>
        <p:spPr>
          <a:xfrm>
            <a:off x="822960" y="1143000"/>
            <a:ext cx="10972800" cy="493776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&lt;a href=""&gt; links to a resource (URL) and triggers navigation</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Absolute vs relative URLs — use relative for your own site</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Folder structure is everything: ./ and ../</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target="_blank" for external resources (with rel for safety)</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Anchors: id + #fragment for page jumps</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Images: &lt;img src alt&gt; with correct paths and meaningful alt text</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Formats: JPG (photos), PNG (transparency), SVG (icons/logos)</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Responsive basics: max-width: 100%, height: auto</a:t>
            </a:r>
            <a:endParaRPr lang="en-US" sz="2000" dirty="0"/>
          </a:p>
        </p:txBody>
      </p:sp>
      <p:sp>
        <p:nvSpPr>
          <p:cNvPr id="6" name="Shape 4"/>
          <p:cNvSpPr/>
          <p:nvPr/>
        </p:nvSpPr>
        <p:spPr>
          <a:xfrm>
            <a:off x="0" y="6583680"/>
            <a:ext cx="12191695" cy="274320"/>
          </a:xfrm>
          <a:prstGeom prst="rect">
            <a:avLst/>
          </a:prstGeom>
          <a:solidFill>
            <a:srgbClr val="F3F4F6"/>
          </a:solidFill>
          <a:ln w="12700">
            <a:solidFill>
              <a:srgbClr val="F3F4F6"/>
            </a:solidFill>
            <a:prstDash val="solid"/>
          </a:ln>
        </p:spPr>
      </p:sp>
      <p:sp>
        <p:nvSpPr>
          <p:cNvPr id="7" name="Text 5"/>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8" name="Text 6"/>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25</a:t>
            </a:r>
            <a:endParaRPr lang="en-US" sz="1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26">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Checkpoint (2 minutes)</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Answer together</a:t>
            </a:r>
            <a:endParaRPr lang="en-US" sz="1200" dirty="0"/>
          </a:p>
        </p:txBody>
      </p:sp>
      <p:sp>
        <p:nvSpPr>
          <p:cNvPr id="5" name="Text 3"/>
          <p:cNvSpPr/>
          <p:nvPr/>
        </p:nvSpPr>
        <p:spPr>
          <a:xfrm>
            <a:off x="822960" y="1143000"/>
            <a:ext cx="10972800" cy="5303520"/>
          </a:xfrm>
          <a:prstGeom prst="rect">
            <a:avLst/>
          </a:prstGeom>
          <a:noFill/>
          <a:ln/>
        </p:spPr>
        <p:txBody>
          <a:bodyPr wrap="square" rtlCol="0" anchor="t"/>
          <a:lstStyle/>
          <a:p>
            <a:pPr marL="279400" indent="-279400">
              <a:lnSpc>
                <a:spcPct val="115000"/>
              </a:lnSpc>
              <a:buSzPct val="100000"/>
              <a:buChar char="•"/>
            </a:pPr>
            <a:r>
              <a:rPr lang="en-US" sz="2200" dirty="0">
                <a:solidFill>
                  <a:srgbClr val="111827"/>
                </a:solidFill>
                <a:latin typeface="Calibri" pitchFamily="34" charset="0"/>
                <a:ea typeface="Calibri" pitchFamily="34" charset="-122"/>
                <a:cs typeface="Calibri" pitchFamily="34" charset="-120"/>
              </a:rPr>
              <a:t>• Q1: From pages/about.html, how do we link to img/logo.png?</a:t>
            </a:r>
            <a:endParaRPr lang="en-US" sz="2200" dirty="0"/>
          </a:p>
          <a:p>
            <a:pPr marL="279400" indent="-279400">
              <a:lnSpc>
                <a:spcPct val="115000"/>
              </a:lnSpc>
              <a:buSzPct val="100000"/>
              <a:buChar char="•"/>
            </a:pPr>
            <a:endParaRPr lang="en-US" sz="2200" dirty="0"/>
          </a:p>
          <a:p>
            <a:pPr marL="279400" indent="-279400">
              <a:lnSpc>
                <a:spcPct val="115000"/>
              </a:lnSpc>
              <a:buSzPct val="100000"/>
              <a:buChar char="•"/>
            </a:pPr>
            <a:r>
              <a:rPr lang="en-US" sz="2200" dirty="0">
                <a:solidFill>
                  <a:srgbClr val="111827"/>
                </a:solidFill>
                <a:latin typeface="Calibri" pitchFamily="34" charset="0"/>
                <a:ea typeface="Calibri" pitchFamily="34" charset="-122"/>
                <a:cs typeface="Calibri" pitchFamily="34" charset="-120"/>
              </a:rPr>
              <a:t>• Q2: Which is absolute? (a) pages/about.html (b) https://iau.edu.tr</a:t>
            </a:r>
            <a:endParaRPr lang="en-US" sz="2200" dirty="0"/>
          </a:p>
          <a:p>
            <a:pPr marL="279400" indent="-279400">
              <a:lnSpc>
                <a:spcPct val="115000"/>
              </a:lnSpc>
              <a:buSzPct val="100000"/>
              <a:buChar char="•"/>
            </a:pPr>
            <a:endParaRPr lang="en-US" sz="2200" dirty="0"/>
          </a:p>
          <a:p>
            <a:pPr marL="279400" indent="-279400">
              <a:lnSpc>
                <a:spcPct val="115000"/>
              </a:lnSpc>
              <a:buSzPct val="100000"/>
              <a:buChar char="•"/>
            </a:pPr>
            <a:r>
              <a:rPr lang="en-US" sz="2200" dirty="0">
                <a:solidFill>
                  <a:srgbClr val="111827"/>
                </a:solidFill>
                <a:latin typeface="Calibri" pitchFamily="34" charset="0"/>
                <a:ea typeface="Calibri" pitchFamily="34" charset="-122"/>
                <a:cs typeface="Calibri" pitchFamily="34" charset="-120"/>
              </a:rPr>
              <a:t>• Q3: What does alt text do?</a:t>
            </a:r>
            <a:endParaRPr lang="en-US" sz="2200" dirty="0"/>
          </a:p>
          <a:p>
            <a:pPr marL="279400" indent="-279400">
              <a:lnSpc>
                <a:spcPct val="115000"/>
              </a:lnSpc>
              <a:buSzPct val="100000"/>
              <a:buChar char="•"/>
            </a:pPr>
            <a:endParaRPr lang="en-US" sz="2200" dirty="0"/>
          </a:p>
          <a:p>
            <a:pPr marL="279400" indent="-279400">
              <a:lnSpc>
                <a:spcPct val="115000"/>
              </a:lnSpc>
              <a:buSzPct val="100000"/>
              <a:buChar char="•"/>
            </a:pPr>
            <a:r>
              <a:rPr lang="en-US" sz="2200" dirty="0">
                <a:solidFill>
                  <a:srgbClr val="111827"/>
                </a:solidFill>
                <a:latin typeface="Calibri" pitchFamily="34" charset="0"/>
                <a:ea typeface="Calibri" pitchFamily="34" charset="-122"/>
                <a:cs typeface="Calibri" pitchFamily="34" charset="-120"/>
              </a:rPr>
              <a:t>• Q4: When should we use target="_blank"?</a:t>
            </a:r>
            <a:endParaRPr lang="en-US" sz="2200" dirty="0"/>
          </a:p>
          <a:p>
            <a:pPr marL="279400" indent="-279400">
              <a:lnSpc>
                <a:spcPct val="115000"/>
              </a:lnSpc>
              <a:buSzPct val="100000"/>
              <a:buChar char="•"/>
            </a:pPr>
            <a:endParaRPr lang="en-US" sz="2200" dirty="0"/>
          </a:p>
          <a:p>
            <a:pPr marL="279400" indent="-279400">
              <a:lnSpc>
                <a:spcPct val="115000"/>
              </a:lnSpc>
              <a:buSzPct val="100000"/>
              <a:buChar char="•"/>
            </a:pPr>
            <a:r>
              <a:rPr lang="en-US" sz="2200" dirty="0">
                <a:solidFill>
                  <a:srgbClr val="111827"/>
                </a:solidFill>
                <a:latin typeface="Calibri" pitchFamily="34" charset="0"/>
                <a:ea typeface="Calibri" pitchFamily="34" charset="-122"/>
                <a:cs typeface="Calibri" pitchFamily="34" charset="-120"/>
              </a:rPr>
              <a:t>• Q5: Which format is best for a logo: JPG, PNG, or SVG? Why?</a:t>
            </a:r>
            <a:endParaRPr lang="en-US" sz="2200" dirty="0"/>
          </a:p>
        </p:txBody>
      </p:sp>
      <p:sp>
        <p:nvSpPr>
          <p:cNvPr id="6" name="Shape 4"/>
          <p:cNvSpPr/>
          <p:nvPr/>
        </p:nvSpPr>
        <p:spPr>
          <a:xfrm>
            <a:off x="822960" y="5715000"/>
            <a:ext cx="10789920" cy="777240"/>
          </a:xfrm>
          <a:prstGeom prst="roundRect">
            <a:avLst/>
          </a:prstGeom>
          <a:solidFill>
            <a:srgbClr val="EFF6FF"/>
          </a:solidFill>
          <a:ln w="12700">
            <a:solidFill>
              <a:srgbClr val="93C5FD"/>
            </a:solidFill>
            <a:prstDash val="solid"/>
          </a:ln>
        </p:spPr>
      </p:sp>
      <p:sp>
        <p:nvSpPr>
          <p:cNvPr id="7" name="Text 5"/>
          <p:cNvSpPr/>
          <p:nvPr/>
        </p:nvSpPr>
        <p:spPr>
          <a:xfrm>
            <a:off x="1051560" y="5879592"/>
            <a:ext cx="1033272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Tip</a:t>
            </a:r>
            <a:endParaRPr lang="en-US" sz="1400" dirty="0"/>
          </a:p>
        </p:txBody>
      </p:sp>
      <p:sp>
        <p:nvSpPr>
          <p:cNvPr id="8" name="Text 6"/>
          <p:cNvSpPr/>
          <p:nvPr/>
        </p:nvSpPr>
        <p:spPr>
          <a:xfrm>
            <a:off x="1051560" y="6190488"/>
            <a:ext cx="10332720" cy="18288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Let students answer. Correct gently. Make them explain the reasoning.</a:t>
            </a:r>
            <a:endParaRPr lang="en-US" sz="1400" dirty="0"/>
          </a:p>
        </p:txBody>
      </p:sp>
      <p:sp>
        <p:nvSpPr>
          <p:cNvPr id="9" name="Shape 7"/>
          <p:cNvSpPr/>
          <p:nvPr/>
        </p:nvSpPr>
        <p:spPr>
          <a:xfrm>
            <a:off x="0" y="6583680"/>
            <a:ext cx="12191695" cy="274320"/>
          </a:xfrm>
          <a:prstGeom prst="rect">
            <a:avLst/>
          </a:prstGeom>
          <a:solidFill>
            <a:srgbClr val="F3F4F6"/>
          </a:solidFill>
          <a:ln w="12700">
            <a:solidFill>
              <a:srgbClr val="F3F4F6"/>
            </a:solidFill>
            <a:prstDash val="solid"/>
          </a:ln>
        </p:spPr>
      </p:sp>
      <p:sp>
        <p:nvSpPr>
          <p:cNvPr id="10" name="Text 8"/>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1" name="Text 9"/>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26</a:t>
            </a:r>
            <a:endParaRPr lang="en-US" sz="10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27">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Homework</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Submit next week</a:t>
            </a:r>
            <a:endParaRPr lang="en-US" sz="1200" dirty="0"/>
          </a:p>
        </p:txBody>
      </p:sp>
      <p:sp>
        <p:nvSpPr>
          <p:cNvPr id="5" name="Text 3"/>
          <p:cNvSpPr/>
          <p:nvPr/>
        </p:nvSpPr>
        <p:spPr>
          <a:xfrm>
            <a:off x="822960" y="1143000"/>
            <a:ext cx="10972800" cy="4754880"/>
          </a:xfrm>
          <a:prstGeom prst="rect">
            <a:avLst/>
          </a:prstGeom>
          <a:noFill/>
          <a:ln/>
        </p:spPr>
        <p:txBody>
          <a:bodyPr wrap="square" rtlCol="0" anchor="t"/>
          <a:lstStyle/>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Create a small website folder with: index.html + pages/about.html + img/</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Add at least 3 links: external (new tab), internal (about page), anchor link</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Add at least 2 images with correct paths and alt text</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Make the site readable: headings, paragraphs, and clean indentation</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Zip the folder and submit on the course platform</a:t>
            </a:r>
            <a:endParaRPr lang="en-US" sz="2000" dirty="0"/>
          </a:p>
        </p:txBody>
      </p:sp>
      <p:sp>
        <p:nvSpPr>
          <p:cNvPr id="6" name="Shape 4"/>
          <p:cNvSpPr/>
          <p:nvPr/>
        </p:nvSpPr>
        <p:spPr>
          <a:xfrm>
            <a:off x="822960" y="5577840"/>
            <a:ext cx="10789920" cy="1005840"/>
          </a:xfrm>
          <a:prstGeom prst="roundRect">
            <a:avLst/>
          </a:prstGeom>
          <a:solidFill>
            <a:srgbClr val="EFF6FF"/>
          </a:solidFill>
          <a:ln w="12700">
            <a:solidFill>
              <a:srgbClr val="93C5FD"/>
            </a:solidFill>
            <a:prstDash val="solid"/>
          </a:ln>
        </p:spPr>
      </p:sp>
      <p:sp>
        <p:nvSpPr>
          <p:cNvPr id="7" name="Text 5"/>
          <p:cNvSpPr/>
          <p:nvPr/>
        </p:nvSpPr>
        <p:spPr>
          <a:xfrm>
            <a:off x="1051560" y="5742432"/>
            <a:ext cx="1033272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Grading focus</a:t>
            </a:r>
            <a:endParaRPr lang="en-US" sz="1400" dirty="0"/>
          </a:p>
        </p:txBody>
      </p:sp>
      <p:sp>
        <p:nvSpPr>
          <p:cNvPr id="8" name="Text 6"/>
          <p:cNvSpPr/>
          <p:nvPr/>
        </p:nvSpPr>
        <p:spPr>
          <a:xfrm>
            <a:off x="1051560" y="6053328"/>
            <a:ext cx="10332720" cy="41148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Correct paths + meaningful link text + alt text.</a:t>
            </a:r>
            <a:endParaRPr lang="en-US" sz="1400" dirty="0"/>
          </a:p>
        </p:txBody>
      </p:sp>
      <p:sp>
        <p:nvSpPr>
          <p:cNvPr id="9" name="Shape 7"/>
          <p:cNvSpPr/>
          <p:nvPr/>
        </p:nvSpPr>
        <p:spPr>
          <a:xfrm>
            <a:off x="0" y="6583680"/>
            <a:ext cx="12191695" cy="274320"/>
          </a:xfrm>
          <a:prstGeom prst="rect">
            <a:avLst/>
          </a:prstGeom>
          <a:solidFill>
            <a:srgbClr val="F3F4F6"/>
          </a:solidFill>
          <a:ln w="12700">
            <a:solidFill>
              <a:srgbClr val="F3F4F6"/>
            </a:solidFill>
            <a:prstDash val="solid"/>
          </a:ln>
        </p:spPr>
      </p:sp>
      <p:sp>
        <p:nvSpPr>
          <p:cNvPr id="10" name="Text 8"/>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1" name="Text 9"/>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27</a:t>
            </a:r>
            <a:endParaRPr lang="en-US" sz="10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28">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Next Week</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Week 5 preview: Tables &amp; Forms</a:t>
            </a:r>
            <a:endParaRPr lang="en-US" sz="1200" dirty="0"/>
          </a:p>
        </p:txBody>
      </p:sp>
      <p:sp>
        <p:nvSpPr>
          <p:cNvPr id="5" name="Text 3"/>
          <p:cNvSpPr/>
          <p:nvPr/>
        </p:nvSpPr>
        <p:spPr>
          <a:xfrm>
            <a:off x="822960" y="1143000"/>
            <a:ext cx="10972800" cy="5120640"/>
          </a:xfrm>
          <a:prstGeom prst="rect">
            <a:avLst/>
          </a:prstGeom>
          <a:noFill/>
          <a:ln/>
        </p:spPr>
        <p:txBody>
          <a:bodyPr wrap="square" rtlCol="0" anchor="t"/>
          <a:lstStyle/>
          <a:p>
            <a:pPr marL="279400" indent="-279400">
              <a:lnSpc>
                <a:spcPct val="115000"/>
              </a:lnSpc>
              <a:buSzPct val="100000"/>
              <a:buChar char="•"/>
            </a:pPr>
            <a:r>
              <a:rPr lang="en-US" sz="2200" dirty="0">
                <a:solidFill>
                  <a:srgbClr val="111827"/>
                </a:solidFill>
                <a:latin typeface="Calibri" pitchFamily="34" charset="0"/>
                <a:ea typeface="Calibri" pitchFamily="34" charset="-122"/>
                <a:cs typeface="Calibri" pitchFamily="34" charset="-120"/>
              </a:rPr>
              <a:t>• Tables: &lt;table&gt;, &lt;tr&gt;, &lt;th&gt;, &lt;td&gt; and structured tables (thead/tbody)</a:t>
            </a:r>
            <a:endParaRPr lang="en-US" sz="2200" dirty="0"/>
          </a:p>
          <a:p>
            <a:pPr marL="279400" indent="-279400">
              <a:lnSpc>
                <a:spcPct val="115000"/>
              </a:lnSpc>
              <a:buSzPct val="100000"/>
              <a:buChar char="•"/>
            </a:pPr>
            <a:endParaRPr lang="en-US" sz="2200" dirty="0"/>
          </a:p>
          <a:p>
            <a:pPr marL="279400" indent="-279400">
              <a:lnSpc>
                <a:spcPct val="115000"/>
              </a:lnSpc>
              <a:buSzPct val="100000"/>
              <a:buChar char="•"/>
            </a:pPr>
            <a:r>
              <a:rPr lang="en-US" sz="2200" dirty="0">
                <a:solidFill>
                  <a:srgbClr val="111827"/>
                </a:solidFill>
                <a:latin typeface="Calibri" pitchFamily="34" charset="0"/>
                <a:ea typeface="Calibri" pitchFamily="34" charset="-122"/>
                <a:cs typeface="Calibri" pitchFamily="34" charset="-120"/>
              </a:rPr>
              <a:t>• Forms: collecting user input (form, input, label, button)</a:t>
            </a:r>
            <a:endParaRPr lang="en-US" sz="2200" dirty="0"/>
          </a:p>
          <a:p>
            <a:pPr marL="279400" indent="-279400">
              <a:lnSpc>
                <a:spcPct val="115000"/>
              </a:lnSpc>
              <a:buSzPct val="100000"/>
              <a:buChar char="•"/>
            </a:pPr>
            <a:endParaRPr lang="en-US" sz="2200" dirty="0"/>
          </a:p>
          <a:p>
            <a:pPr marL="279400" indent="-279400">
              <a:lnSpc>
                <a:spcPct val="115000"/>
              </a:lnSpc>
              <a:buSzPct val="100000"/>
              <a:buChar char="•"/>
            </a:pPr>
            <a:r>
              <a:rPr lang="en-US" sz="2200" dirty="0">
                <a:solidFill>
                  <a:srgbClr val="111827"/>
                </a:solidFill>
                <a:latin typeface="Calibri" pitchFamily="34" charset="0"/>
                <a:ea typeface="Calibri" pitchFamily="34" charset="-122"/>
                <a:cs typeface="Calibri" pitchFamily="34" charset="-120"/>
              </a:rPr>
              <a:t>• Goal: build a simple contact form and display data structure</a:t>
            </a:r>
            <a:endParaRPr lang="en-US" sz="2200" dirty="0"/>
          </a:p>
        </p:txBody>
      </p:sp>
      <p:sp>
        <p:nvSpPr>
          <p:cNvPr id="6" name="Shape 4"/>
          <p:cNvSpPr/>
          <p:nvPr/>
        </p:nvSpPr>
        <p:spPr>
          <a:xfrm>
            <a:off x="822960" y="5715000"/>
            <a:ext cx="10789920" cy="777240"/>
          </a:xfrm>
          <a:prstGeom prst="roundRect">
            <a:avLst/>
          </a:prstGeom>
          <a:solidFill>
            <a:srgbClr val="ECFDF5"/>
          </a:solidFill>
          <a:ln w="12700">
            <a:solidFill>
              <a:srgbClr val="6EE7B7"/>
            </a:solidFill>
            <a:prstDash val="solid"/>
          </a:ln>
        </p:spPr>
      </p:sp>
      <p:sp>
        <p:nvSpPr>
          <p:cNvPr id="7" name="Text 5"/>
          <p:cNvSpPr/>
          <p:nvPr/>
        </p:nvSpPr>
        <p:spPr>
          <a:xfrm>
            <a:off x="1051560" y="5879592"/>
            <a:ext cx="10332720" cy="411480"/>
          </a:xfrm>
          <a:prstGeom prst="rect">
            <a:avLst/>
          </a:prstGeom>
          <a:noFill/>
          <a:ln/>
        </p:spPr>
        <p:txBody>
          <a:bodyPr wrap="square" rtlCol="0" anchor="ctr"/>
          <a:lstStyle/>
          <a:p>
            <a:pPr marL="0" indent="0">
              <a:buNone/>
            </a:pPr>
            <a:r>
              <a:rPr lang="en-US" sz="1600" b="1" dirty="0">
                <a:solidFill>
                  <a:srgbClr val="065F46"/>
                </a:solidFill>
                <a:latin typeface="Calibri" pitchFamily="34" charset="0"/>
                <a:ea typeface="Calibri" pitchFamily="34" charset="-122"/>
                <a:cs typeface="Calibri" pitchFamily="34" charset="-120"/>
              </a:rPr>
              <a:t>Bring your Week-4 folder to class — we will reuse it.</a:t>
            </a:r>
            <a:endParaRPr lang="en-US" sz="1600" dirty="0"/>
          </a:p>
        </p:txBody>
      </p:sp>
      <p:sp>
        <p:nvSpPr>
          <p:cNvPr id="8" name="Shape 6"/>
          <p:cNvSpPr/>
          <p:nvPr/>
        </p:nvSpPr>
        <p:spPr>
          <a:xfrm>
            <a:off x="0" y="6583680"/>
            <a:ext cx="12191695" cy="274320"/>
          </a:xfrm>
          <a:prstGeom prst="rect">
            <a:avLst/>
          </a:prstGeom>
          <a:solidFill>
            <a:srgbClr val="F3F4F6"/>
          </a:solidFill>
          <a:ln w="12700">
            <a:solidFill>
              <a:srgbClr val="F3F4F6"/>
            </a:solidFill>
            <a:prstDash val="solid"/>
          </a:ln>
        </p:spPr>
      </p:sp>
      <p:sp>
        <p:nvSpPr>
          <p:cNvPr id="9" name="Text 7"/>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0" name="Text 8"/>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28</a:t>
            </a:r>
            <a:endParaRPr lang="en-US" sz="10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731520" y="1280160"/>
            <a:ext cx="10789920" cy="4297680"/>
          </a:xfrm>
          <a:prstGeom prst="roundRect">
            <a:avLst/>
          </a:prstGeom>
          <a:solidFill>
            <a:srgbClr val="FFFFFF"/>
          </a:solidFill>
          <a:ln w="12700">
            <a:solidFill>
              <a:srgbClr val="E2E8F0"/>
            </a:solidFill>
            <a:prstDash val="solid"/>
          </a:ln>
        </p:spPr>
      </p:sp>
      <p:sp>
        <p:nvSpPr>
          <p:cNvPr id="3" name="Text 1"/>
          <p:cNvSpPr/>
          <p:nvPr/>
        </p:nvSpPr>
        <p:spPr>
          <a:xfrm>
            <a:off x="1097280" y="1554480"/>
            <a:ext cx="10058400" cy="36576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75569"/>
                </a:solidFill>
                <a:effectLst/>
                <a:uLnTx/>
                <a:uFillTx/>
                <a:latin typeface="Calibri" pitchFamily="34" charset="0"/>
                <a:ea typeface="Calibri" pitchFamily="34" charset="-122"/>
                <a:cs typeface="Calibri" pitchFamily="34" charset="-120"/>
              </a:rPr>
              <a:t>UMI_202 — Web Design and Programming</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 2"/>
          <p:cNvSpPr/>
          <p:nvPr/>
        </p:nvSpPr>
        <p:spPr>
          <a:xfrm>
            <a:off x="1097280" y="2011680"/>
            <a:ext cx="10058400" cy="54864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0F172A"/>
                </a:solidFill>
                <a:effectLst/>
                <a:uLnTx/>
                <a:uFillTx/>
                <a:latin typeface="Calibri" pitchFamily="34" charset="0"/>
                <a:ea typeface="Calibri" pitchFamily="34" charset="-122"/>
                <a:cs typeface="Calibri" pitchFamily="34" charset="-120"/>
              </a:rPr>
              <a:t>Week 5</a:t>
            </a:r>
            <a:endPar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 3"/>
          <p:cNvSpPr/>
          <p:nvPr/>
        </p:nvSpPr>
        <p:spPr>
          <a:xfrm>
            <a:off x="1097280" y="2697480"/>
            <a:ext cx="10058400" cy="45720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2563EB"/>
                </a:solidFill>
                <a:effectLst/>
                <a:uLnTx/>
                <a:uFillTx/>
                <a:latin typeface="Calibri" pitchFamily="34" charset="0"/>
                <a:ea typeface="Calibri" pitchFamily="34" charset="-122"/>
                <a:cs typeface="Calibri" pitchFamily="34" charset="-120"/>
              </a:rPr>
              <a:t>Tables &amp; Forms (Intro)</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1097280" y="3337560"/>
            <a:ext cx="10058400" cy="45720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F172A"/>
                </a:solidFill>
                <a:effectLst/>
                <a:uLnTx/>
                <a:uFillTx/>
                <a:latin typeface="Calibri" pitchFamily="34" charset="0"/>
                <a:ea typeface="Calibri" pitchFamily="34" charset="-122"/>
                <a:cs typeface="Calibri" pitchFamily="34" charset="-120"/>
              </a:rPr>
              <a:t>Goal: build clean data tables and simple forms (no backend yet).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5"/>
          <p:cNvSpPr/>
          <p:nvPr/>
        </p:nvSpPr>
        <p:spPr>
          <a:xfrm>
            <a:off x="1097280" y="5074920"/>
            <a:ext cx="10058400" cy="32004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475569"/>
                </a:solidFill>
                <a:effectLst/>
                <a:uLnTx/>
                <a:uFillTx/>
                <a:latin typeface="Calibri" pitchFamily="34" charset="0"/>
                <a:ea typeface="Calibri" pitchFamily="34" charset="-122"/>
                <a:cs typeface="Calibri" pitchFamily="34" charset="-120"/>
              </a:rPr>
              <a:t>Dr. Yakup Bakış</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Shape 6"/>
          <p:cNvSpPr/>
          <p:nvPr/>
        </p:nvSpPr>
        <p:spPr>
          <a:xfrm>
            <a:off x="548640" y="6629400"/>
            <a:ext cx="11064240" cy="0"/>
          </a:xfrm>
          <a:prstGeom prst="line">
            <a:avLst/>
          </a:prstGeom>
          <a:noFill/>
          <a:ln w="12700">
            <a:solidFill>
              <a:srgbClr val="E2E8F0"/>
            </a:solidFill>
            <a:prstDash val="solid"/>
          </a:ln>
        </p:spPr>
      </p:sp>
      <p:sp>
        <p:nvSpPr>
          <p:cNvPr id="10" name="Text 7"/>
          <p:cNvSpPr/>
          <p:nvPr/>
        </p:nvSpPr>
        <p:spPr>
          <a:xfrm>
            <a:off x="548640" y="6693408"/>
            <a:ext cx="8686800" cy="256032"/>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75569"/>
                </a:solidFill>
                <a:effectLst/>
                <a:uLnTx/>
                <a:uFillTx/>
                <a:latin typeface="Calibri" pitchFamily="34" charset="0"/>
                <a:ea typeface="Calibri" pitchFamily="34" charset="-122"/>
                <a:cs typeface="Calibri" pitchFamily="34" charset="-120"/>
              </a:rPr>
              <a:t>UMI202 • Week 5</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 8"/>
          <p:cNvSpPr/>
          <p:nvPr/>
        </p:nvSpPr>
        <p:spPr>
          <a:xfrm>
            <a:off x="11521440" y="6693408"/>
            <a:ext cx="640080" cy="256032"/>
          </a:xfrm>
          <a:prstGeom prst="rect">
            <a:avLst/>
          </a:prstGeom>
          <a:noFill/>
          <a:ln/>
        </p:spPr>
        <p:txBody>
          <a:bodyPr wrap="square"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75569"/>
                </a:solidFill>
                <a:effectLst/>
                <a:uLnTx/>
                <a:uFillTx/>
                <a:latin typeface="Calibri" pitchFamily="34" charset="0"/>
                <a:ea typeface="Calibri" pitchFamily="34" charset="-122"/>
                <a:cs typeface="Calibri" pitchFamily="34" charset="-120"/>
              </a:rPr>
              <a:t>1</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713232"/>
          </a:xfrm>
          <a:prstGeom prst="rect">
            <a:avLst/>
          </a:prstGeom>
          <a:solidFill>
            <a:srgbClr val="0F172A"/>
          </a:solidFill>
          <a:ln/>
        </p:spPr>
      </p:sp>
      <p:sp>
        <p:nvSpPr>
          <p:cNvPr id="3" name="Text 1"/>
          <p:cNvSpPr/>
          <p:nvPr/>
        </p:nvSpPr>
        <p:spPr>
          <a:xfrm>
            <a:off x="548640" y="164592"/>
            <a:ext cx="11064240" cy="32004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Today’s plan</a:t>
            </a:r>
            <a:endParaRPr lang="en-US" sz="2200" dirty="0"/>
          </a:p>
        </p:txBody>
      </p:sp>
      <p:sp>
        <p:nvSpPr>
          <p:cNvPr id="4" name="Text 2"/>
          <p:cNvSpPr/>
          <p:nvPr/>
        </p:nvSpPr>
        <p:spPr>
          <a:xfrm>
            <a:off x="548640" y="438912"/>
            <a:ext cx="11064240" cy="228600"/>
          </a:xfrm>
          <a:prstGeom prst="rect">
            <a:avLst/>
          </a:prstGeom>
          <a:noFill/>
          <a:ln/>
        </p:spPr>
        <p:txBody>
          <a:bodyPr wrap="square" rtlCol="0" anchor="ctr"/>
          <a:lstStyle/>
          <a:p>
            <a:pPr marL="0" indent="0">
              <a:buNone/>
            </a:pPr>
            <a:r>
              <a:rPr lang="en-US" sz="1300" dirty="0">
                <a:solidFill>
                  <a:srgbClr val="CBD5E1"/>
                </a:solidFill>
                <a:latin typeface="Calibri" pitchFamily="34" charset="0"/>
                <a:ea typeface="Calibri" pitchFamily="34" charset="-122"/>
                <a:cs typeface="Calibri" pitchFamily="34" charset="-120"/>
              </a:rPr>
              <a:t>What we will build</a:t>
            </a:r>
            <a:endParaRPr lang="en-US" sz="1300" dirty="0"/>
          </a:p>
        </p:txBody>
      </p:sp>
      <p:sp>
        <p:nvSpPr>
          <p:cNvPr id="5" name="Shape 3"/>
          <p:cNvSpPr/>
          <p:nvPr/>
        </p:nvSpPr>
        <p:spPr>
          <a:xfrm>
            <a:off x="731520" y="1051560"/>
            <a:ext cx="10789920" cy="5394960"/>
          </a:xfrm>
          <a:prstGeom prst="roundRect">
            <a:avLst/>
          </a:prstGeom>
          <a:solidFill>
            <a:srgbClr val="FFFFFF"/>
          </a:solidFill>
          <a:ln w="12700">
            <a:solidFill>
              <a:srgbClr val="E2E8F0"/>
            </a:solidFill>
            <a:prstDash val="solid"/>
          </a:ln>
        </p:spPr>
      </p:sp>
      <p:sp>
        <p:nvSpPr>
          <p:cNvPr id="6" name="Text 4"/>
          <p:cNvSpPr/>
          <p:nvPr/>
        </p:nvSpPr>
        <p:spPr>
          <a:xfrm>
            <a:off x="1005840" y="1280160"/>
            <a:ext cx="10241280" cy="320040"/>
          </a:xfrm>
          <a:prstGeom prst="rect">
            <a:avLst/>
          </a:prstGeom>
          <a:noFill/>
          <a:ln/>
        </p:spPr>
        <p:txBody>
          <a:bodyPr wrap="square" rtlCol="0" anchor="ctr"/>
          <a:lstStyle/>
          <a:p>
            <a:pPr marL="0" indent="0">
              <a:buNone/>
            </a:pPr>
            <a:r>
              <a:rPr lang="en-US" sz="1800" b="1" dirty="0">
                <a:solidFill>
                  <a:srgbClr val="0F172A"/>
                </a:solidFill>
                <a:latin typeface="Calibri" pitchFamily="34" charset="0"/>
                <a:ea typeface="Calibri" pitchFamily="34" charset="-122"/>
                <a:cs typeface="Calibri" pitchFamily="34" charset="-120"/>
              </a:rPr>
              <a:t>By the end of today, you can:</a:t>
            </a:r>
            <a:endParaRPr lang="en-US" sz="1800" dirty="0"/>
          </a:p>
        </p:txBody>
      </p:sp>
      <p:sp>
        <p:nvSpPr>
          <p:cNvPr id="7" name="Text 5"/>
          <p:cNvSpPr/>
          <p:nvPr/>
        </p:nvSpPr>
        <p:spPr>
          <a:xfrm>
            <a:off x="1005840" y="1691640"/>
            <a:ext cx="10241280" cy="4206240"/>
          </a:xfrm>
          <a:prstGeom prst="rect">
            <a:avLst/>
          </a:prstGeom>
          <a:noFill/>
          <a:ln/>
        </p:spPr>
        <p:txBody>
          <a:bodyPr wrap="square" rtlCol="0" anchor="t"/>
          <a:lstStyle/>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Explain when tables are appropriate (data) and when they are not (layout).</a:t>
            </a:r>
            <a:endParaRPr lang="en-US" sz="1800" dirty="0"/>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Create tables with headers, captions, and merged cells.</a:t>
            </a:r>
            <a:endParaRPr lang="en-US" sz="1800" dirty="0"/>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Apply basic accessibility (scope) and clean structure (thead/tbody/tfoot).</a:t>
            </a:r>
            <a:endParaRPr lang="en-US" sz="1800" dirty="0"/>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Build a basic contact form and understand action/method (GET vs POST).</a:t>
            </a:r>
            <a:endParaRPr lang="en-US" sz="1800" dirty="0"/>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Use a ready-to-use CSS starter for tables and forms.</a:t>
            </a:r>
            <a:endParaRPr lang="en-US" sz="1800" dirty="0"/>
          </a:p>
        </p:txBody>
      </p:sp>
      <p:sp>
        <p:nvSpPr>
          <p:cNvPr id="9" name="Shape 6"/>
          <p:cNvSpPr/>
          <p:nvPr/>
        </p:nvSpPr>
        <p:spPr>
          <a:xfrm>
            <a:off x="548640" y="6629400"/>
            <a:ext cx="11064240" cy="0"/>
          </a:xfrm>
          <a:prstGeom prst="line">
            <a:avLst/>
          </a:prstGeom>
          <a:noFill/>
          <a:ln w="12700">
            <a:solidFill>
              <a:srgbClr val="E2E8F0"/>
            </a:solidFill>
            <a:prstDash val="solid"/>
          </a:ln>
        </p:spPr>
      </p:sp>
      <p:sp>
        <p:nvSpPr>
          <p:cNvPr id="10" name="Text 7"/>
          <p:cNvSpPr/>
          <p:nvPr/>
        </p:nvSpPr>
        <p:spPr>
          <a:xfrm>
            <a:off x="548640" y="6693408"/>
            <a:ext cx="8686800" cy="256032"/>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UMI202 • Week 5</a:t>
            </a:r>
            <a:endParaRPr lang="en-US" sz="1100" dirty="0"/>
          </a:p>
        </p:txBody>
      </p:sp>
      <p:sp>
        <p:nvSpPr>
          <p:cNvPr id="11" name="Text 8"/>
          <p:cNvSpPr/>
          <p:nvPr/>
        </p:nvSpPr>
        <p:spPr>
          <a:xfrm>
            <a:off x="11521440" y="6693408"/>
            <a:ext cx="640080" cy="256032"/>
          </a:xfrm>
          <a:prstGeom prst="rect">
            <a:avLst/>
          </a:prstGeom>
          <a:noFill/>
          <a:ln/>
        </p:spPr>
        <p:txBody>
          <a:bodyPr wrap="square" rtlCol="0" anchor="ctr"/>
          <a:lstStyle/>
          <a:p>
            <a:pPr marL="0" indent="0" algn="r">
              <a:buNone/>
            </a:pPr>
            <a:r>
              <a:rPr lang="en-US" sz="1100" dirty="0">
                <a:solidFill>
                  <a:srgbClr val="475569"/>
                </a:solidFill>
                <a:latin typeface="Calibri" pitchFamily="34" charset="0"/>
                <a:ea typeface="Calibri" pitchFamily="34" charset="-122"/>
                <a:cs typeface="Calibri" pitchFamily="34" charset="-120"/>
              </a:rPr>
              <a:t>2</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Absolute vs Relative URLs</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External vs internal links</a:t>
            </a:r>
            <a:endParaRPr lang="en-US" sz="1200" dirty="0"/>
          </a:p>
        </p:txBody>
      </p:sp>
      <p:sp>
        <p:nvSpPr>
          <p:cNvPr id="5" name="Shape 3"/>
          <p:cNvSpPr/>
          <p:nvPr/>
        </p:nvSpPr>
        <p:spPr>
          <a:xfrm>
            <a:off x="822960" y="1097280"/>
            <a:ext cx="5394960" cy="2194560"/>
          </a:xfrm>
          <a:prstGeom prst="roundRect">
            <a:avLst/>
          </a:prstGeom>
          <a:solidFill>
            <a:srgbClr val="EFF6FF"/>
          </a:solidFill>
          <a:ln w="12700">
            <a:solidFill>
              <a:srgbClr val="93C5FD"/>
            </a:solidFill>
            <a:prstDash val="solid"/>
          </a:ln>
        </p:spPr>
      </p:sp>
      <p:sp>
        <p:nvSpPr>
          <p:cNvPr id="6" name="Text 4"/>
          <p:cNvSpPr/>
          <p:nvPr/>
        </p:nvSpPr>
        <p:spPr>
          <a:xfrm>
            <a:off x="1051560" y="1261872"/>
            <a:ext cx="493776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Absolute URL</a:t>
            </a:r>
            <a:endParaRPr lang="en-US" sz="1400" dirty="0"/>
          </a:p>
        </p:txBody>
      </p:sp>
      <p:sp>
        <p:nvSpPr>
          <p:cNvPr id="7" name="Text 5"/>
          <p:cNvSpPr/>
          <p:nvPr/>
        </p:nvSpPr>
        <p:spPr>
          <a:xfrm>
            <a:off x="1051560" y="1572768"/>
            <a:ext cx="4937760" cy="160020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Full address including protocol and domain.</a:t>
            </a:r>
            <a:endParaRPr lang="en-US" sz="1400" dirty="0"/>
          </a:p>
          <a:p>
            <a:pPr marL="0" indent="0">
              <a:buNone/>
            </a:pPr>
            <a:r>
              <a:rPr lang="en-US" sz="1400" dirty="0">
                <a:solidFill>
                  <a:srgbClr val="1F2937"/>
                </a:solidFill>
                <a:latin typeface="Calibri" pitchFamily="34" charset="0"/>
                <a:ea typeface="Calibri" pitchFamily="34" charset="-122"/>
                <a:cs typeface="Calibri" pitchFamily="34" charset="-120"/>
              </a:rPr>
              <a:t>Example: https://w3schools.com</a:t>
            </a:r>
            <a:endParaRPr lang="en-US" sz="1400" dirty="0"/>
          </a:p>
        </p:txBody>
      </p:sp>
      <p:sp>
        <p:nvSpPr>
          <p:cNvPr id="8" name="Shape 6"/>
          <p:cNvSpPr/>
          <p:nvPr/>
        </p:nvSpPr>
        <p:spPr>
          <a:xfrm>
            <a:off x="822960" y="3474720"/>
            <a:ext cx="5394960" cy="2194560"/>
          </a:xfrm>
          <a:prstGeom prst="roundRect">
            <a:avLst/>
          </a:prstGeom>
          <a:solidFill>
            <a:srgbClr val="EFF6FF"/>
          </a:solidFill>
          <a:ln w="12700">
            <a:solidFill>
              <a:srgbClr val="93C5FD"/>
            </a:solidFill>
            <a:prstDash val="solid"/>
          </a:ln>
        </p:spPr>
      </p:sp>
      <p:sp>
        <p:nvSpPr>
          <p:cNvPr id="9" name="Text 7"/>
          <p:cNvSpPr/>
          <p:nvPr/>
        </p:nvSpPr>
        <p:spPr>
          <a:xfrm>
            <a:off x="1051560" y="3639312"/>
            <a:ext cx="493776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Relative URL</a:t>
            </a:r>
            <a:endParaRPr lang="en-US" sz="1400" dirty="0"/>
          </a:p>
        </p:txBody>
      </p:sp>
      <p:sp>
        <p:nvSpPr>
          <p:cNvPr id="10" name="Text 8"/>
          <p:cNvSpPr/>
          <p:nvPr/>
        </p:nvSpPr>
        <p:spPr>
          <a:xfrm>
            <a:off x="1051560" y="3950208"/>
            <a:ext cx="4937760" cy="160020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Path from the current file to the target.</a:t>
            </a:r>
            <a:r>
              <a:rPr lang="tr-TR" sz="1400" dirty="0">
                <a:solidFill>
                  <a:srgbClr val="1F2937"/>
                </a:solidFill>
                <a:latin typeface="Calibri" pitchFamily="34" charset="0"/>
                <a:ea typeface="Calibri" pitchFamily="34" charset="-122"/>
                <a:cs typeface="Calibri" pitchFamily="34" charset="-120"/>
              </a:rPr>
              <a:t> </a:t>
            </a:r>
            <a:r>
              <a:rPr lang="en-US" sz="1400" dirty="0"/>
              <a:t>path inside your site </a:t>
            </a:r>
          </a:p>
          <a:p>
            <a:pPr marL="0" indent="0">
              <a:buNone/>
            </a:pPr>
            <a:r>
              <a:rPr lang="en-US" sz="1400" dirty="0">
                <a:solidFill>
                  <a:srgbClr val="1F2937"/>
                </a:solidFill>
                <a:latin typeface="Calibri" pitchFamily="34" charset="0"/>
                <a:ea typeface="Calibri" pitchFamily="34" charset="-122"/>
                <a:cs typeface="Calibri" pitchFamily="34" charset="-120"/>
              </a:rPr>
              <a:t>Example: pages/about.html</a:t>
            </a:r>
            <a:endParaRPr lang="en-US" sz="1400" dirty="0"/>
          </a:p>
        </p:txBody>
      </p:sp>
      <p:sp>
        <p:nvSpPr>
          <p:cNvPr id="11" name="Shape 9"/>
          <p:cNvSpPr/>
          <p:nvPr/>
        </p:nvSpPr>
        <p:spPr>
          <a:xfrm>
            <a:off x="6583680" y="1097280"/>
            <a:ext cx="4754880" cy="4572000"/>
          </a:xfrm>
          <a:prstGeom prst="roundRect">
            <a:avLst/>
          </a:prstGeom>
          <a:solidFill>
            <a:srgbClr val="111827"/>
          </a:solidFill>
          <a:ln w="12700">
            <a:solidFill>
              <a:srgbClr val="111827"/>
            </a:solidFill>
            <a:prstDash val="solid"/>
          </a:ln>
        </p:spPr>
      </p:sp>
      <p:sp>
        <p:nvSpPr>
          <p:cNvPr id="12" name="Text 10"/>
          <p:cNvSpPr/>
          <p:nvPr/>
        </p:nvSpPr>
        <p:spPr>
          <a:xfrm>
            <a:off x="6812280" y="1280160"/>
            <a:ext cx="4297680" cy="4206240"/>
          </a:xfrm>
          <a:prstGeom prst="rect">
            <a:avLst/>
          </a:prstGeom>
          <a:noFill/>
          <a:ln/>
        </p:spPr>
        <p:txBody>
          <a:bodyPr wrap="square" rtlCol="0" anchor="t"/>
          <a:lstStyle/>
          <a:p>
            <a:pPr marL="0" indent="0">
              <a:buNone/>
            </a:pPr>
            <a:r>
              <a:rPr lang="tr-TR" sz="1400" dirty="0">
                <a:solidFill>
                  <a:srgbClr val="E5E7EB"/>
                </a:solidFill>
                <a:latin typeface="Consolas" pitchFamily="34" charset="0"/>
                <a:ea typeface="Consolas" pitchFamily="34" charset="-122"/>
                <a:cs typeface="Consolas" pitchFamily="34" charset="-120"/>
              </a:rPr>
              <a:t>&lt;html&gt;</a:t>
            </a:r>
          </a:p>
          <a:p>
            <a:pPr marL="0" indent="0">
              <a:buNone/>
            </a:pPr>
            <a:r>
              <a:rPr lang="tr-TR" sz="1400" dirty="0">
                <a:solidFill>
                  <a:srgbClr val="E5E7EB"/>
                </a:solidFill>
                <a:latin typeface="Consolas" pitchFamily="34" charset="0"/>
                <a:ea typeface="Consolas" pitchFamily="34" charset="-122"/>
                <a:cs typeface="Consolas" pitchFamily="34" charset="-120"/>
              </a:rPr>
              <a:t>&lt;body&gt;</a:t>
            </a:r>
          </a:p>
          <a:p>
            <a:pPr marL="0" indent="0">
              <a:buNone/>
            </a:pPr>
            <a:endParaRPr lang="tr-TR" sz="1400" dirty="0">
              <a:solidFill>
                <a:srgbClr val="E5E7EB"/>
              </a:solidFill>
              <a:latin typeface="Consolas" pitchFamily="34" charset="0"/>
              <a:ea typeface="Consolas" pitchFamily="34" charset="-122"/>
              <a:cs typeface="Consolas" pitchFamily="34" charset="-120"/>
            </a:endParaRPr>
          </a:p>
          <a:p>
            <a:pPr marL="0" indent="0">
              <a:buNone/>
            </a:pPr>
            <a:r>
              <a:rPr lang="en-US" sz="1400" dirty="0">
                <a:solidFill>
                  <a:srgbClr val="E5E7EB"/>
                </a:solidFill>
                <a:latin typeface="Consolas" pitchFamily="34" charset="0"/>
                <a:ea typeface="Consolas" pitchFamily="34" charset="-122"/>
                <a:cs typeface="Consolas" pitchFamily="34" charset="-120"/>
              </a:rPr>
              <a:t>&lt;!-- Absolute --&gt;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 href="https://w3schools.com"&gt;W3Schools&lt;/a&gt;</a:t>
            </a:r>
            <a:endParaRPr lang="en-US" sz="1400" dirty="0"/>
          </a:p>
          <a:p>
            <a:pPr marL="0" indent="0">
              <a:buNone/>
            </a:pP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 Relative (same site) --&gt;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 href="pages/about.html"&gt;About&lt;/a&gt;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 href="../index.html"&gt;Home&lt;/a&gt;</a:t>
            </a:r>
            <a:endParaRPr lang="tr-TR" sz="1400" dirty="0">
              <a:solidFill>
                <a:srgbClr val="E5E7EB"/>
              </a:solidFill>
              <a:latin typeface="Consolas" pitchFamily="34" charset="0"/>
              <a:ea typeface="Consolas" pitchFamily="34" charset="-122"/>
              <a:cs typeface="Consolas" pitchFamily="34" charset="-120"/>
            </a:endParaRPr>
          </a:p>
          <a:p>
            <a:pPr marL="0" indent="0">
              <a:buNone/>
            </a:pPr>
            <a:endParaRPr lang="tr-TR" sz="1400" dirty="0">
              <a:solidFill>
                <a:srgbClr val="E5E7EB"/>
              </a:solidFill>
              <a:latin typeface="Consolas" pitchFamily="34" charset="0"/>
            </a:endParaRPr>
          </a:p>
          <a:p>
            <a:pPr marL="0" indent="0">
              <a:buNone/>
            </a:pPr>
            <a:r>
              <a:rPr lang="en-US" sz="1400" dirty="0">
                <a:solidFill>
                  <a:schemeClr val="bg1"/>
                </a:solidFill>
              </a:rPr>
              <a:t>&lt;/body&gt;</a:t>
            </a:r>
          </a:p>
          <a:p>
            <a:pPr marL="0" indent="0">
              <a:buNone/>
            </a:pPr>
            <a:r>
              <a:rPr lang="en-US" sz="1400" dirty="0">
                <a:solidFill>
                  <a:schemeClr val="bg1"/>
                </a:solidFill>
              </a:rPr>
              <a:t>&lt;/html&gt;</a:t>
            </a:r>
          </a:p>
          <a:p>
            <a:pPr marL="0" indent="0">
              <a:buNone/>
            </a:pPr>
            <a:endParaRPr lang="en-US" sz="1400" dirty="0"/>
          </a:p>
        </p:txBody>
      </p:sp>
      <p:sp>
        <p:nvSpPr>
          <p:cNvPr id="13" name="Shape 11"/>
          <p:cNvSpPr/>
          <p:nvPr/>
        </p:nvSpPr>
        <p:spPr>
          <a:xfrm>
            <a:off x="0" y="6583680"/>
            <a:ext cx="12191695" cy="274320"/>
          </a:xfrm>
          <a:prstGeom prst="rect">
            <a:avLst/>
          </a:prstGeom>
          <a:solidFill>
            <a:srgbClr val="F3F4F6"/>
          </a:solidFill>
          <a:ln w="12700">
            <a:solidFill>
              <a:srgbClr val="F3F4F6"/>
            </a:solidFill>
            <a:prstDash val="solid"/>
          </a:ln>
        </p:spPr>
      </p:sp>
      <p:sp>
        <p:nvSpPr>
          <p:cNvPr id="14" name="Text 12"/>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5" name="Text 13"/>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5</a:t>
            </a:r>
            <a:endParaRPr lang="en-US" sz="10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Agenda</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What we will cover</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Overview</a:t>
            </a:r>
            <a:endParaRPr lang="en-US" sz="1300" dirty="0"/>
          </a:p>
        </p:txBody>
      </p:sp>
      <p:sp>
        <p:nvSpPr>
          <p:cNvPr id="7" name="Shape 5"/>
          <p:cNvSpPr/>
          <p:nvPr/>
        </p:nvSpPr>
        <p:spPr>
          <a:xfrm>
            <a:off x="548640" y="1600200"/>
            <a:ext cx="11064240" cy="4800600"/>
          </a:xfrm>
          <a:prstGeom prst="roundRect">
            <a:avLst/>
          </a:prstGeom>
          <a:solidFill>
            <a:srgbClr val="FFFFFF"/>
          </a:solidFill>
          <a:ln w="12700">
            <a:solidFill>
              <a:srgbClr val="CBD5E1"/>
            </a:solidFill>
            <a:prstDash val="solid"/>
          </a:ln>
        </p:spPr>
      </p:sp>
      <p:sp>
        <p:nvSpPr>
          <p:cNvPr id="8" name="Text 6"/>
          <p:cNvSpPr/>
          <p:nvPr/>
        </p:nvSpPr>
        <p:spPr>
          <a:xfrm>
            <a:off x="914400" y="1920240"/>
            <a:ext cx="10424160" cy="1609344"/>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Tables: when to use, anatomy, headers, caption, rowspan/colspan, thead/tbody/tfoot.</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Forms: how forms work, action/method, GET vs POST, common inputs, labels.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Basic validation: required, min/max, minlength/maxlength, pattern (very basic).</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Mini lab + quick quiz.</a:t>
            </a:r>
            <a:endParaRPr lang="en-US" sz="1800" dirty="0"/>
          </a:p>
        </p:txBody>
      </p:sp>
      <p:sp>
        <p:nvSpPr>
          <p:cNvPr id="9" name="Shape 7"/>
          <p:cNvSpPr/>
          <p:nvPr/>
        </p:nvSpPr>
        <p:spPr>
          <a:xfrm>
            <a:off x="0" y="6565392"/>
            <a:ext cx="12191695" cy="292608"/>
          </a:xfrm>
          <a:prstGeom prst="rect">
            <a:avLst/>
          </a:prstGeom>
          <a:solidFill>
            <a:srgbClr val="F1F5F9"/>
          </a:solidFill>
          <a:ln w="12700">
            <a:solidFill>
              <a:srgbClr val="F1F5F9"/>
            </a:solidFill>
            <a:prstDash val="solid"/>
          </a:ln>
        </p:spPr>
      </p:sp>
      <p:sp>
        <p:nvSpPr>
          <p:cNvPr id="10" name="Text 8"/>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Keep it simple: correct structure first, styling later.</a:t>
            </a:r>
            <a:endParaRPr lang="en-US" sz="11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UMI224 — Week 5</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Tables + Forms (Intro)</a:t>
            </a:r>
            <a:endParaRPr lang="en-US" sz="1400" dirty="0"/>
          </a:p>
        </p:txBody>
      </p:sp>
      <p:sp>
        <p:nvSpPr>
          <p:cNvPr id="5" name="Shape 3"/>
          <p:cNvSpPr/>
          <p:nvPr/>
        </p:nvSpPr>
        <p:spPr>
          <a:xfrm>
            <a:off x="548640" y="1463040"/>
            <a:ext cx="11064240" cy="4480560"/>
          </a:xfrm>
          <a:prstGeom prst="roundRect">
            <a:avLst/>
          </a:prstGeom>
          <a:solidFill>
            <a:srgbClr val="F1F5F9"/>
          </a:solidFill>
          <a:ln w="12700">
            <a:solidFill>
              <a:srgbClr val="CBD5E1"/>
            </a:solidFill>
            <a:prstDash val="solid"/>
          </a:ln>
        </p:spPr>
      </p:sp>
      <p:sp>
        <p:nvSpPr>
          <p:cNvPr id="6" name="Text 4"/>
          <p:cNvSpPr/>
          <p:nvPr/>
        </p:nvSpPr>
        <p:spPr>
          <a:xfrm>
            <a:off x="914400" y="1874520"/>
            <a:ext cx="10424160" cy="1298448"/>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Tables: structure, headers, captions, spanning, sections, accessibility basics.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Forms: &lt;form&gt;, action/method, GET vs POST, inputs, labels, basic validation.</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Mini lab: a Course Schedule table + a simple Contact form (no backend).</a:t>
            </a:r>
            <a:endParaRPr lang="en-US" sz="1800" dirty="0"/>
          </a:p>
        </p:txBody>
      </p:sp>
      <p:sp>
        <p:nvSpPr>
          <p:cNvPr id="7" name="Shape 5"/>
          <p:cNvSpPr/>
          <p:nvPr/>
        </p:nvSpPr>
        <p:spPr>
          <a:xfrm>
            <a:off x="0" y="6565392"/>
            <a:ext cx="12191695" cy="292608"/>
          </a:xfrm>
          <a:prstGeom prst="rect">
            <a:avLst/>
          </a:prstGeom>
          <a:solidFill>
            <a:srgbClr val="F1F5F9"/>
          </a:solidFill>
          <a:ln w="12700">
            <a:solidFill>
              <a:srgbClr val="F1F5F9"/>
            </a:solidFill>
            <a:prstDash val="solid"/>
          </a:ln>
        </p:spPr>
      </p:sp>
      <p:sp>
        <p:nvSpPr>
          <p:cNvPr id="8" name="Text 6"/>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Goal: build clean, readable HTML for data (tables) and user input (forms).</a:t>
            </a:r>
            <a:endParaRPr lang="en-US" sz="11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Week 5 Start</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Why we need tables and forms</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Start</a:t>
            </a:r>
            <a:endParaRPr lang="en-US" sz="1300" dirty="0"/>
          </a:p>
        </p:txBody>
      </p:sp>
      <p:sp>
        <p:nvSpPr>
          <p:cNvPr id="7" name="Shape 5"/>
          <p:cNvSpPr/>
          <p:nvPr/>
        </p:nvSpPr>
        <p:spPr>
          <a:xfrm>
            <a:off x="548640" y="1600200"/>
            <a:ext cx="11064240" cy="4800600"/>
          </a:xfrm>
          <a:prstGeom prst="roundRect">
            <a:avLst/>
          </a:prstGeom>
          <a:solidFill>
            <a:srgbClr val="F1F5F9"/>
          </a:solidFill>
          <a:ln w="12700">
            <a:solidFill>
              <a:srgbClr val="CBD5E1"/>
            </a:solidFill>
            <a:prstDash val="solid"/>
          </a:ln>
        </p:spPr>
      </p:sp>
      <p:sp>
        <p:nvSpPr>
          <p:cNvPr id="8" name="Text 6"/>
          <p:cNvSpPr/>
          <p:nvPr/>
        </p:nvSpPr>
        <p:spPr>
          <a:xfrm>
            <a:off x="914400" y="1920240"/>
            <a:ext cx="10424160" cy="1298448"/>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Tables help us present data in rows and columns (grades, schedules, lists).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Forms let users send data to a server (login, signup, contact).</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If we use correct HTML structure, pages become easier to read and maintain.</a:t>
            </a:r>
            <a:endParaRPr lang="en-US" sz="1800" dirty="0"/>
          </a:p>
        </p:txBody>
      </p:sp>
      <p:sp>
        <p:nvSpPr>
          <p:cNvPr id="9" name="Shape 7"/>
          <p:cNvSpPr/>
          <p:nvPr/>
        </p:nvSpPr>
        <p:spPr>
          <a:xfrm>
            <a:off x="0" y="6565392"/>
            <a:ext cx="12191695" cy="292608"/>
          </a:xfrm>
          <a:prstGeom prst="rect">
            <a:avLst/>
          </a:prstGeom>
          <a:solidFill>
            <a:srgbClr val="F1F5F9"/>
          </a:solidFill>
          <a:ln w="12700">
            <a:solidFill>
              <a:srgbClr val="F1F5F9"/>
            </a:solidFill>
            <a:prstDash val="solid"/>
          </a:ln>
        </p:spPr>
      </p:sp>
      <p:sp>
        <p:nvSpPr>
          <p:cNvPr id="10" name="Text 8"/>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Tables = data. Forms = input.</a:t>
            </a:r>
            <a:endParaRPr lang="en-US" sz="11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
        <p:cNvGrpSpPr/>
        <p:nvPr/>
      </p:nvGrpSpPr>
      <p:grpSpPr>
        <a:xfrm>
          <a:off x="0" y="0"/>
          <a:ext cx="0" cy="0"/>
          <a:chOff x="0" y="0"/>
          <a:chExt cx="0" cy="0"/>
        </a:xfrm>
      </p:grpSpPr>
      <p:sp>
        <p:nvSpPr>
          <p:cNvPr id="2" name="Text 0"/>
          <p:cNvSpPr/>
          <p:nvPr/>
        </p:nvSpPr>
        <p:spPr>
          <a:xfrm>
            <a:off x="822960" y="2423160"/>
            <a:ext cx="10607040" cy="73152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Part 1: Tables</a:t>
            </a:r>
            <a:endParaRPr kumimoji="0" lang="en-US" sz="4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868680" y="3246120"/>
            <a:ext cx="10607040" cy="36576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CBD5E1"/>
                </a:solidFill>
                <a:effectLst/>
                <a:uLnTx/>
                <a:uFillTx/>
                <a:latin typeface="Calibri" pitchFamily="34" charset="0"/>
                <a:ea typeface="Calibri" pitchFamily="34" charset="-122"/>
                <a:cs typeface="Calibri" pitchFamily="34" charset="-120"/>
              </a:rPr>
              <a:t>Data representation in HTML</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hape 2"/>
          <p:cNvSpPr/>
          <p:nvPr/>
        </p:nvSpPr>
        <p:spPr>
          <a:xfrm>
            <a:off x="548640" y="6629400"/>
            <a:ext cx="11064240" cy="0"/>
          </a:xfrm>
          <a:prstGeom prst="line">
            <a:avLst/>
          </a:prstGeom>
          <a:noFill/>
          <a:ln w="12700">
            <a:solidFill>
              <a:srgbClr val="E2E8F0"/>
            </a:solidFill>
            <a:prstDash val="solid"/>
          </a:ln>
        </p:spPr>
      </p:sp>
      <p:sp>
        <p:nvSpPr>
          <p:cNvPr id="6" name="Text 3"/>
          <p:cNvSpPr/>
          <p:nvPr/>
        </p:nvSpPr>
        <p:spPr>
          <a:xfrm>
            <a:off x="548640" y="6693408"/>
            <a:ext cx="8686800" cy="256032"/>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75569"/>
                </a:solidFill>
                <a:effectLst/>
                <a:uLnTx/>
                <a:uFillTx/>
                <a:latin typeface="Calibri" pitchFamily="34" charset="0"/>
                <a:ea typeface="Calibri" pitchFamily="34" charset="-122"/>
                <a:cs typeface="Calibri" pitchFamily="34" charset="-120"/>
              </a:rPr>
              <a:t>UMI202 • Week 5</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4"/>
          <p:cNvSpPr/>
          <p:nvPr/>
        </p:nvSpPr>
        <p:spPr>
          <a:xfrm>
            <a:off x="11521440" y="6693408"/>
            <a:ext cx="640080" cy="256032"/>
          </a:xfrm>
          <a:prstGeom prst="rect">
            <a:avLst/>
          </a:prstGeom>
          <a:noFill/>
          <a:ln/>
        </p:spPr>
        <p:txBody>
          <a:bodyPr wrap="square"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75569"/>
                </a:solidFill>
                <a:effectLst/>
                <a:uLnTx/>
                <a:uFillTx/>
                <a:latin typeface="Calibri" pitchFamily="34" charset="0"/>
                <a:ea typeface="Calibri" pitchFamily="34" charset="-122"/>
                <a:cs typeface="Calibri" pitchFamily="34" charset="-120"/>
              </a:rPr>
              <a:t>3</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713232"/>
          </a:xfrm>
          <a:prstGeom prst="rect">
            <a:avLst/>
          </a:prstGeom>
          <a:solidFill>
            <a:srgbClr val="0F172A"/>
          </a:solidFill>
          <a:ln/>
        </p:spPr>
      </p:sp>
      <p:sp>
        <p:nvSpPr>
          <p:cNvPr id="3" name="Text 1"/>
          <p:cNvSpPr/>
          <p:nvPr/>
        </p:nvSpPr>
        <p:spPr>
          <a:xfrm>
            <a:off x="548640" y="164592"/>
            <a:ext cx="11064240" cy="32004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Tables are for data, not layout</a:t>
            </a:r>
            <a:endParaRPr lang="en-US" sz="2200" dirty="0"/>
          </a:p>
        </p:txBody>
      </p:sp>
      <p:sp>
        <p:nvSpPr>
          <p:cNvPr id="4" name="Shape 2"/>
          <p:cNvSpPr/>
          <p:nvPr/>
        </p:nvSpPr>
        <p:spPr>
          <a:xfrm>
            <a:off x="731520" y="1051560"/>
            <a:ext cx="10789920" cy="5394960"/>
          </a:xfrm>
          <a:prstGeom prst="roundRect">
            <a:avLst/>
          </a:prstGeom>
          <a:solidFill>
            <a:srgbClr val="FFFFFF"/>
          </a:solidFill>
          <a:ln w="12700">
            <a:solidFill>
              <a:srgbClr val="E2E8F0"/>
            </a:solidFill>
            <a:prstDash val="solid"/>
          </a:ln>
        </p:spPr>
      </p:sp>
      <p:sp>
        <p:nvSpPr>
          <p:cNvPr id="5" name="Text 3"/>
          <p:cNvSpPr/>
          <p:nvPr/>
        </p:nvSpPr>
        <p:spPr>
          <a:xfrm>
            <a:off x="1005840" y="1325880"/>
            <a:ext cx="10241280" cy="4846320"/>
          </a:xfrm>
          <a:prstGeom prst="rect">
            <a:avLst/>
          </a:prstGeom>
          <a:noFill/>
          <a:ln/>
        </p:spPr>
        <p:txBody>
          <a:bodyPr wrap="square" rtlCol="0" anchor="t"/>
          <a:lstStyle/>
          <a:p>
            <a:pPr marL="215900" indent="-215900">
              <a:buSzPct val="100000"/>
              <a:buChar char="•"/>
            </a:pPr>
            <a:r>
              <a:rPr lang="en-US" sz="1900" dirty="0">
                <a:solidFill>
                  <a:srgbClr val="0F172A"/>
                </a:solidFill>
                <a:latin typeface="Calibri" pitchFamily="34" charset="0"/>
                <a:ea typeface="Calibri" pitchFamily="34" charset="-122"/>
                <a:cs typeface="Calibri" pitchFamily="34" charset="-120"/>
              </a:rPr>
              <a:t>Use tables when information is naturally tabular (schedule, list, price table).</a:t>
            </a:r>
            <a:endParaRPr lang="en-US" sz="1900" dirty="0"/>
          </a:p>
          <a:p>
            <a:pPr marL="215900" indent="-215900">
              <a:buSzPct val="100000"/>
              <a:buChar char="•"/>
            </a:pPr>
            <a:r>
              <a:rPr lang="en-US" sz="1900" dirty="0">
                <a:solidFill>
                  <a:srgbClr val="0F172A"/>
                </a:solidFill>
                <a:latin typeface="Calibri" pitchFamily="34" charset="0"/>
                <a:ea typeface="Calibri" pitchFamily="34" charset="-122"/>
                <a:cs typeface="Calibri" pitchFamily="34" charset="-120"/>
              </a:rPr>
              <a:t>Do NOT use tables to position layout (modern layout uses CSS: flex/grid).</a:t>
            </a:r>
            <a:endParaRPr lang="en-US" sz="1900" dirty="0"/>
          </a:p>
          <a:p>
            <a:pPr marL="215900" indent="-215900">
              <a:buSzPct val="100000"/>
              <a:buChar char="•"/>
            </a:pPr>
            <a:r>
              <a:rPr lang="en-US" sz="1900" dirty="0">
                <a:solidFill>
                  <a:srgbClr val="0F172A"/>
                </a:solidFill>
                <a:latin typeface="Calibri" pitchFamily="34" charset="0"/>
                <a:ea typeface="Calibri" pitchFamily="34" charset="-122"/>
                <a:cs typeface="Calibri" pitchFamily="34" charset="-120"/>
              </a:rPr>
              <a:t>A good rule: if you can describe it as “data”, a table is acceptable.</a:t>
            </a:r>
            <a:endParaRPr lang="en-US" sz="1900" dirty="0"/>
          </a:p>
        </p:txBody>
      </p:sp>
      <p:sp>
        <p:nvSpPr>
          <p:cNvPr id="7" name="Shape 4"/>
          <p:cNvSpPr/>
          <p:nvPr/>
        </p:nvSpPr>
        <p:spPr>
          <a:xfrm>
            <a:off x="548640" y="6629400"/>
            <a:ext cx="11064240" cy="0"/>
          </a:xfrm>
          <a:prstGeom prst="line">
            <a:avLst/>
          </a:prstGeom>
          <a:noFill/>
          <a:ln w="12700">
            <a:solidFill>
              <a:srgbClr val="E2E8F0"/>
            </a:solidFill>
            <a:prstDash val="solid"/>
          </a:ln>
        </p:spPr>
      </p:sp>
      <p:sp>
        <p:nvSpPr>
          <p:cNvPr id="8" name="Text 5"/>
          <p:cNvSpPr/>
          <p:nvPr/>
        </p:nvSpPr>
        <p:spPr>
          <a:xfrm>
            <a:off x="548640" y="6693408"/>
            <a:ext cx="8686800" cy="256032"/>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UMI202 • Week 5</a:t>
            </a:r>
            <a:endParaRPr lang="en-US" sz="1100" dirty="0"/>
          </a:p>
        </p:txBody>
      </p:sp>
      <p:sp>
        <p:nvSpPr>
          <p:cNvPr id="9" name="Text 6"/>
          <p:cNvSpPr/>
          <p:nvPr/>
        </p:nvSpPr>
        <p:spPr>
          <a:xfrm>
            <a:off x="11521440" y="6693408"/>
            <a:ext cx="640080" cy="256032"/>
          </a:xfrm>
          <a:prstGeom prst="rect">
            <a:avLst/>
          </a:prstGeom>
          <a:noFill/>
          <a:ln/>
        </p:spPr>
        <p:txBody>
          <a:bodyPr wrap="square" rtlCol="0" anchor="ctr"/>
          <a:lstStyle/>
          <a:p>
            <a:pPr marL="0" indent="0" algn="r">
              <a:buNone/>
            </a:pPr>
            <a:r>
              <a:rPr lang="en-US" sz="1100" dirty="0">
                <a:solidFill>
                  <a:srgbClr val="475569"/>
                </a:solidFill>
                <a:latin typeface="Calibri" pitchFamily="34" charset="0"/>
                <a:ea typeface="Calibri" pitchFamily="34" charset="-122"/>
                <a:cs typeface="Calibri" pitchFamily="34" charset="-120"/>
              </a:rPr>
              <a:t>4</a:t>
            </a:r>
            <a:endParaRPr lang="en-US" sz="11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When to Use Tables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(and when NOT to)</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Tables</a:t>
            </a:r>
            <a:endParaRPr lang="en-US" sz="1300" dirty="0"/>
          </a:p>
        </p:txBody>
      </p:sp>
      <p:sp>
        <p:nvSpPr>
          <p:cNvPr id="7" name="Shape 5"/>
          <p:cNvSpPr/>
          <p:nvPr/>
        </p:nvSpPr>
        <p:spPr>
          <a:xfrm>
            <a:off x="548640" y="1600200"/>
            <a:ext cx="5486400" cy="4800600"/>
          </a:xfrm>
          <a:prstGeom prst="roundRect">
            <a:avLst/>
          </a:prstGeom>
          <a:solidFill>
            <a:srgbClr val="F1F5F9"/>
          </a:solidFill>
          <a:ln w="12700">
            <a:solidFill>
              <a:srgbClr val="CBD5E1"/>
            </a:solidFill>
            <a:prstDash val="solid"/>
          </a:ln>
        </p:spPr>
      </p:sp>
      <p:sp>
        <p:nvSpPr>
          <p:cNvPr id="8" name="Text 6"/>
          <p:cNvSpPr/>
          <p:nvPr/>
        </p:nvSpPr>
        <p:spPr>
          <a:xfrm>
            <a:off x="914400" y="1920240"/>
            <a:ext cx="4846320" cy="320040"/>
          </a:xfrm>
          <a:prstGeom prst="rect">
            <a:avLst/>
          </a:prstGeom>
          <a:noFill/>
          <a:ln/>
        </p:spPr>
        <p:txBody>
          <a:bodyPr wrap="square" rtlCol="0" anchor="ctr"/>
          <a:lstStyle/>
          <a:p>
            <a:pPr marL="0" indent="0">
              <a:buNone/>
            </a:pPr>
            <a:r>
              <a:rPr lang="en-US" sz="1800" b="1" dirty="0">
                <a:solidFill>
                  <a:srgbClr val="0F172A"/>
                </a:solidFill>
                <a:latin typeface="Calibri" pitchFamily="34" charset="0"/>
                <a:ea typeface="Calibri" pitchFamily="34" charset="-122"/>
                <a:cs typeface="Calibri" pitchFamily="34" charset="-120"/>
              </a:rPr>
              <a:t>Use tables for:</a:t>
            </a:r>
            <a:endParaRPr lang="en-US" sz="1800" dirty="0"/>
          </a:p>
        </p:txBody>
      </p:sp>
      <p:sp>
        <p:nvSpPr>
          <p:cNvPr id="9" name="Text 7"/>
          <p:cNvSpPr/>
          <p:nvPr/>
        </p:nvSpPr>
        <p:spPr>
          <a:xfrm>
            <a:off x="960120" y="2331720"/>
            <a:ext cx="4846320" cy="1609344"/>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Schedules</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Grade lists</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Product comparisons</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Any real row/column data</a:t>
            </a:r>
            <a:endParaRPr lang="en-US" sz="1600" dirty="0"/>
          </a:p>
        </p:txBody>
      </p:sp>
      <p:sp>
        <p:nvSpPr>
          <p:cNvPr id="10" name="Shape 8"/>
          <p:cNvSpPr/>
          <p:nvPr/>
        </p:nvSpPr>
        <p:spPr>
          <a:xfrm>
            <a:off x="6217920" y="1600200"/>
            <a:ext cx="5394960" cy="4800600"/>
          </a:xfrm>
          <a:prstGeom prst="roundRect">
            <a:avLst/>
          </a:prstGeom>
          <a:solidFill>
            <a:srgbClr val="FFFFFF"/>
          </a:solidFill>
          <a:ln w="12700">
            <a:solidFill>
              <a:srgbClr val="CBD5E1"/>
            </a:solidFill>
            <a:prstDash val="solid"/>
          </a:ln>
        </p:spPr>
      </p:sp>
      <p:sp>
        <p:nvSpPr>
          <p:cNvPr id="11" name="Text 9"/>
          <p:cNvSpPr/>
          <p:nvPr/>
        </p:nvSpPr>
        <p:spPr>
          <a:xfrm>
            <a:off x="6537960" y="1920240"/>
            <a:ext cx="4754880" cy="320040"/>
          </a:xfrm>
          <a:prstGeom prst="rect">
            <a:avLst/>
          </a:prstGeom>
          <a:noFill/>
          <a:ln/>
        </p:spPr>
        <p:txBody>
          <a:bodyPr wrap="square" rtlCol="0" anchor="ctr"/>
          <a:lstStyle/>
          <a:p>
            <a:pPr marL="0" indent="0">
              <a:buNone/>
            </a:pPr>
            <a:r>
              <a:rPr lang="en-US" sz="1800" b="1" dirty="0">
                <a:solidFill>
                  <a:srgbClr val="B91C1C"/>
                </a:solidFill>
                <a:latin typeface="Calibri" pitchFamily="34" charset="0"/>
                <a:ea typeface="Calibri" pitchFamily="34" charset="-122"/>
                <a:cs typeface="Calibri" pitchFamily="34" charset="-120"/>
              </a:rPr>
              <a:t>Avoid tables for:</a:t>
            </a:r>
            <a:endParaRPr lang="en-US" sz="1800" dirty="0"/>
          </a:p>
        </p:txBody>
      </p:sp>
      <p:sp>
        <p:nvSpPr>
          <p:cNvPr id="12" name="Text 10"/>
          <p:cNvSpPr/>
          <p:nvPr/>
        </p:nvSpPr>
        <p:spPr>
          <a:xfrm>
            <a:off x="6583680" y="2331720"/>
            <a:ext cx="4754880" cy="1298448"/>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Page layout / positioning</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Spacing and alignment</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Building “columns” for design</a:t>
            </a:r>
            <a:endParaRPr lang="en-US" sz="1600" dirty="0"/>
          </a:p>
        </p:txBody>
      </p:sp>
      <p:sp>
        <p:nvSpPr>
          <p:cNvPr id="13" name="Shape 11"/>
          <p:cNvSpPr/>
          <p:nvPr/>
        </p:nvSpPr>
        <p:spPr>
          <a:xfrm>
            <a:off x="0" y="6565392"/>
            <a:ext cx="12191695" cy="292608"/>
          </a:xfrm>
          <a:prstGeom prst="rect">
            <a:avLst/>
          </a:prstGeom>
          <a:solidFill>
            <a:srgbClr val="F1F5F9"/>
          </a:solidFill>
          <a:ln w="12700">
            <a:solidFill>
              <a:srgbClr val="F1F5F9"/>
            </a:solidFill>
            <a:prstDash val="solid"/>
          </a:ln>
        </p:spPr>
      </p:sp>
      <p:sp>
        <p:nvSpPr>
          <p:cNvPr id="14" name="Text 12"/>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Modern layout uses CSS; tables should represent tabular data.</a:t>
            </a:r>
            <a:endParaRPr lang="en-US" sz="1100" dirty="0"/>
          </a:p>
        </p:txBody>
      </p:sp>
      <p:sp>
        <p:nvSpPr>
          <p:cNvPr id="15" name="Text 4">
            <a:extLst>
              <a:ext uri="{FF2B5EF4-FFF2-40B4-BE49-F238E27FC236}">
                <a16:creationId xmlns:a16="http://schemas.microsoft.com/office/drawing/2014/main" id="{F09CF192-B1FE-44E3-98C0-21B42C85EDD2}"/>
              </a:ext>
            </a:extLst>
          </p:cNvPr>
          <p:cNvSpPr/>
          <p:nvPr/>
        </p:nvSpPr>
        <p:spPr>
          <a:xfrm>
            <a:off x="1005840" y="3749134"/>
            <a:ext cx="5120640" cy="274320"/>
          </a:xfrm>
          <a:prstGeom prst="rect">
            <a:avLst/>
          </a:prstGeom>
          <a:noFill/>
          <a:ln/>
        </p:spPr>
        <p:txBody>
          <a:bodyPr wrap="square" rtlCol="0" anchor="ctr"/>
          <a:lstStyle/>
          <a:p>
            <a:pPr marL="0" indent="0">
              <a:buNone/>
            </a:pPr>
            <a:r>
              <a:rPr lang="en-US" sz="1400" b="1" dirty="0">
                <a:solidFill>
                  <a:srgbClr val="475569"/>
                </a:solidFill>
                <a:latin typeface="Calibri" pitchFamily="34" charset="0"/>
                <a:ea typeface="Calibri" pitchFamily="34" charset="-122"/>
                <a:cs typeface="Calibri" pitchFamily="34" charset="-120"/>
              </a:rPr>
              <a:t>Key points</a:t>
            </a:r>
            <a:endParaRPr lang="en-US" sz="1400" dirty="0"/>
          </a:p>
        </p:txBody>
      </p:sp>
      <p:sp>
        <p:nvSpPr>
          <p:cNvPr id="16" name="Text 5">
            <a:extLst>
              <a:ext uri="{FF2B5EF4-FFF2-40B4-BE49-F238E27FC236}">
                <a16:creationId xmlns:a16="http://schemas.microsoft.com/office/drawing/2014/main" id="{540F6693-A65E-490B-975F-D7FC2579A3AD}"/>
              </a:ext>
            </a:extLst>
          </p:cNvPr>
          <p:cNvSpPr/>
          <p:nvPr/>
        </p:nvSpPr>
        <p:spPr>
          <a:xfrm>
            <a:off x="914400" y="4130247"/>
            <a:ext cx="3544478" cy="974948"/>
          </a:xfrm>
          <a:prstGeom prst="rect">
            <a:avLst/>
          </a:prstGeom>
          <a:noFill/>
          <a:ln/>
        </p:spPr>
        <p:txBody>
          <a:bodyPr wrap="square" rtlCol="0" anchor="t"/>
          <a:lstStyle/>
          <a:p>
            <a:pPr marL="177800" indent="-177800">
              <a:buSzPct val="100000"/>
              <a:buChar char="•"/>
            </a:pPr>
            <a:r>
              <a:rPr lang="en-US" sz="1600" dirty="0">
                <a:solidFill>
                  <a:srgbClr val="0F172A"/>
                </a:solidFill>
                <a:latin typeface="Calibri" pitchFamily="34" charset="0"/>
                <a:ea typeface="Calibri" pitchFamily="34" charset="-122"/>
                <a:cs typeface="Calibri" pitchFamily="34" charset="-120"/>
              </a:rPr>
              <a:t>Start with a header row</a:t>
            </a:r>
            <a:endParaRPr lang="en-US" sz="1600" dirty="0"/>
          </a:p>
          <a:p>
            <a:pPr marL="177800" indent="-177800">
              <a:buSzPct val="100000"/>
              <a:buChar char="•"/>
            </a:pPr>
            <a:r>
              <a:rPr lang="en-US" sz="1600" dirty="0">
                <a:solidFill>
                  <a:srgbClr val="0F172A"/>
                </a:solidFill>
                <a:latin typeface="Calibri" pitchFamily="34" charset="0"/>
                <a:ea typeface="Calibri" pitchFamily="34" charset="-122"/>
                <a:cs typeface="Calibri" pitchFamily="34" charset="-120"/>
              </a:rPr>
              <a:t>Then add data rows</a:t>
            </a:r>
            <a:endParaRPr lang="en-US" sz="1600" dirty="0"/>
          </a:p>
          <a:p>
            <a:pPr marL="177800" indent="-177800">
              <a:buSzPct val="100000"/>
              <a:buChar char="•"/>
            </a:pPr>
            <a:r>
              <a:rPr lang="en-US" sz="1600" dirty="0">
                <a:solidFill>
                  <a:srgbClr val="0F172A"/>
                </a:solidFill>
                <a:latin typeface="Calibri" pitchFamily="34" charset="0"/>
                <a:ea typeface="Calibri" pitchFamily="34" charset="-122"/>
                <a:cs typeface="Calibri" pitchFamily="34" charset="-120"/>
              </a:rPr>
              <a:t>Keep columns consistent</a:t>
            </a:r>
            <a:endParaRPr lang="en-US" sz="16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Table Anatomy</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&lt;table&gt;, &lt;tr&gt;, &lt;th&gt;, &lt;td&gt;</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Tables</a:t>
            </a:r>
            <a:endParaRPr lang="en-US" sz="1300" dirty="0"/>
          </a:p>
        </p:txBody>
      </p:sp>
      <p:sp>
        <p:nvSpPr>
          <p:cNvPr id="7" name="Shape 5"/>
          <p:cNvSpPr/>
          <p:nvPr/>
        </p:nvSpPr>
        <p:spPr>
          <a:xfrm>
            <a:off x="548640" y="1600200"/>
            <a:ext cx="5852160" cy="3063240"/>
          </a:xfrm>
          <a:prstGeom prst="roundRect">
            <a:avLst/>
          </a:prstGeom>
          <a:solidFill>
            <a:srgbClr val="0B1220"/>
          </a:solidFill>
          <a:ln w="12700">
            <a:solidFill>
              <a:srgbClr val="0B1220"/>
            </a:solidFill>
            <a:prstDash val="solid"/>
          </a:ln>
        </p:spPr>
      </p:sp>
      <p:sp>
        <p:nvSpPr>
          <p:cNvPr id="8" name="Text 6"/>
          <p:cNvSpPr/>
          <p:nvPr/>
        </p:nvSpPr>
        <p:spPr>
          <a:xfrm>
            <a:off x="777240" y="1709928"/>
            <a:ext cx="539496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Minimal structure</a:t>
            </a:r>
            <a:endParaRPr lang="en-US" sz="1200" dirty="0"/>
          </a:p>
        </p:txBody>
      </p:sp>
      <p:sp>
        <p:nvSpPr>
          <p:cNvPr id="9" name="Text 7"/>
          <p:cNvSpPr/>
          <p:nvPr/>
        </p:nvSpPr>
        <p:spPr>
          <a:xfrm>
            <a:off x="777240" y="2011680"/>
            <a:ext cx="5394960" cy="2514600"/>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&lt;table&gt;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&lt;th&gt;Name&lt;/th&gt;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&lt;th&gt;Score&lt;/th&gt;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&lt;td&gt;Ayşe&lt;/td&gt;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&lt;td&gt;85&lt;/td&gt;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&lt;/table&gt;</a:t>
            </a:r>
            <a:endParaRPr lang="en-US" sz="1400" dirty="0"/>
          </a:p>
        </p:txBody>
      </p:sp>
      <p:sp>
        <p:nvSpPr>
          <p:cNvPr id="10" name="Shape 8"/>
          <p:cNvSpPr/>
          <p:nvPr/>
        </p:nvSpPr>
        <p:spPr>
          <a:xfrm>
            <a:off x="6583680" y="1600200"/>
            <a:ext cx="5029200" cy="4800600"/>
          </a:xfrm>
          <a:prstGeom prst="roundRect">
            <a:avLst/>
          </a:prstGeom>
          <a:solidFill>
            <a:srgbClr val="F1F5F9"/>
          </a:solidFill>
          <a:ln w="12700">
            <a:solidFill>
              <a:srgbClr val="CBD5E1"/>
            </a:solidFill>
            <a:prstDash val="solid"/>
          </a:ln>
        </p:spPr>
      </p:sp>
      <p:sp>
        <p:nvSpPr>
          <p:cNvPr id="11" name="Text 9"/>
          <p:cNvSpPr/>
          <p:nvPr/>
        </p:nvSpPr>
        <p:spPr>
          <a:xfrm>
            <a:off x="6812280" y="1874520"/>
            <a:ext cx="4617720" cy="1609344"/>
          </a:xfrm>
          <a:prstGeom prst="rect">
            <a:avLst/>
          </a:prstGeom>
          <a:noFill/>
          <a:ln/>
        </p:spPr>
        <p:txBody>
          <a:bodyPr wrap="square" rtlCol="0" anchor="t"/>
          <a:lstStyle/>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&lt;table&gt; = the table container</a:t>
            </a:r>
            <a:endParaRPr lang="en-US" sz="1700" dirty="0"/>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&lt;tr&gt; = a row</a:t>
            </a:r>
            <a:endParaRPr lang="en-US" sz="1700" dirty="0"/>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&lt;th&gt; = header cell</a:t>
            </a:r>
            <a:r>
              <a:rPr lang="tr-TR" sz="1700" dirty="0">
                <a:solidFill>
                  <a:srgbClr val="0F172A"/>
                </a:solidFill>
                <a:latin typeface="Calibri" pitchFamily="34" charset="0"/>
                <a:ea typeface="Calibri" pitchFamily="34" charset="-122"/>
                <a:cs typeface="Calibri" pitchFamily="34" charset="-120"/>
              </a:rPr>
              <a:t> </a:t>
            </a:r>
            <a:r>
              <a:rPr lang="en-US" sz="1800" dirty="0"/>
              <a:t>(meaning)</a:t>
            </a:r>
            <a:endParaRPr lang="en-US" sz="1700" dirty="0"/>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&lt;td&gt; = data cell</a:t>
            </a:r>
            <a:endParaRPr lang="tr-TR" sz="1700" dirty="0">
              <a:solidFill>
                <a:srgbClr val="0F172A"/>
              </a:solidFill>
              <a:latin typeface="Calibri" pitchFamily="34" charset="0"/>
              <a:ea typeface="Calibri" pitchFamily="34" charset="-122"/>
              <a:cs typeface="Calibri" pitchFamily="34" charset="-120"/>
            </a:endParaRPr>
          </a:p>
          <a:p>
            <a:pPr marL="215900" indent="-215900">
              <a:buSzPct val="100000"/>
              <a:buFontTx/>
              <a:buChar char="•"/>
            </a:pPr>
            <a:r>
              <a:rPr lang="en-US" sz="1800" dirty="0"/>
              <a:t>Tables are built row-by-row</a:t>
            </a:r>
          </a:p>
          <a:p>
            <a:pPr marL="215900" indent="-215900">
              <a:buSzPct val="100000"/>
              <a:buChar char="•"/>
            </a:pPr>
            <a:endParaRPr lang="en-US" sz="17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Think: table → rows → cells.</a:t>
            </a:r>
            <a:endParaRPr lang="en-US" sz="11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Header vs Data Cells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&lt;th&gt; vs &lt;td&gt;</a:t>
            </a:r>
            <a:endParaRPr lang="en-US" sz="1400" dirty="0"/>
          </a:p>
        </p:txBody>
      </p:sp>
      <p:sp>
        <p:nvSpPr>
          <p:cNvPr id="5" name="Shape 3"/>
          <p:cNvSpPr/>
          <p:nvPr/>
        </p:nvSpPr>
        <p:spPr>
          <a:xfrm>
            <a:off x="1934380" y="780162"/>
            <a:ext cx="3108960" cy="384048"/>
          </a:xfrm>
          <a:prstGeom prst="roundRect">
            <a:avLst/>
          </a:prstGeom>
          <a:solidFill>
            <a:srgbClr val="F1F5F9"/>
          </a:solidFill>
          <a:ln w="12700">
            <a:solidFill>
              <a:srgbClr val="CBD5E1"/>
            </a:solidFill>
            <a:prstDash val="solid"/>
          </a:ln>
        </p:spPr>
      </p:sp>
      <p:sp>
        <p:nvSpPr>
          <p:cNvPr id="6" name="Text 4"/>
          <p:cNvSpPr/>
          <p:nvPr/>
        </p:nvSpPr>
        <p:spPr>
          <a:xfrm>
            <a:off x="1934380" y="845820"/>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Tables</a:t>
            </a:r>
            <a:endParaRPr lang="en-US" sz="1300" dirty="0"/>
          </a:p>
        </p:txBody>
      </p:sp>
      <p:sp>
        <p:nvSpPr>
          <p:cNvPr id="7" name="Shape 5"/>
          <p:cNvSpPr/>
          <p:nvPr/>
        </p:nvSpPr>
        <p:spPr>
          <a:xfrm>
            <a:off x="207390" y="1229868"/>
            <a:ext cx="11420730" cy="5170932"/>
          </a:xfrm>
          <a:prstGeom prst="roundRect">
            <a:avLst/>
          </a:prstGeom>
          <a:solidFill>
            <a:srgbClr val="F1F5F9"/>
          </a:solidFill>
          <a:ln w="12700">
            <a:solidFill>
              <a:srgbClr val="CBD5E1"/>
            </a:solidFill>
            <a:prstDash val="solid"/>
          </a:ln>
        </p:spPr>
      </p:sp>
      <p:sp>
        <p:nvSpPr>
          <p:cNvPr id="8" name="Text 6"/>
          <p:cNvSpPr/>
          <p:nvPr/>
        </p:nvSpPr>
        <p:spPr>
          <a:xfrm>
            <a:off x="563880" y="1417320"/>
            <a:ext cx="7430050" cy="2514600"/>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&lt;th&gt; is for headings (labels) of columns or rows.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&lt;td&gt; is for the actual data values.</a:t>
            </a:r>
            <a:endParaRPr lang="tr-TR" sz="1800" dirty="0">
              <a:solidFill>
                <a:srgbClr val="0F172A"/>
              </a:solidFill>
              <a:latin typeface="Calibri" pitchFamily="34" charset="0"/>
              <a:ea typeface="Calibri" pitchFamily="34" charset="-122"/>
              <a:cs typeface="Calibri" pitchFamily="34" charset="-120"/>
            </a:endParaRPr>
          </a:p>
          <a:p>
            <a:pPr marL="228600" indent="-228600">
              <a:buSzPct val="100000"/>
              <a:buFontTx/>
              <a:buChar char="•"/>
            </a:pPr>
            <a:r>
              <a:rPr lang="en-US" sz="1800" dirty="0"/>
              <a:t>Headers improve readability and accessibility</a:t>
            </a:r>
            <a:endParaRPr lang="tr-TR" sz="1800" dirty="0"/>
          </a:p>
          <a:p>
            <a:pPr marL="228600" indent="-228600">
              <a:buSzPct val="100000"/>
              <a:buFontTx/>
              <a:buChar char="•"/>
            </a:pPr>
            <a:r>
              <a:rPr lang="en-US" sz="1800" dirty="0">
                <a:solidFill>
                  <a:srgbClr val="0F172A"/>
                </a:solidFill>
                <a:latin typeface="Calibri" pitchFamily="34" charset="0"/>
                <a:ea typeface="Calibri" pitchFamily="34" charset="-122"/>
                <a:cs typeface="Calibri" pitchFamily="34" charset="-120"/>
              </a:rPr>
              <a:t>Using &lt;th&gt; correctly improves readability and accessibility.</a:t>
            </a:r>
            <a:r>
              <a:rPr lang="tr-TR" sz="1800" dirty="0">
                <a:solidFill>
                  <a:srgbClr val="0F172A"/>
                </a:solidFill>
                <a:latin typeface="Calibri" pitchFamily="34" charset="0"/>
                <a:ea typeface="Calibri" pitchFamily="34" charset="-122"/>
                <a:cs typeface="Calibri" pitchFamily="34" charset="-120"/>
              </a:rPr>
              <a:t> </a:t>
            </a:r>
            <a:r>
              <a:rPr lang="en-US" sz="1800" dirty="0"/>
              <a:t>, not for styling</a:t>
            </a:r>
            <a:endParaRPr lang="tr-TR" dirty="0"/>
          </a:p>
          <a:p>
            <a:pPr marL="228600" indent="-228600">
              <a:buSzPct val="100000"/>
              <a:buFontTx/>
              <a:buChar char="•"/>
            </a:pPr>
            <a:endParaRPr lang="tr-TR" sz="1800" dirty="0"/>
          </a:p>
          <a:p>
            <a:pPr marL="228600" indent="-228600">
              <a:buSzPct val="100000"/>
              <a:buFontTx/>
              <a:buChar char="•"/>
            </a:pPr>
            <a:r>
              <a:rPr lang="en-US" sz="1800" dirty="0"/>
              <a:t>Rows go left-to-right using cells</a:t>
            </a:r>
            <a:endParaRPr lang="tr-TR" sz="1800" dirty="0"/>
          </a:p>
          <a:p>
            <a:pPr marL="228600" indent="-228600">
              <a:buSzPct val="100000"/>
              <a:buFontTx/>
              <a:buChar char="•"/>
            </a:pPr>
            <a:r>
              <a:rPr lang="en-US" sz="1800" dirty="0"/>
              <a:t>Columns are created by cells aligned under each other</a:t>
            </a:r>
            <a:endParaRPr lang="tr-TR" sz="1800" dirty="0"/>
          </a:p>
          <a:p>
            <a:pPr marL="228600" indent="-228600">
              <a:buSzPct val="100000"/>
              <a:buFontTx/>
              <a:buChar char="•"/>
            </a:pPr>
            <a:r>
              <a:rPr lang="en-US" sz="1800" dirty="0"/>
              <a:t>Every row should have same number of columns (usually)</a:t>
            </a:r>
            <a:endParaRPr lang="tr-TR" sz="1800" dirty="0"/>
          </a:p>
          <a:p>
            <a:pPr marL="228600" indent="-228600">
              <a:buSzPct val="100000"/>
              <a:buFontTx/>
              <a:buChar char="•"/>
            </a:pPr>
            <a:r>
              <a:rPr lang="en-US" sz="1800" dirty="0"/>
              <a:t>Keep structure consistent</a:t>
            </a:r>
          </a:p>
        </p:txBody>
      </p:sp>
      <p:grpSp>
        <p:nvGrpSpPr>
          <p:cNvPr id="14" name="Grup 13">
            <a:extLst>
              <a:ext uri="{FF2B5EF4-FFF2-40B4-BE49-F238E27FC236}">
                <a16:creationId xmlns:a16="http://schemas.microsoft.com/office/drawing/2014/main" id="{F2872ADF-F637-4A81-9549-105987A7E807}"/>
              </a:ext>
            </a:extLst>
          </p:cNvPr>
          <p:cNvGrpSpPr/>
          <p:nvPr/>
        </p:nvGrpSpPr>
        <p:grpSpPr>
          <a:xfrm>
            <a:off x="914400" y="4503420"/>
            <a:ext cx="10515600" cy="1783080"/>
            <a:chOff x="914400" y="3749040"/>
            <a:chExt cx="10515600" cy="1783080"/>
          </a:xfrm>
        </p:grpSpPr>
        <p:sp>
          <p:nvSpPr>
            <p:cNvPr id="9" name="Shape 7"/>
            <p:cNvSpPr/>
            <p:nvPr/>
          </p:nvSpPr>
          <p:spPr>
            <a:xfrm>
              <a:off x="914400" y="3749040"/>
              <a:ext cx="10515600" cy="1783080"/>
            </a:xfrm>
            <a:prstGeom prst="roundRect">
              <a:avLst/>
            </a:prstGeom>
            <a:solidFill>
              <a:srgbClr val="0B1220"/>
            </a:solidFill>
            <a:ln w="12700">
              <a:solidFill>
                <a:srgbClr val="0B1220"/>
              </a:solidFill>
              <a:prstDash val="solid"/>
            </a:ln>
          </p:spPr>
        </p:sp>
        <p:sp>
          <p:nvSpPr>
            <p:cNvPr id="10" name="Text 8"/>
            <p:cNvSpPr/>
            <p:nvPr/>
          </p:nvSpPr>
          <p:spPr>
            <a:xfrm>
              <a:off x="1143000" y="3858768"/>
              <a:ext cx="1005840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Headers with scope</a:t>
              </a:r>
              <a:endParaRPr lang="en-US" sz="1200" dirty="0"/>
            </a:p>
          </p:txBody>
        </p:sp>
        <p:sp>
          <p:nvSpPr>
            <p:cNvPr id="11" name="Text 9"/>
            <p:cNvSpPr/>
            <p:nvPr/>
          </p:nvSpPr>
          <p:spPr>
            <a:xfrm>
              <a:off x="1143000" y="4160520"/>
              <a:ext cx="10058400" cy="1234440"/>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 scope="col"&gt;Course&lt;/th&gt;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 scope="col"&gt;Day&lt;/th&gt;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 scope="col"&gt;Time&lt;/th&gt;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&lt;/tr&gt;</a:t>
              </a:r>
              <a:endParaRPr lang="en-US" sz="1400" dirty="0"/>
            </a:p>
          </p:txBody>
        </p:sp>
      </p:gr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Rule: labels go in &lt;th&gt;, data goes in &lt;td&gt;.</a:t>
            </a:r>
            <a:endParaRPr lang="en-US" sz="1100" dirty="0"/>
          </a:p>
        </p:txBody>
      </p:sp>
      <p:sp>
        <p:nvSpPr>
          <p:cNvPr id="15" name="Text 4">
            <a:extLst>
              <a:ext uri="{FF2B5EF4-FFF2-40B4-BE49-F238E27FC236}">
                <a16:creationId xmlns:a16="http://schemas.microsoft.com/office/drawing/2014/main" id="{FD2F396B-14B1-4FF8-B4AC-94F7B361C62D}"/>
              </a:ext>
            </a:extLst>
          </p:cNvPr>
          <p:cNvSpPr/>
          <p:nvPr/>
        </p:nvSpPr>
        <p:spPr>
          <a:xfrm>
            <a:off x="8429448" y="1724880"/>
            <a:ext cx="3000552" cy="274320"/>
          </a:xfrm>
          <a:prstGeom prst="rect">
            <a:avLst/>
          </a:prstGeom>
          <a:noFill/>
          <a:ln/>
        </p:spPr>
        <p:txBody>
          <a:bodyPr wrap="square" rtlCol="0" anchor="ctr"/>
          <a:lstStyle/>
          <a:p>
            <a:pPr marL="0" indent="0">
              <a:buNone/>
            </a:pPr>
            <a:r>
              <a:rPr lang="en-US" sz="1400" b="1" dirty="0">
                <a:solidFill>
                  <a:srgbClr val="475569"/>
                </a:solidFill>
                <a:latin typeface="Calibri" pitchFamily="34" charset="0"/>
                <a:ea typeface="Calibri" pitchFamily="34" charset="-122"/>
                <a:cs typeface="Calibri" pitchFamily="34" charset="-120"/>
              </a:rPr>
              <a:t>Key points</a:t>
            </a:r>
            <a:endParaRPr lang="en-US" sz="1400" dirty="0"/>
          </a:p>
        </p:txBody>
      </p:sp>
      <p:sp>
        <p:nvSpPr>
          <p:cNvPr id="16" name="Text 5">
            <a:extLst>
              <a:ext uri="{FF2B5EF4-FFF2-40B4-BE49-F238E27FC236}">
                <a16:creationId xmlns:a16="http://schemas.microsoft.com/office/drawing/2014/main" id="{84AD24B7-56D6-4D60-A2C7-9D906A08B520}"/>
              </a:ext>
            </a:extLst>
          </p:cNvPr>
          <p:cNvSpPr/>
          <p:nvPr/>
        </p:nvSpPr>
        <p:spPr>
          <a:xfrm>
            <a:off x="8429448" y="1999200"/>
            <a:ext cx="3000552" cy="987305"/>
          </a:xfrm>
          <a:prstGeom prst="rect">
            <a:avLst/>
          </a:prstGeom>
          <a:noFill/>
          <a:ln/>
        </p:spPr>
        <p:txBody>
          <a:bodyPr wrap="square" rtlCol="0" anchor="t"/>
          <a:lstStyle/>
          <a:p>
            <a:pPr marL="177800" indent="-177800">
              <a:buSzPct val="100000"/>
              <a:buChar char="•"/>
            </a:pPr>
            <a:r>
              <a:rPr lang="en-US" sz="1600" dirty="0">
                <a:solidFill>
                  <a:srgbClr val="0F172A"/>
                </a:solidFill>
                <a:latin typeface="Calibri" pitchFamily="34" charset="0"/>
                <a:ea typeface="Calibri" pitchFamily="34" charset="-122"/>
                <a:cs typeface="Calibri" pitchFamily="34" charset="-120"/>
              </a:rPr>
              <a:t>Use th for headers, not td</a:t>
            </a:r>
            <a:endParaRPr lang="en-US" sz="1600" dirty="0"/>
          </a:p>
          <a:p>
            <a:pPr marL="177800" indent="-177800">
              <a:buSzPct val="100000"/>
              <a:buChar char="•"/>
            </a:pPr>
            <a:r>
              <a:rPr lang="en-US" sz="1600" dirty="0">
                <a:solidFill>
                  <a:srgbClr val="0F172A"/>
                </a:solidFill>
                <a:latin typeface="Calibri" pitchFamily="34" charset="0"/>
                <a:ea typeface="Calibri" pitchFamily="34" charset="-122"/>
                <a:cs typeface="Calibri" pitchFamily="34" charset="-120"/>
              </a:rPr>
              <a:t>scope helps accessibility</a:t>
            </a:r>
            <a:endParaRPr lang="en-US" sz="1600" dirty="0"/>
          </a:p>
          <a:p>
            <a:pPr marL="177800" indent="-177800">
              <a:buSzPct val="100000"/>
              <a:buChar char="•"/>
            </a:pPr>
            <a:r>
              <a:rPr lang="en-US" sz="1600" dirty="0">
                <a:solidFill>
                  <a:srgbClr val="0F172A"/>
                </a:solidFill>
                <a:latin typeface="Calibri" pitchFamily="34" charset="0"/>
                <a:ea typeface="Calibri" pitchFamily="34" charset="-122"/>
                <a:cs typeface="Calibri" pitchFamily="34" charset="-120"/>
              </a:rPr>
              <a:t>col = column header</a:t>
            </a:r>
            <a:endParaRPr lang="en-US" sz="16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Your First Table</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Simple example (3×3)</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Tables</a:t>
            </a:r>
            <a:endParaRPr lang="en-US" sz="1300" dirty="0"/>
          </a:p>
        </p:txBody>
      </p:sp>
      <p:sp>
        <p:nvSpPr>
          <p:cNvPr id="7" name="Shape 5"/>
          <p:cNvSpPr/>
          <p:nvPr/>
        </p:nvSpPr>
        <p:spPr>
          <a:xfrm>
            <a:off x="548640" y="1600200"/>
            <a:ext cx="5943600" cy="1783080"/>
          </a:xfrm>
          <a:prstGeom prst="roundRect">
            <a:avLst/>
          </a:prstGeom>
          <a:solidFill>
            <a:srgbClr val="0B1220"/>
          </a:solidFill>
          <a:ln w="12700">
            <a:solidFill>
              <a:srgbClr val="0B1220"/>
            </a:solidFill>
            <a:prstDash val="solid"/>
          </a:ln>
        </p:spPr>
      </p:sp>
      <p:sp>
        <p:nvSpPr>
          <p:cNvPr id="8" name="Text 6"/>
          <p:cNvSpPr/>
          <p:nvPr/>
        </p:nvSpPr>
        <p:spPr>
          <a:xfrm>
            <a:off x="777240" y="1709928"/>
            <a:ext cx="548640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3×3 table</a:t>
            </a:r>
            <a:endParaRPr lang="en-US" sz="1200" dirty="0"/>
          </a:p>
        </p:txBody>
      </p:sp>
      <p:sp>
        <p:nvSpPr>
          <p:cNvPr id="9" name="Text 7"/>
          <p:cNvSpPr/>
          <p:nvPr/>
        </p:nvSpPr>
        <p:spPr>
          <a:xfrm>
            <a:off x="777240" y="2011680"/>
            <a:ext cx="5486400" cy="1234440"/>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&lt;table&gt;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&lt;tr&gt;&lt;td&gt;A1&lt;/td&gt;&lt;td&gt;A2&lt;/td&gt;&lt;td&gt;A3&lt;/td&gt;&lt;/tr&gt;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&lt;tr&gt;&lt;td&gt;B1&lt;/td&gt;&lt;td&gt;B2&lt;/td&gt;&lt;td&gt;B3&lt;/td&gt;&lt;/tr&gt;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&lt;tr&gt;&lt;td&gt;C1&lt;/td&gt;&lt;td&gt;C2&lt;/td&gt;&lt;td&gt;C3&lt;/td&gt;&lt;/tr&gt;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&lt;/table&gt;</a:t>
            </a:r>
            <a:endParaRPr lang="en-US" sz="1400" dirty="0"/>
          </a:p>
        </p:txBody>
      </p:sp>
      <p:sp>
        <p:nvSpPr>
          <p:cNvPr id="10" name="Shape 8"/>
          <p:cNvSpPr/>
          <p:nvPr/>
        </p:nvSpPr>
        <p:spPr>
          <a:xfrm>
            <a:off x="6675120" y="1600200"/>
            <a:ext cx="4937760" cy="4800600"/>
          </a:xfrm>
          <a:prstGeom prst="roundRect">
            <a:avLst/>
          </a:prstGeom>
          <a:solidFill>
            <a:srgbClr val="FFFFFF"/>
          </a:solidFill>
          <a:ln w="12700">
            <a:solidFill>
              <a:srgbClr val="CBD5E1"/>
            </a:solidFill>
            <a:prstDash val="solid"/>
          </a:ln>
        </p:spPr>
      </p:sp>
      <p:sp>
        <p:nvSpPr>
          <p:cNvPr id="11" name="Text 9"/>
          <p:cNvSpPr/>
          <p:nvPr/>
        </p:nvSpPr>
        <p:spPr>
          <a:xfrm>
            <a:off x="6949440" y="1920240"/>
            <a:ext cx="4389120" cy="274320"/>
          </a:xfrm>
          <a:prstGeom prst="rect">
            <a:avLst/>
          </a:prstGeom>
          <a:noFill/>
          <a:ln/>
        </p:spPr>
        <p:txBody>
          <a:bodyPr wrap="square" rtlCol="0" anchor="ctr"/>
          <a:lstStyle/>
          <a:p>
            <a:pPr marL="0" indent="0">
              <a:buNone/>
            </a:pPr>
            <a:r>
              <a:rPr lang="en-US" sz="1800" b="1" dirty="0">
                <a:solidFill>
                  <a:srgbClr val="0F172A"/>
                </a:solidFill>
                <a:latin typeface="Calibri" pitchFamily="34" charset="0"/>
                <a:ea typeface="Calibri" pitchFamily="34" charset="-122"/>
                <a:cs typeface="Calibri" pitchFamily="34" charset="-120"/>
              </a:rPr>
              <a:t>Practice tip:</a:t>
            </a:r>
            <a:endParaRPr lang="en-US" sz="1800" dirty="0"/>
          </a:p>
        </p:txBody>
      </p:sp>
      <p:sp>
        <p:nvSpPr>
          <p:cNvPr id="12" name="Text 10"/>
          <p:cNvSpPr/>
          <p:nvPr/>
        </p:nvSpPr>
        <p:spPr>
          <a:xfrm>
            <a:off x="6949440" y="2331720"/>
            <a:ext cx="4480560" cy="1298448"/>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Start simple.</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Then add headers.</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Then add caption and sections.</a:t>
            </a:r>
            <a:endParaRPr lang="en-US" sz="1600" dirty="0"/>
          </a:p>
        </p:txBody>
      </p:sp>
      <p:sp>
        <p:nvSpPr>
          <p:cNvPr id="13" name="Shape 11"/>
          <p:cNvSpPr/>
          <p:nvPr/>
        </p:nvSpPr>
        <p:spPr>
          <a:xfrm>
            <a:off x="0" y="6565392"/>
            <a:ext cx="12191695" cy="292608"/>
          </a:xfrm>
          <a:prstGeom prst="rect">
            <a:avLst/>
          </a:prstGeom>
          <a:solidFill>
            <a:srgbClr val="F1F5F9"/>
          </a:solidFill>
          <a:ln w="12700">
            <a:solidFill>
              <a:srgbClr val="F1F5F9"/>
            </a:solidFill>
            <a:prstDash val="solid"/>
          </a:ln>
        </p:spPr>
      </p:sp>
      <p:sp>
        <p:nvSpPr>
          <p:cNvPr id="14" name="Text 12"/>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We build from minimal → readable → accessible.</a:t>
            </a:r>
            <a:endParaRPr lang="en-US" sz="11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Table Headers Done Right: Using &lt;th&gt; Properly</a:t>
            </a:r>
          </a:p>
        </p:txBody>
      </p:sp>
      <p:sp>
        <p:nvSpPr>
          <p:cNvPr id="3" name="Content Placeholder 2"/>
          <p:cNvSpPr>
            <a:spLocks noGrp="1"/>
          </p:cNvSpPr>
          <p:nvPr>
            <p:ph idx="1"/>
          </p:nvPr>
        </p:nvSpPr>
        <p:spPr/>
        <p:txBody>
          <a:bodyPr/>
          <a:lstStyle/>
          <a:p>
            <a:r>
              <a:rPr sz="2400"/>
              <a:t>Use &lt;th&gt; for the top row or first column</a:t>
            </a:r>
          </a:p>
          <a:p>
            <a:r>
              <a:rPr sz="2400"/>
              <a:t>Make headers descriptive: Day, Time, Topic</a:t>
            </a:r>
          </a:p>
          <a:p>
            <a:r>
              <a:rPr sz="2400"/>
              <a:t>Avoid empty headers</a:t>
            </a:r>
          </a:p>
          <a:p>
            <a:r>
              <a:rPr sz="2400"/>
              <a:t>Headers help scanning and understanding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txBody>
          <a:bodyPr/>
          <a:lstStyle/>
          <a:p>
            <a:endParaRPr lang="en-US" dirty="0"/>
          </a:p>
        </p:txBody>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Linking Within Your Own Site</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Folders &amp; paths</a:t>
            </a:r>
            <a:r>
              <a:rPr lang="tr-TR" sz="1200" dirty="0">
                <a:solidFill>
                  <a:srgbClr val="D1D5DB"/>
                </a:solidFill>
                <a:latin typeface="Calibri" pitchFamily="34" charset="0"/>
                <a:ea typeface="Calibri" pitchFamily="34" charset="-122"/>
                <a:cs typeface="Calibri" pitchFamily="34" charset="-120"/>
              </a:rPr>
              <a:t> &amp; </a:t>
            </a:r>
            <a:r>
              <a:rPr lang="tr-TR" sz="1200" dirty="0" err="1">
                <a:solidFill>
                  <a:srgbClr val="D1D5DB"/>
                </a:solidFill>
                <a:latin typeface="Calibri" pitchFamily="34" charset="0"/>
                <a:ea typeface="Calibri" pitchFamily="34" charset="-122"/>
                <a:cs typeface="Calibri" pitchFamily="34" charset="-120"/>
              </a:rPr>
              <a:t>Structure</a:t>
            </a:r>
            <a:endParaRPr lang="en-US" sz="1200" dirty="0"/>
          </a:p>
        </p:txBody>
      </p:sp>
      <p:sp>
        <p:nvSpPr>
          <p:cNvPr id="5" name="Text 3"/>
          <p:cNvSpPr/>
          <p:nvPr/>
        </p:nvSpPr>
        <p:spPr>
          <a:xfrm>
            <a:off x="358346" y="1097280"/>
            <a:ext cx="6133894" cy="5120640"/>
          </a:xfrm>
          <a:prstGeom prst="rect">
            <a:avLst/>
          </a:prstGeom>
          <a:noFill/>
          <a:ln/>
        </p:spPr>
        <p:txBody>
          <a:bodyPr wrap="square" rtlCol="0" anchor="t"/>
          <a:lstStyle/>
          <a:p>
            <a:pPr marL="254000" indent="-254000">
              <a:lnSpc>
                <a:spcPct val="115000"/>
              </a:lnSpc>
              <a:buSzPct val="100000"/>
              <a:buChar char="•"/>
            </a:pPr>
            <a:r>
              <a:rPr lang="en-US" sz="2000" dirty="0"/>
              <a:t>Organize files </a:t>
            </a:r>
            <a:r>
              <a:rPr lang="en-US" sz="2000" dirty="0">
                <a:solidFill>
                  <a:srgbClr val="111827"/>
                </a:solidFill>
                <a:latin typeface="Calibri" pitchFamily="34" charset="0"/>
                <a:ea typeface="Calibri" pitchFamily="34" charset="-122"/>
                <a:cs typeface="Calibri" pitchFamily="34" charset="-120"/>
              </a:rPr>
              <a:t>in folders: index.html, /pages, /img, /</a:t>
            </a:r>
            <a:r>
              <a:rPr lang="en-US" sz="2000" dirty="0" err="1">
                <a:solidFill>
                  <a:srgbClr val="111827"/>
                </a:solidFill>
                <a:latin typeface="Calibri" pitchFamily="34" charset="0"/>
                <a:ea typeface="Calibri" pitchFamily="34" charset="-122"/>
                <a:cs typeface="Calibri" pitchFamily="34" charset="-120"/>
              </a:rPr>
              <a:t>css</a:t>
            </a:r>
            <a:endParaRPr lang="tr-TR" sz="2000" dirty="0">
              <a:solidFill>
                <a:srgbClr val="111827"/>
              </a:solidFill>
              <a:latin typeface="Calibri" pitchFamily="34" charset="0"/>
              <a:ea typeface="Calibri" pitchFamily="34" charset="-122"/>
              <a:cs typeface="Calibri" pitchFamily="34" charset="-120"/>
            </a:endParaRPr>
          </a:p>
          <a:p>
            <a:pPr marL="254000" indent="-254000">
              <a:lnSpc>
                <a:spcPct val="115000"/>
              </a:lnSpc>
              <a:buSzPct val="100000"/>
              <a:buChar char="•"/>
            </a:pPr>
            <a:r>
              <a:rPr lang="en-US" sz="2000" dirty="0"/>
              <a:t>Same-folder: </a:t>
            </a:r>
            <a:r>
              <a:rPr lang="en-US" sz="2000" dirty="0" err="1"/>
              <a:t>href</a:t>
            </a:r>
            <a:r>
              <a:rPr lang="en-US" sz="2000" dirty="0"/>
              <a:t>="about.html«</a:t>
            </a:r>
            <a:endParaRPr lang="tr-TR" sz="2000" dirty="0"/>
          </a:p>
          <a:p>
            <a:pPr marL="254000" indent="-254000">
              <a:lnSpc>
                <a:spcPct val="115000"/>
              </a:lnSpc>
              <a:buSzPct val="100000"/>
              <a:buChar char="•"/>
            </a:pPr>
            <a:r>
              <a:rPr lang="en-US" sz="2000" dirty="0"/>
              <a:t>Child folder: </a:t>
            </a:r>
            <a:r>
              <a:rPr lang="en-US" sz="2000" dirty="0" err="1"/>
              <a:t>href</a:t>
            </a:r>
            <a:r>
              <a:rPr lang="en-US" sz="2000" dirty="0"/>
              <a:t>="pages/about.html"</a:t>
            </a:r>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means current folder</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 means go up one folder</a:t>
            </a:r>
            <a:endParaRPr lang="en-US" sz="2000" dirty="0"/>
          </a:p>
          <a:p>
            <a:pPr marL="254000" indent="-254000">
              <a:lnSpc>
                <a:spcPct val="115000"/>
              </a:lnSpc>
              <a:buSzPct val="100000"/>
              <a:buChar char="•"/>
            </a:pPr>
            <a:endParaRPr lang="en-US" sz="2000" dirty="0"/>
          </a:p>
          <a:p>
            <a:pPr marL="254000" indent="-254000">
              <a:lnSpc>
                <a:spcPct val="115000"/>
              </a:lnSpc>
              <a:buSzPct val="100000"/>
              <a:buChar char="•"/>
            </a:pPr>
            <a:r>
              <a:rPr lang="en-US" sz="2000" dirty="0">
                <a:solidFill>
                  <a:srgbClr val="111827"/>
                </a:solidFill>
                <a:latin typeface="Calibri" pitchFamily="34" charset="0"/>
                <a:ea typeface="Calibri" pitchFamily="34" charset="-122"/>
                <a:cs typeface="Calibri" pitchFamily="34" charset="-120"/>
              </a:rPr>
              <a:t>Case sensitivity matters on many servers (Image.jpg ≠ image.jpg)</a:t>
            </a:r>
            <a:endParaRPr lang="en-US" sz="2000" dirty="0"/>
          </a:p>
        </p:txBody>
      </p:sp>
      <p:sp>
        <p:nvSpPr>
          <p:cNvPr id="6" name="Shape 4"/>
          <p:cNvSpPr/>
          <p:nvPr/>
        </p:nvSpPr>
        <p:spPr>
          <a:xfrm>
            <a:off x="6675120" y="1097280"/>
            <a:ext cx="4572000" cy="2743200"/>
          </a:xfrm>
          <a:prstGeom prst="roundRect">
            <a:avLst/>
          </a:prstGeom>
          <a:solidFill>
            <a:srgbClr val="111827"/>
          </a:solidFill>
          <a:ln w="12700">
            <a:solidFill>
              <a:srgbClr val="111827"/>
            </a:solidFill>
            <a:prstDash val="solid"/>
          </a:ln>
        </p:spPr>
      </p:sp>
      <p:sp>
        <p:nvSpPr>
          <p:cNvPr id="7" name="Text 5"/>
          <p:cNvSpPr/>
          <p:nvPr/>
        </p:nvSpPr>
        <p:spPr>
          <a:xfrm>
            <a:off x="6903720" y="1280160"/>
            <a:ext cx="4114800" cy="237744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Project/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index.html</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pages/</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about.html</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img/</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me.jpg</a:t>
            </a:r>
            <a:endParaRPr lang="en-US" sz="1400" dirty="0"/>
          </a:p>
        </p:txBody>
      </p:sp>
      <p:sp>
        <p:nvSpPr>
          <p:cNvPr id="8" name="Shape 6"/>
          <p:cNvSpPr/>
          <p:nvPr/>
        </p:nvSpPr>
        <p:spPr>
          <a:xfrm>
            <a:off x="6675120" y="3977640"/>
            <a:ext cx="4572000" cy="2103120"/>
          </a:xfrm>
          <a:prstGeom prst="roundRect">
            <a:avLst/>
          </a:prstGeom>
          <a:solidFill>
            <a:srgbClr val="111827"/>
          </a:solidFill>
          <a:ln w="12700">
            <a:solidFill>
              <a:srgbClr val="111827"/>
            </a:solidFill>
            <a:prstDash val="solid"/>
          </a:ln>
        </p:spPr>
      </p:sp>
      <p:sp>
        <p:nvSpPr>
          <p:cNvPr id="9" name="Text 7"/>
          <p:cNvSpPr/>
          <p:nvPr/>
        </p:nvSpPr>
        <p:spPr>
          <a:xfrm>
            <a:off x="6903720" y="4160520"/>
            <a:ext cx="4114800" cy="173736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&lt;!-- from index.html --&gt;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 href="pages/about.html"&gt;About&lt;/a&gt;</a:t>
            </a:r>
            <a:endParaRPr lang="en-US" sz="1400" dirty="0"/>
          </a:p>
          <a:p>
            <a:pPr marL="0" indent="0">
              <a:buNone/>
            </a:pP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 from pages/about.html --&gt;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 href="../index.html"&gt;Home&lt;/a&gt;</a:t>
            </a:r>
            <a:endParaRPr lang="en-US" sz="1400" dirty="0"/>
          </a:p>
        </p:txBody>
      </p:sp>
      <p:sp>
        <p:nvSpPr>
          <p:cNvPr id="10" name="Shape 8"/>
          <p:cNvSpPr/>
          <p:nvPr/>
        </p:nvSpPr>
        <p:spPr>
          <a:xfrm>
            <a:off x="0" y="6583680"/>
            <a:ext cx="12191695" cy="274320"/>
          </a:xfrm>
          <a:prstGeom prst="rect">
            <a:avLst/>
          </a:prstGeom>
          <a:solidFill>
            <a:srgbClr val="F3F4F6"/>
          </a:solidFill>
          <a:ln w="12700">
            <a:solidFill>
              <a:srgbClr val="F3F4F6"/>
            </a:solidFill>
            <a:prstDash val="solid"/>
          </a:ln>
        </p:spPr>
      </p:sp>
      <p:sp>
        <p:nvSpPr>
          <p:cNvPr id="11" name="Text 9"/>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2" name="Text 10"/>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6</a:t>
            </a:r>
            <a:endParaRPr lang="en-US" sz="10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Caption</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Adding a title to a table</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Tables</a:t>
            </a:r>
            <a:endParaRPr lang="en-US" sz="1300" dirty="0"/>
          </a:p>
        </p:txBody>
      </p:sp>
      <p:sp>
        <p:nvSpPr>
          <p:cNvPr id="7" name="Shape 5"/>
          <p:cNvSpPr/>
          <p:nvPr/>
        </p:nvSpPr>
        <p:spPr>
          <a:xfrm>
            <a:off x="548640" y="1600200"/>
            <a:ext cx="6400800" cy="2807208"/>
          </a:xfrm>
          <a:prstGeom prst="roundRect">
            <a:avLst/>
          </a:prstGeom>
          <a:solidFill>
            <a:srgbClr val="0B1220"/>
          </a:solidFill>
          <a:ln w="12700">
            <a:solidFill>
              <a:srgbClr val="0B1220"/>
            </a:solidFill>
            <a:prstDash val="solid"/>
          </a:ln>
        </p:spPr>
      </p:sp>
      <p:sp>
        <p:nvSpPr>
          <p:cNvPr id="8" name="Text 6"/>
          <p:cNvSpPr/>
          <p:nvPr/>
        </p:nvSpPr>
        <p:spPr>
          <a:xfrm>
            <a:off x="777240" y="1709928"/>
            <a:ext cx="594360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Caption goes inside &lt;table&gt;</a:t>
            </a:r>
            <a:endParaRPr lang="en-US" sz="1200" dirty="0"/>
          </a:p>
        </p:txBody>
      </p:sp>
      <p:sp>
        <p:nvSpPr>
          <p:cNvPr id="9" name="Text 7"/>
          <p:cNvSpPr/>
          <p:nvPr/>
        </p:nvSpPr>
        <p:spPr>
          <a:xfrm>
            <a:off x="777240" y="2011680"/>
            <a:ext cx="5943600" cy="2258568"/>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&lt;table&gt;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&lt;caption&gt;Course Schedule&lt;/caption&gt;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&lt;th&gt;Course&lt;/th&gt;&lt;th&gt;Day&lt;/th&gt;&lt;th&gt;Time&lt;/th&gt;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&lt;td&gt;UMI224&lt;/td&gt;&lt;td&gt;Mon&lt;/td&gt;&lt;td&gt;10:00&lt;/td&gt;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&lt;/table&gt;</a:t>
            </a:r>
            <a:endParaRPr lang="en-US" sz="1400" dirty="0"/>
          </a:p>
        </p:txBody>
      </p:sp>
      <p:sp>
        <p:nvSpPr>
          <p:cNvPr id="10" name="Shape 8"/>
          <p:cNvSpPr/>
          <p:nvPr/>
        </p:nvSpPr>
        <p:spPr>
          <a:xfrm>
            <a:off x="7178040" y="1600200"/>
            <a:ext cx="4434840" cy="4800600"/>
          </a:xfrm>
          <a:prstGeom prst="roundRect">
            <a:avLst/>
          </a:prstGeom>
          <a:solidFill>
            <a:srgbClr val="F1F5F9"/>
          </a:solidFill>
          <a:ln w="12700">
            <a:solidFill>
              <a:srgbClr val="CBD5E1"/>
            </a:solidFill>
            <a:prstDash val="solid"/>
          </a:ln>
        </p:spPr>
      </p:sp>
      <p:sp>
        <p:nvSpPr>
          <p:cNvPr id="11" name="Text 9"/>
          <p:cNvSpPr/>
          <p:nvPr/>
        </p:nvSpPr>
        <p:spPr>
          <a:xfrm>
            <a:off x="7406640" y="1874520"/>
            <a:ext cx="4160520" cy="2125980"/>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Caption describes the table.</a:t>
            </a:r>
            <a:endParaRPr lang="tr-TR" sz="1600" dirty="0">
              <a:solidFill>
                <a:srgbClr val="0F172A"/>
              </a:solidFill>
              <a:latin typeface="Calibri" pitchFamily="34" charset="0"/>
              <a:ea typeface="Calibri" pitchFamily="34" charset="-122"/>
              <a:cs typeface="Calibri" pitchFamily="34" charset="-120"/>
            </a:endParaRPr>
          </a:p>
          <a:p>
            <a:pPr marL="203200" indent="-203200">
              <a:buSzPct val="100000"/>
              <a:buFontTx/>
              <a:buChar char="•"/>
            </a:pPr>
            <a:r>
              <a:rPr lang="en-US" sz="1600" dirty="0"/>
              <a:t>&lt;caption&gt; gives the table a visible title</a:t>
            </a:r>
          </a:p>
          <a:p>
            <a:pPr marL="203200" indent="-203200">
              <a:buSzPct val="100000"/>
              <a:buFontTx/>
              <a:buChar char="•"/>
            </a:pPr>
            <a:r>
              <a:rPr lang="en-US" sz="1600" dirty="0"/>
              <a:t>Placed immediately after &lt;table&gt; start tag</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Helps users understand context quickly.</a:t>
            </a:r>
            <a:endParaRPr lang="tr-TR" sz="1600" dirty="0">
              <a:solidFill>
                <a:srgbClr val="0F172A"/>
              </a:solidFill>
              <a:latin typeface="Calibri" pitchFamily="34" charset="0"/>
              <a:ea typeface="Calibri" pitchFamily="34" charset="-122"/>
              <a:cs typeface="Calibri" pitchFamily="34" charset="-120"/>
            </a:endParaRPr>
          </a:p>
          <a:p>
            <a:pPr marL="203200" indent="-203200">
              <a:buSzPct val="100000"/>
              <a:buFontTx/>
              <a:buChar char="•"/>
            </a:pPr>
            <a:r>
              <a:rPr lang="en-US" sz="1600" dirty="0"/>
              <a:t>Placed immediately after &lt;table&gt; start tag</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Keep it short and clear.</a:t>
            </a:r>
            <a:endParaRPr lang="en-US" sz="16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Caption is a “table title”, not a page title.</a:t>
            </a:r>
            <a:endParaRPr lang="en-US" sz="11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Row–Column Thinking</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How to design a table</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Tables</a:t>
            </a:r>
            <a:endParaRPr lang="en-US" sz="1300" dirty="0"/>
          </a:p>
        </p:txBody>
      </p:sp>
      <p:sp>
        <p:nvSpPr>
          <p:cNvPr id="7" name="Shape 5"/>
          <p:cNvSpPr/>
          <p:nvPr/>
        </p:nvSpPr>
        <p:spPr>
          <a:xfrm>
            <a:off x="548640" y="1600200"/>
            <a:ext cx="11064240" cy="4800600"/>
          </a:xfrm>
          <a:prstGeom prst="roundRect">
            <a:avLst/>
          </a:prstGeom>
          <a:solidFill>
            <a:srgbClr val="F1F5F9"/>
          </a:solidFill>
          <a:ln w="12700">
            <a:solidFill>
              <a:srgbClr val="CBD5E1"/>
            </a:solidFill>
            <a:prstDash val="solid"/>
          </a:ln>
        </p:spPr>
      </p:sp>
      <p:sp>
        <p:nvSpPr>
          <p:cNvPr id="8" name="Text 6"/>
          <p:cNvSpPr/>
          <p:nvPr/>
        </p:nvSpPr>
        <p:spPr>
          <a:xfrm>
            <a:off x="914400" y="1874520"/>
            <a:ext cx="10424160" cy="1609344"/>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Step 1: Decide the columns (what categories?).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Step 2: Each row is one record/item.</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Step 3: Use &lt;th&gt; to label columns (and sometimes rows).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Step 4: Keep tables consistent—same number of cells per row (unless spanning).</a:t>
            </a:r>
            <a:endParaRPr lang="en-US" sz="1800" dirty="0"/>
          </a:p>
        </p:txBody>
      </p:sp>
      <p:sp>
        <p:nvSpPr>
          <p:cNvPr id="9" name="Shape 7"/>
          <p:cNvSpPr/>
          <p:nvPr/>
        </p:nvSpPr>
        <p:spPr>
          <a:xfrm>
            <a:off x="0" y="6565392"/>
            <a:ext cx="12191695" cy="292608"/>
          </a:xfrm>
          <a:prstGeom prst="rect">
            <a:avLst/>
          </a:prstGeom>
          <a:solidFill>
            <a:srgbClr val="F1F5F9"/>
          </a:solidFill>
          <a:ln w="12700">
            <a:solidFill>
              <a:srgbClr val="F1F5F9"/>
            </a:solidFill>
            <a:prstDash val="solid"/>
          </a:ln>
        </p:spPr>
      </p:sp>
      <p:sp>
        <p:nvSpPr>
          <p:cNvPr id="10" name="Text 8"/>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Design first on paper, then write HTML.</a:t>
            </a:r>
            <a:endParaRPr lang="en-US" sz="11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Merging Cells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rowspan and colspan</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Tables</a:t>
            </a:r>
            <a:endParaRPr lang="en-US" sz="1300" dirty="0"/>
          </a:p>
        </p:txBody>
      </p:sp>
      <p:sp>
        <p:nvSpPr>
          <p:cNvPr id="7" name="Shape 5"/>
          <p:cNvSpPr/>
          <p:nvPr/>
        </p:nvSpPr>
        <p:spPr>
          <a:xfrm>
            <a:off x="548640" y="1600200"/>
            <a:ext cx="6217920" cy="4297680"/>
          </a:xfrm>
          <a:prstGeom prst="roundRect">
            <a:avLst/>
          </a:prstGeom>
          <a:solidFill>
            <a:srgbClr val="0B1220"/>
          </a:solidFill>
          <a:ln w="12700">
            <a:solidFill>
              <a:srgbClr val="0B1220"/>
            </a:solidFill>
            <a:prstDash val="solid"/>
          </a:ln>
        </p:spPr>
      </p:sp>
      <p:sp>
        <p:nvSpPr>
          <p:cNvPr id="8" name="Text 6"/>
          <p:cNvSpPr/>
          <p:nvPr/>
        </p:nvSpPr>
        <p:spPr>
          <a:xfrm>
            <a:off x="777240" y="1709928"/>
            <a:ext cx="576072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Spanning example</a:t>
            </a:r>
            <a:endParaRPr lang="en-US" sz="1200" dirty="0"/>
          </a:p>
        </p:txBody>
      </p:sp>
      <p:sp>
        <p:nvSpPr>
          <p:cNvPr id="9" name="Text 7"/>
          <p:cNvSpPr/>
          <p:nvPr/>
        </p:nvSpPr>
        <p:spPr>
          <a:xfrm>
            <a:off x="777240" y="2011680"/>
            <a:ext cx="5760720" cy="3749040"/>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&lt;table&gt;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 colspan="2"&gt;Student&lt;/th&gt;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&lt;th&gt;Score&lt;/th&gt;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&lt;td&gt;Ayşe&lt;/td&gt;&lt;td&gt;Yılmaz&lt;/td&gt;&lt;td&gt;85&lt;/td&gt;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&lt;td rowspan="2"&gt;Ali&lt;/td&gt;&lt;td&gt;Kaya&lt;/td&gt;&lt;td&gt;90&lt;/td&gt;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&lt;td&gt;Demir&lt;/td&gt;&lt;td&gt;88&lt;/td&gt;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&lt;/table&gt;</a:t>
            </a:r>
            <a:endParaRPr lang="en-US" sz="1400" dirty="0"/>
          </a:p>
        </p:txBody>
      </p:sp>
      <p:sp>
        <p:nvSpPr>
          <p:cNvPr id="10" name="Shape 8"/>
          <p:cNvSpPr/>
          <p:nvPr/>
        </p:nvSpPr>
        <p:spPr>
          <a:xfrm>
            <a:off x="6949440" y="1600200"/>
            <a:ext cx="4617720" cy="4800600"/>
          </a:xfrm>
          <a:prstGeom prst="roundRect">
            <a:avLst/>
          </a:prstGeom>
          <a:solidFill>
            <a:srgbClr val="F1F5F9"/>
          </a:solidFill>
          <a:ln w="12700">
            <a:solidFill>
              <a:srgbClr val="CBD5E1"/>
            </a:solidFill>
            <a:prstDash val="solid"/>
          </a:ln>
        </p:spPr>
      </p:sp>
      <p:sp>
        <p:nvSpPr>
          <p:cNvPr id="11" name="Text 9"/>
          <p:cNvSpPr/>
          <p:nvPr/>
        </p:nvSpPr>
        <p:spPr>
          <a:xfrm>
            <a:off x="7178040" y="1874519"/>
            <a:ext cx="4343400" cy="1938201"/>
          </a:xfrm>
          <a:prstGeom prst="rect">
            <a:avLst/>
          </a:prstGeom>
          <a:noFill/>
          <a:ln/>
        </p:spPr>
        <p:txBody>
          <a:bodyPr wrap="square" rtlCol="0" anchor="t"/>
          <a:lstStyle/>
          <a:p>
            <a:pPr marL="203200" indent="-203200">
              <a:buSzPct val="100000"/>
              <a:buChar char="•"/>
            </a:pPr>
            <a:r>
              <a:rPr lang="en-US" sz="1600" dirty="0" err="1">
                <a:solidFill>
                  <a:srgbClr val="0F172A"/>
                </a:solidFill>
                <a:latin typeface="Calibri" pitchFamily="34" charset="0"/>
                <a:ea typeface="Calibri" pitchFamily="34" charset="-122"/>
                <a:cs typeface="Calibri" pitchFamily="34" charset="-120"/>
              </a:rPr>
              <a:t>colspan</a:t>
            </a:r>
            <a:r>
              <a:rPr lang="en-US" sz="1600" dirty="0">
                <a:solidFill>
                  <a:srgbClr val="0F172A"/>
                </a:solidFill>
                <a:latin typeface="Calibri" pitchFamily="34" charset="0"/>
                <a:ea typeface="Calibri" pitchFamily="34" charset="-122"/>
                <a:cs typeface="Calibri" pitchFamily="34" charset="-120"/>
              </a:rPr>
              <a:t> = merge columns (horizontal)</a:t>
            </a:r>
          </a:p>
          <a:p>
            <a:pPr marL="203200" indent="-203200">
              <a:buSzPct val="100000"/>
              <a:buChar char="•"/>
            </a:pPr>
            <a:r>
              <a:rPr lang="en-US" sz="1600" dirty="0" err="1">
                <a:solidFill>
                  <a:srgbClr val="0F172A"/>
                </a:solidFill>
                <a:latin typeface="Calibri" pitchFamily="34" charset="0"/>
                <a:ea typeface="Calibri" pitchFamily="34" charset="-122"/>
                <a:cs typeface="Calibri" pitchFamily="34" charset="-120"/>
              </a:rPr>
              <a:t>rowspan</a:t>
            </a:r>
            <a:r>
              <a:rPr lang="en-US" sz="1600" dirty="0">
                <a:solidFill>
                  <a:srgbClr val="0F172A"/>
                </a:solidFill>
                <a:latin typeface="Calibri" pitchFamily="34" charset="0"/>
                <a:ea typeface="Calibri" pitchFamily="34" charset="-122"/>
                <a:cs typeface="Calibri" pitchFamily="34" charset="-120"/>
              </a:rPr>
              <a:t> = merge rows (vertical)</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Use for grouped headers or combined cells</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Do not overuse (can confuse structure)</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Use sparingly for clarity</a:t>
            </a:r>
            <a:endParaRPr lang="tr-TR" sz="1600" dirty="0">
              <a:solidFill>
                <a:srgbClr val="0F172A"/>
              </a:solidFill>
              <a:latin typeface="Calibri" pitchFamily="34" charset="0"/>
              <a:ea typeface="Calibri" pitchFamily="34" charset="-122"/>
              <a:cs typeface="Calibri" pitchFamily="34" charset="-120"/>
            </a:endParaRPr>
          </a:p>
          <a:p>
            <a:pPr marL="203200" indent="-203200">
              <a:buSzPct val="100000"/>
              <a:buChar char="•"/>
            </a:pPr>
            <a:r>
              <a:rPr lang="en-US" sz="1600" dirty="0"/>
              <a:t>After merging, adjust remaining cells</a:t>
            </a:r>
          </a:p>
          <a:p>
            <a:pPr marL="203200" indent="-203200">
              <a:buSzPct val="100000"/>
              <a:buChar char="•"/>
            </a:pPr>
            <a:r>
              <a:rPr lang="en-US" sz="1600" dirty="0"/>
              <a:t>Validate structure by counting columns</a:t>
            </a:r>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If a table becomes confusing, simplify the design.</a:t>
            </a:r>
            <a:endParaRPr lang="en-US" sz="11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Table Sections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&lt;thead&gt;, &lt;tbody&gt;, &lt;tfoot&gt;</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Tables</a:t>
            </a:r>
            <a:endParaRPr lang="en-US" sz="1300" dirty="0"/>
          </a:p>
        </p:txBody>
      </p:sp>
      <p:sp>
        <p:nvSpPr>
          <p:cNvPr id="7" name="Shape 5"/>
          <p:cNvSpPr/>
          <p:nvPr/>
        </p:nvSpPr>
        <p:spPr>
          <a:xfrm>
            <a:off x="548640" y="1600200"/>
            <a:ext cx="6583680" cy="3575304"/>
          </a:xfrm>
          <a:prstGeom prst="roundRect">
            <a:avLst/>
          </a:prstGeom>
          <a:solidFill>
            <a:srgbClr val="0B1220"/>
          </a:solidFill>
          <a:ln w="12700">
            <a:solidFill>
              <a:srgbClr val="0B1220"/>
            </a:solidFill>
            <a:prstDash val="solid"/>
          </a:ln>
        </p:spPr>
      </p:sp>
      <p:sp>
        <p:nvSpPr>
          <p:cNvPr id="8" name="Text 6"/>
          <p:cNvSpPr/>
          <p:nvPr/>
        </p:nvSpPr>
        <p:spPr>
          <a:xfrm>
            <a:off x="777240" y="1709928"/>
            <a:ext cx="612648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Sectioned table</a:t>
            </a:r>
            <a:endParaRPr lang="en-US" sz="1200" dirty="0"/>
          </a:p>
        </p:txBody>
      </p:sp>
      <p:sp>
        <p:nvSpPr>
          <p:cNvPr id="9" name="Text 7"/>
          <p:cNvSpPr/>
          <p:nvPr/>
        </p:nvSpPr>
        <p:spPr>
          <a:xfrm>
            <a:off x="777240" y="2011680"/>
            <a:ext cx="6126480" cy="3026664"/>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&lt;table&gt;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&lt;thead&gt;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&lt;tr&gt;&lt;th&gt;Course&lt;/th&gt;&lt;th&gt;Day&lt;/th&gt;&lt;th&gt;Time&lt;/th&gt;&lt;/tr&gt;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&lt;/thead&gt;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&lt;tbody&gt;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&lt;tr&gt;&lt;td&gt;UMI224&lt;/td&gt;&lt;td&gt;Mon&lt;/td&gt;&lt;td&gt;10:00&lt;/td&gt;&lt;/tr&gt;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&lt;tr&gt;&lt;td&gt;UYG218&lt;/td&gt;&lt;td&gt;Tue&lt;/td&gt;&lt;td&gt;13:00&lt;/td&gt;&lt;/tr&gt;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&lt;/tbody&gt;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&lt;tfoot&gt;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&lt;tr&gt;&lt;td colspan="3"&gt;Updated: 2026&lt;/td&gt;&lt;/tr&gt;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&lt;/tfoot&gt;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&lt;/table&gt;</a:t>
            </a:r>
            <a:endParaRPr lang="en-US" sz="1400" dirty="0"/>
          </a:p>
        </p:txBody>
      </p:sp>
      <p:sp>
        <p:nvSpPr>
          <p:cNvPr id="10" name="Shape 8"/>
          <p:cNvSpPr/>
          <p:nvPr/>
        </p:nvSpPr>
        <p:spPr>
          <a:xfrm>
            <a:off x="7269480" y="1600200"/>
            <a:ext cx="4343400" cy="4800600"/>
          </a:xfrm>
          <a:prstGeom prst="roundRect">
            <a:avLst/>
          </a:prstGeom>
          <a:solidFill>
            <a:srgbClr val="F1F5F9"/>
          </a:solidFill>
          <a:ln w="12700">
            <a:solidFill>
              <a:srgbClr val="CBD5E1"/>
            </a:solidFill>
            <a:prstDash val="solid"/>
          </a:ln>
        </p:spPr>
      </p:sp>
      <p:sp>
        <p:nvSpPr>
          <p:cNvPr id="11" name="Text 9"/>
          <p:cNvSpPr/>
          <p:nvPr/>
        </p:nvSpPr>
        <p:spPr>
          <a:xfrm>
            <a:off x="7498080" y="1874519"/>
            <a:ext cx="4069080" cy="2844437"/>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&lt;</a:t>
            </a:r>
            <a:r>
              <a:rPr lang="en-US" sz="1600" dirty="0" err="1">
                <a:solidFill>
                  <a:srgbClr val="0F172A"/>
                </a:solidFill>
                <a:latin typeface="Calibri" pitchFamily="34" charset="0"/>
                <a:ea typeface="Calibri" pitchFamily="34" charset="-122"/>
                <a:cs typeface="Calibri" pitchFamily="34" charset="-120"/>
              </a:rPr>
              <a:t>thead</a:t>
            </a:r>
            <a:r>
              <a:rPr lang="en-US" sz="1600" dirty="0">
                <a:solidFill>
                  <a:srgbClr val="0F172A"/>
                </a:solidFill>
                <a:latin typeface="Calibri" pitchFamily="34" charset="0"/>
                <a:ea typeface="Calibri" pitchFamily="34" charset="-122"/>
                <a:cs typeface="Calibri" pitchFamily="34" charset="-120"/>
              </a:rPr>
              <a:t>&gt; = header group</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&lt;</a:t>
            </a:r>
            <a:r>
              <a:rPr lang="en-US" sz="1600" dirty="0" err="1">
                <a:solidFill>
                  <a:srgbClr val="0F172A"/>
                </a:solidFill>
                <a:latin typeface="Calibri" pitchFamily="34" charset="0"/>
                <a:ea typeface="Calibri" pitchFamily="34" charset="-122"/>
                <a:cs typeface="Calibri" pitchFamily="34" charset="-120"/>
              </a:rPr>
              <a:t>tbody</a:t>
            </a:r>
            <a:r>
              <a:rPr lang="en-US" sz="1600" dirty="0">
                <a:solidFill>
                  <a:srgbClr val="0F172A"/>
                </a:solidFill>
                <a:latin typeface="Calibri" pitchFamily="34" charset="0"/>
                <a:ea typeface="Calibri" pitchFamily="34" charset="-122"/>
                <a:cs typeface="Calibri" pitchFamily="34" charset="-120"/>
              </a:rPr>
              <a:t>&gt; = main content rows</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&lt;</a:t>
            </a:r>
            <a:r>
              <a:rPr lang="en-US" sz="1600" dirty="0" err="1">
                <a:solidFill>
                  <a:srgbClr val="0F172A"/>
                </a:solidFill>
                <a:latin typeface="Calibri" pitchFamily="34" charset="0"/>
                <a:ea typeface="Calibri" pitchFamily="34" charset="-122"/>
                <a:cs typeface="Calibri" pitchFamily="34" charset="-120"/>
              </a:rPr>
              <a:t>tfoot</a:t>
            </a:r>
            <a:r>
              <a:rPr lang="en-US" sz="1600" dirty="0">
                <a:solidFill>
                  <a:srgbClr val="0F172A"/>
                </a:solidFill>
                <a:latin typeface="Calibri" pitchFamily="34" charset="0"/>
                <a:ea typeface="Calibri" pitchFamily="34" charset="-122"/>
                <a:cs typeface="Calibri" pitchFamily="34" charset="-120"/>
              </a:rPr>
              <a:t>&gt; = summary/footer rows (optional)</a:t>
            </a:r>
          </a:p>
          <a:p>
            <a:pPr marL="203200" indent="-203200">
              <a:buSzPct val="100000"/>
              <a:buChar char="•"/>
            </a:pPr>
            <a:endParaRPr lang="tr-TR" sz="1600" dirty="0">
              <a:solidFill>
                <a:srgbClr val="0F172A"/>
              </a:solidFill>
              <a:latin typeface="Calibri" pitchFamily="34" charset="0"/>
              <a:ea typeface="Calibri" pitchFamily="34" charset="-122"/>
              <a:cs typeface="Calibri" pitchFamily="34" charset="-120"/>
            </a:endParaRP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Improves structure and meaning.</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Helps screen readers and tools.</a:t>
            </a:r>
            <a:endParaRPr lang="tr-TR" sz="1600" dirty="0">
              <a:solidFill>
                <a:srgbClr val="0F172A"/>
              </a:solidFill>
              <a:latin typeface="Calibri" pitchFamily="34" charset="0"/>
              <a:ea typeface="Calibri" pitchFamily="34" charset="-122"/>
              <a:cs typeface="Calibri" pitchFamily="34" charset="-120"/>
            </a:endParaRPr>
          </a:p>
          <a:p>
            <a:pPr marL="203200" indent="-203200">
              <a:buSzPct val="100000"/>
              <a:buChar char="•"/>
            </a:pPr>
            <a:r>
              <a:rPr lang="en-US" sz="1600" dirty="0"/>
              <a:t>Helps large tables and styling later</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Makes styling easier later.</a:t>
            </a:r>
            <a:endParaRPr lang="en-US" sz="16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Use sections for readability even in small tables.</a:t>
            </a:r>
            <a:endParaRPr lang="en-US" sz="11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Common Table Mistakes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What to avoid</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Tables</a:t>
            </a:r>
            <a:endParaRPr lang="en-US" sz="1300" dirty="0"/>
          </a:p>
        </p:txBody>
      </p:sp>
      <p:sp>
        <p:nvSpPr>
          <p:cNvPr id="7" name="Shape 5"/>
          <p:cNvSpPr/>
          <p:nvPr/>
        </p:nvSpPr>
        <p:spPr>
          <a:xfrm>
            <a:off x="548640" y="1600200"/>
            <a:ext cx="11064240" cy="4800600"/>
          </a:xfrm>
          <a:prstGeom prst="roundRect">
            <a:avLst/>
          </a:prstGeom>
          <a:solidFill>
            <a:srgbClr val="F1F5F9"/>
          </a:solidFill>
          <a:ln w="12700">
            <a:solidFill>
              <a:srgbClr val="CBD5E1"/>
            </a:solidFill>
            <a:prstDash val="solid"/>
          </a:ln>
        </p:spPr>
      </p:sp>
      <p:sp>
        <p:nvSpPr>
          <p:cNvPr id="8" name="Text 6"/>
          <p:cNvSpPr/>
          <p:nvPr/>
        </p:nvSpPr>
        <p:spPr>
          <a:xfrm>
            <a:off x="914400" y="1874520"/>
            <a:ext cx="10424160" cy="1920240"/>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Using tables for page layout.</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Missing header cells (&lt;th&gt;) so the table is unclear.</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Inconsistent number of cells per row.</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Too much rowspan/colspan causing confusion.</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No caption for a table that needs context.</a:t>
            </a:r>
            <a:endParaRPr lang="en-US" sz="1800" dirty="0"/>
          </a:p>
        </p:txBody>
      </p:sp>
      <p:sp>
        <p:nvSpPr>
          <p:cNvPr id="9" name="Shape 7"/>
          <p:cNvSpPr/>
          <p:nvPr/>
        </p:nvSpPr>
        <p:spPr>
          <a:xfrm>
            <a:off x="0" y="6565392"/>
            <a:ext cx="12191695" cy="292608"/>
          </a:xfrm>
          <a:prstGeom prst="rect">
            <a:avLst/>
          </a:prstGeom>
          <a:solidFill>
            <a:srgbClr val="F1F5F9"/>
          </a:solidFill>
          <a:ln w="12700">
            <a:solidFill>
              <a:srgbClr val="F1F5F9"/>
            </a:solidFill>
            <a:prstDash val="solid"/>
          </a:ln>
        </p:spPr>
      </p:sp>
      <p:sp>
        <p:nvSpPr>
          <p:cNvPr id="10" name="Text 8"/>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Fix = keep structure simple and meaningful.</a:t>
            </a:r>
            <a:endParaRPr lang="en-US" sz="11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Accessible Tables (Basics)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Headers &amp; meaning</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Tables</a:t>
            </a:r>
            <a:endParaRPr lang="en-US" sz="1300" dirty="0"/>
          </a:p>
        </p:txBody>
      </p:sp>
      <p:sp>
        <p:nvSpPr>
          <p:cNvPr id="7" name="Shape 5"/>
          <p:cNvSpPr/>
          <p:nvPr/>
        </p:nvSpPr>
        <p:spPr>
          <a:xfrm>
            <a:off x="548640" y="1600200"/>
            <a:ext cx="6492240" cy="2551176"/>
          </a:xfrm>
          <a:prstGeom prst="roundRect">
            <a:avLst/>
          </a:prstGeom>
          <a:solidFill>
            <a:srgbClr val="0B1220"/>
          </a:solidFill>
          <a:ln w="12700">
            <a:solidFill>
              <a:srgbClr val="0B1220"/>
            </a:solidFill>
            <a:prstDash val="solid"/>
          </a:ln>
        </p:spPr>
      </p:sp>
      <p:sp>
        <p:nvSpPr>
          <p:cNvPr id="8" name="Text 6"/>
          <p:cNvSpPr/>
          <p:nvPr/>
        </p:nvSpPr>
        <p:spPr>
          <a:xfrm>
            <a:off x="777240" y="1709928"/>
            <a:ext cx="603504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scope helps association</a:t>
            </a:r>
            <a:endParaRPr lang="en-US" sz="1200" dirty="0"/>
          </a:p>
        </p:txBody>
      </p:sp>
      <p:sp>
        <p:nvSpPr>
          <p:cNvPr id="9" name="Text 7"/>
          <p:cNvSpPr/>
          <p:nvPr/>
        </p:nvSpPr>
        <p:spPr>
          <a:xfrm>
            <a:off x="777240" y="2011680"/>
            <a:ext cx="6035040" cy="2002536"/>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 scope="col"&gt;Course&lt;/th&gt;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 scope="col"&gt;Day&lt;/th&gt;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&lt;th scope="col"&gt;Time&lt;/th&gt;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&lt;tr&gt;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&lt;td&gt;UMI224&lt;/td&gt;&lt;td&gt;Mon&lt;/td&gt;&lt;td&gt;10:00&lt;/td&gt;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&lt;/tr&gt;</a:t>
            </a:r>
            <a:endParaRPr lang="en-US" sz="1400" dirty="0"/>
          </a:p>
        </p:txBody>
      </p:sp>
      <p:sp>
        <p:nvSpPr>
          <p:cNvPr id="10" name="Shape 8"/>
          <p:cNvSpPr/>
          <p:nvPr/>
        </p:nvSpPr>
        <p:spPr>
          <a:xfrm>
            <a:off x="7269480" y="1600200"/>
            <a:ext cx="4343400" cy="4800600"/>
          </a:xfrm>
          <a:prstGeom prst="roundRect">
            <a:avLst/>
          </a:prstGeom>
          <a:solidFill>
            <a:srgbClr val="F1F5F9"/>
          </a:solidFill>
          <a:ln w="12700">
            <a:solidFill>
              <a:srgbClr val="CBD5E1"/>
            </a:solidFill>
            <a:prstDash val="solid"/>
          </a:ln>
        </p:spPr>
      </p:sp>
      <p:sp>
        <p:nvSpPr>
          <p:cNvPr id="11" name="Text 9"/>
          <p:cNvSpPr/>
          <p:nvPr/>
        </p:nvSpPr>
        <p:spPr>
          <a:xfrm>
            <a:off x="7498080" y="1874520"/>
            <a:ext cx="4069080" cy="1298448"/>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scope="col" = header for a column</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scope="row" = header for a row</a:t>
            </a:r>
            <a:endParaRPr lang="tr-TR" sz="1600" dirty="0">
              <a:solidFill>
                <a:srgbClr val="0F172A"/>
              </a:solidFill>
              <a:latin typeface="Calibri" pitchFamily="34" charset="0"/>
              <a:ea typeface="Calibri" pitchFamily="34" charset="-122"/>
              <a:cs typeface="Calibri" pitchFamily="34" charset="-120"/>
            </a:endParaRPr>
          </a:p>
          <a:p>
            <a:pPr marL="203200" indent="-203200">
              <a:buSzPct val="100000"/>
              <a:buFontTx/>
              <a:buChar char="•"/>
            </a:pPr>
            <a:r>
              <a:rPr lang="en-US" sz="1600" dirty="0"/>
              <a:t>Used on &lt;</a:t>
            </a:r>
            <a:r>
              <a:rPr lang="en-US" sz="1600" dirty="0" err="1"/>
              <a:t>th</a:t>
            </a:r>
            <a:r>
              <a:rPr lang="en-US" sz="1600" dirty="0"/>
              <a:t>&gt; elements</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Improves screen reader output</a:t>
            </a:r>
            <a:endParaRPr lang="en-US" sz="16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Accessibility = clearer structure for everyone.</a:t>
            </a:r>
            <a:endParaRPr lang="en-US" sz="11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Mini Lab (Tables)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Build a Course Schedule table</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Practice</a:t>
            </a:r>
            <a:endParaRPr lang="en-US" sz="1300" dirty="0"/>
          </a:p>
        </p:txBody>
      </p:sp>
      <p:sp>
        <p:nvSpPr>
          <p:cNvPr id="7" name="Shape 5"/>
          <p:cNvSpPr/>
          <p:nvPr/>
        </p:nvSpPr>
        <p:spPr>
          <a:xfrm>
            <a:off x="548640" y="1600200"/>
            <a:ext cx="11064240" cy="4800600"/>
          </a:xfrm>
          <a:prstGeom prst="roundRect">
            <a:avLst/>
          </a:prstGeom>
          <a:solidFill>
            <a:srgbClr val="F1F5F9"/>
          </a:solidFill>
          <a:ln w="12700">
            <a:solidFill>
              <a:srgbClr val="CBD5E1"/>
            </a:solidFill>
            <a:prstDash val="solid"/>
          </a:ln>
        </p:spPr>
      </p:sp>
      <p:sp>
        <p:nvSpPr>
          <p:cNvPr id="8" name="Text 6"/>
          <p:cNvSpPr/>
          <p:nvPr/>
        </p:nvSpPr>
        <p:spPr>
          <a:xfrm>
            <a:off x="914400" y="1828800"/>
            <a:ext cx="10515600" cy="320040"/>
          </a:xfrm>
          <a:prstGeom prst="rect">
            <a:avLst/>
          </a:prstGeom>
          <a:noFill/>
          <a:ln/>
        </p:spPr>
        <p:txBody>
          <a:bodyPr wrap="square" rtlCol="0" anchor="ctr"/>
          <a:lstStyle/>
          <a:p>
            <a:pPr marL="0" indent="0">
              <a:buNone/>
            </a:pPr>
            <a:r>
              <a:rPr lang="en-US" sz="1800" b="1" dirty="0">
                <a:solidFill>
                  <a:srgbClr val="0F172A"/>
                </a:solidFill>
                <a:latin typeface="Calibri" pitchFamily="34" charset="0"/>
                <a:ea typeface="Calibri" pitchFamily="34" charset="-122"/>
                <a:cs typeface="Calibri" pitchFamily="34" charset="-120"/>
              </a:rPr>
              <a:t>Requirements:</a:t>
            </a:r>
            <a:endParaRPr lang="en-US" sz="1800" dirty="0"/>
          </a:p>
        </p:txBody>
      </p:sp>
      <p:sp>
        <p:nvSpPr>
          <p:cNvPr id="9" name="Text 7"/>
          <p:cNvSpPr/>
          <p:nvPr/>
        </p:nvSpPr>
        <p:spPr>
          <a:xfrm>
            <a:off x="960120" y="2240280"/>
            <a:ext cx="10424160" cy="3139984"/>
          </a:xfrm>
          <a:prstGeom prst="rect">
            <a:avLst/>
          </a:prstGeom>
          <a:noFill/>
          <a:ln/>
        </p:spPr>
        <p:txBody>
          <a:bodyPr wrap="square" rtlCol="0" anchor="t"/>
          <a:lstStyle/>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A table with a &lt;caption&gt; (e.g., “Course Schedule”).</a:t>
            </a:r>
            <a:endParaRPr lang="en-US" sz="1700" dirty="0"/>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Header row using &lt;th&gt; with scope="col".</a:t>
            </a:r>
            <a:endParaRPr lang="en-US" sz="1700" dirty="0"/>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3–5 data rows in &lt;</a:t>
            </a:r>
            <a:r>
              <a:rPr lang="en-US" sz="1700" dirty="0" err="1">
                <a:solidFill>
                  <a:srgbClr val="0F172A"/>
                </a:solidFill>
                <a:latin typeface="Calibri" pitchFamily="34" charset="0"/>
                <a:ea typeface="Calibri" pitchFamily="34" charset="-122"/>
                <a:cs typeface="Calibri" pitchFamily="34" charset="-120"/>
              </a:rPr>
              <a:t>tbody</a:t>
            </a:r>
            <a:r>
              <a:rPr lang="en-US" sz="1700" dirty="0">
                <a:solidFill>
                  <a:srgbClr val="0F172A"/>
                </a:solidFill>
                <a:latin typeface="Calibri" pitchFamily="34" charset="0"/>
                <a:ea typeface="Calibri" pitchFamily="34" charset="-122"/>
                <a:cs typeface="Calibri" pitchFamily="34" charset="-120"/>
              </a:rPr>
              <a:t>&gt;.</a:t>
            </a:r>
            <a:endParaRPr lang="tr-TR" sz="1700" dirty="0"/>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Optional: add a &lt;</a:t>
            </a:r>
            <a:r>
              <a:rPr lang="en-US" sz="1700" dirty="0" err="1">
                <a:solidFill>
                  <a:srgbClr val="0F172A"/>
                </a:solidFill>
                <a:latin typeface="Calibri" pitchFamily="34" charset="0"/>
                <a:ea typeface="Calibri" pitchFamily="34" charset="-122"/>
                <a:cs typeface="Calibri" pitchFamily="34" charset="-120"/>
              </a:rPr>
              <a:t>tfoot</a:t>
            </a:r>
            <a:r>
              <a:rPr lang="en-US" sz="1700" dirty="0">
                <a:solidFill>
                  <a:srgbClr val="0F172A"/>
                </a:solidFill>
                <a:latin typeface="Calibri" pitchFamily="34" charset="0"/>
                <a:ea typeface="Calibri" pitchFamily="34" charset="-122"/>
                <a:cs typeface="Calibri" pitchFamily="34" charset="-120"/>
              </a:rPr>
              <a:t>&gt; note row (</a:t>
            </a:r>
            <a:r>
              <a:rPr lang="en-US" sz="1700" dirty="0" err="1">
                <a:solidFill>
                  <a:srgbClr val="0F172A"/>
                </a:solidFill>
                <a:latin typeface="Calibri" pitchFamily="34" charset="0"/>
                <a:ea typeface="Calibri" pitchFamily="34" charset="-122"/>
                <a:cs typeface="Calibri" pitchFamily="34" charset="-120"/>
              </a:rPr>
              <a:t>colspan</a:t>
            </a:r>
            <a:r>
              <a:rPr lang="en-US" sz="1700" dirty="0">
                <a:solidFill>
                  <a:srgbClr val="0F172A"/>
                </a:solidFill>
                <a:latin typeface="Calibri" pitchFamily="34" charset="0"/>
                <a:ea typeface="Calibri" pitchFamily="34" charset="-122"/>
                <a:cs typeface="Calibri" pitchFamily="34" charset="-120"/>
              </a:rPr>
              <a:t>="3").</a:t>
            </a:r>
            <a:endParaRPr lang="tr-TR" sz="1700" dirty="0">
              <a:solidFill>
                <a:srgbClr val="0F172A"/>
              </a:solidFill>
              <a:latin typeface="Calibri" pitchFamily="34" charset="0"/>
              <a:ea typeface="Calibri" pitchFamily="34" charset="-122"/>
              <a:cs typeface="Calibri" pitchFamily="34" charset="-120"/>
            </a:endParaRPr>
          </a:p>
          <a:p>
            <a:pPr marL="215900" indent="-215900">
              <a:buSzPct val="100000"/>
              <a:buChar char="•"/>
            </a:pPr>
            <a:endParaRPr lang="tr-TR" sz="1700" dirty="0">
              <a:solidFill>
                <a:srgbClr val="0F172A"/>
              </a:solidFill>
              <a:latin typeface="Calibri" pitchFamily="34" charset="0"/>
              <a:ea typeface="Calibri" pitchFamily="34" charset="-122"/>
              <a:cs typeface="Calibri" pitchFamily="34" charset="-120"/>
            </a:endParaRPr>
          </a:p>
          <a:p>
            <a:pPr marL="215900" indent="-215900">
              <a:buSzPct val="100000"/>
              <a:buChar char="•"/>
            </a:pPr>
            <a:endParaRPr lang="tr-TR" sz="1700" dirty="0">
              <a:solidFill>
                <a:srgbClr val="0F172A"/>
              </a:solidFill>
              <a:latin typeface="Calibri" pitchFamily="34" charset="0"/>
              <a:ea typeface="Calibri" pitchFamily="34" charset="-122"/>
              <a:cs typeface="Calibri" pitchFamily="34" charset="-120"/>
            </a:endParaRPr>
          </a:p>
          <a:p>
            <a:pPr marL="215900" indent="-215900">
              <a:buSzPct val="100000"/>
              <a:buChar char="•"/>
            </a:pPr>
            <a:r>
              <a:rPr lang="en-US" sz="1700" dirty="0">
                <a:solidFill>
                  <a:srgbClr val="0F172A"/>
                </a:solidFill>
                <a:latin typeface="Calibri" pitchFamily="34" charset="0"/>
                <a:cs typeface="Calibri" pitchFamily="34" charset="-120"/>
              </a:rPr>
              <a:t>Build a table with 4–6 rows</a:t>
            </a:r>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Columns: Day | Time | Topic</a:t>
            </a:r>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Use &lt;caption&gt;</a:t>
            </a:r>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Use &lt;</a:t>
            </a:r>
            <a:r>
              <a:rPr lang="en-US" sz="1700" dirty="0" err="1">
                <a:solidFill>
                  <a:srgbClr val="0F172A"/>
                </a:solidFill>
                <a:latin typeface="Calibri" pitchFamily="34" charset="0"/>
                <a:ea typeface="Calibri" pitchFamily="34" charset="-122"/>
                <a:cs typeface="Calibri" pitchFamily="34" charset="-120"/>
              </a:rPr>
              <a:t>th</a:t>
            </a:r>
            <a:r>
              <a:rPr lang="en-US" sz="1700" dirty="0">
                <a:solidFill>
                  <a:srgbClr val="0F172A"/>
                </a:solidFill>
                <a:latin typeface="Calibri" pitchFamily="34" charset="0"/>
                <a:ea typeface="Calibri" pitchFamily="34" charset="-122"/>
                <a:cs typeface="Calibri" pitchFamily="34" charset="-120"/>
              </a:rPr>
              <a:t>&gt; for header row (and scope)</a:t>
            </a:r>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Save as week5_table.html</a:t>
            </a:r>
          </a:p>
          <a:p>
            <a:pPr marL="215900" indent="-215900">
              <a:buSzPct val="100000"/>
              <a:buChar char="•"/>
            </a:pPr>
            <a:endParaRPr lang="en-US" sz="1700" dirty="0"/>
          </a:p>
        </p:txBody>
      </p:sp>
      <p:sp>
        <p:nvSpPr>
          <p:cNvPr id="10" name="Shape 8"/>
          <p:cNvSpPr/>
          <p:nvPr/>
        </p:nvSpPr>
        <p:spPr>
          <a:xfrm>
            <a:off x="0" y="6565392"/>
            <a:ext cx="12191695" cy="292608"/>
          </a:xfrm>
          <a:prstGeom prst="rect">
            <a:avLst/>
          </a:prstGeom>
          <a:solidFill>
            <a:srgbClr val="F1F5F9"/>
          </a:solidFill>
          <a:ln w="12700">
            <a:solidFill>
              <a:srgbClr val="F1F5F9"/>
            </a:solidFill>
            <a:prstDash val="solid"/>
          </a:ln>
        </p:spPr>
      </p:sp>
      <p:sp>
        <p:nvSpPr>
          <p:cNvPr id="11" name="Text 9"/>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Work in pairs for 10 minutes, then we review 2 examples.</a:t>
            </a:r>
            <a:endParaRPr lang="en-US" sz="11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
        <p:cNvGrpSpPr/>
        <p:nvPr/>
      </p:nvGrpSpPr>
      <p:grpSpPr>
        <a:xfrm>
          <a:off x="0" y="0"/>
          <a:ext cx="0" cy="0"/>
          <a:chOff x="0" y="0"/>
          <a:chExt cx="0" cy="0"/>
        </a:xfrm>
      </p:grpSpPr>
      <p:sp>
        <p:nvSpPr>
          <p:cNvPr id="2" name="Text 0"/>
          <p:cNvSpPr/>
          <p:nvPr/>
        </p:nvSpPr>
        <p:spPr>
          <a:xfrm>
            <a:off x="822960" y="2423160"/>
            <a:ext cx="10607040" cy="73152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Part 2: Forms</a:t>
            </a:r>
            <a:endParaRPr kumimoji="0" lang="en-US" sz="4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868680" y="3246120"/>
            <a:ext cx="10607040" cy="36576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CBD5E1"/>
                </a:solidFill>
                <a:effectLst/>
                <a:uLnTx/>
                <a:uFillTx/>
                <a:latin typeface="Calibri" pitchFamily="34" charset="0"/>
                <a:ea typeface="Calibri" pitchFamily="34" charset="-122"/>
                <a:cs typeface="Calibri" pitchFamily="34" charset="-120"/>
              </a:rPr>
              <a:t>Collecting user input in HTML</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hape 2"/>
          <p:cNvSpPr/>
          <p:nvPr/>
        </p:nvSpPr>
        <p:spPr>
          <a:xfrm>
            <a:off x="548640" y="6629400"/>
            <a:ext cx="11064240" cy="0"/>
          </a:xfrm>
          <a:prstGeom prst="line">
            <a:avLst/>
          </a:prstGeom>
          <a:noFill/>
          <a:ln w="12700">
            <a:solidFill>
              <a:srgbClr val="E2E8F0"/>
            </a:solidFill>
            <a:prstDash val="solid"/>
          </a:ln>
        </p:spPr>
      </p:sp>
      <p:sp>
        <p:nvSpPr>
          <p:cNvPr id="6" name="Text 3"/>
          <p:cNvSpPr/>
          <p:nvPr/>
        </p:nvSpPr>
        <p:spPr>
          <a:xfrm>
            <a:off x="548640" y="6693408"/>
            <a:ext cx="8686800" cy="256032"/>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75569"/>
                </a:solidFill>
                <a:effectLst/>
                <a:uLnTx/>
                <a:uFillTx/>
                <a:latin typeface="Calibri" pitchFamily="34" charset="0"/>
                <a:ea typeface="Calibri" pitchFamily="34" charset="-122"/>
                <a:cs typeface="Calibri" pitchFamily="34" charset="-120"/>
              </a:rPr>
              <a:t>UMI202 • Week 5</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4"/>
          <p:cNvSpPr/>
          <p:nvPr/>
        </p:nvSpPr>
        <p:spPr>
          <a:xfrm>
            <a:off x="11521440" y="6693408"/>
            <a:ext cx="640080" cy="256032"/>
          </a:xfrm>
          <a:prstGeom prst="rect">
            <a:avLst/>
          </a:prstGeom>
          <a:noFill/>
          <a:ln/>
        </p:spPr>
        <p:txBody>
          <a:bodyPr wrap="square"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75569"/>
                </a:solidFill>
                <a:effectLst/>
                <a:uLnTx/>
                <a:uFillTx/>
                <a:latin typeface="Calibri" pitchFamily="34" charset="0"/>
                <a:ea typeface="Calibri" pitchFamily="34" charset="-122"/>
                <a:cs typeface="Calibri" pitchFamily="34" charset="-120"/>
              </a:rPr>
              <a:t>16</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Intro to Forms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What is a form? What data do we collect?</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11064240" cy="4800600"/>
          </a:xfrm>
          <a:prstGeom prst="roundRect">
            <a:avLst/>
          </a:prstGeom>
          <a:solidFill>
            <a:srgbClr val="F1F5F9"/>
          </a:solidFill>
          <a:ln w="12700">
            <a:solidFill>
              <a:srgbClr val="CBD5E1"/>
            </a:solidFill>
            <a:prstDash val="solid"/>
          </a:ln>
        </p:spPr>
      </p:sp>
      <p:sp>
        <p:nvSpPr>
          <p:cNvPr id="8" name="Text 6"/>
          <p:cNvSpPr/>
          <p:nvPr/>
        </p:nvSpPr>
        <p:spPr>
          <a:xfrm>
            <a:off x="914400" y="1874519"/>
            <a:ext cx="10424160" cy="2730137"/>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A form collects user input (text, choices, files).</a:t>
            </a:r>
            <a:endParaRPr lang="tr-TR" sz="1800" dirty="0">
              <a:solidFill>
                <a:srgbClr val="0F172A"/>
              </a:solidFill>
              <a:latin typeface="Calibri" pitchFamily="34" charset="0"/>
              <a:ea typeface="Calibri" pitchFamily="34" charset="-122"/>
              <a:cs typeface="Calibri" pitchFamily="34" charset="-120"/>
            </a:endParaRPr>
          </a:p>
          <a:p>
            <a:pPr marL="228600" indent="-228600">
              <a:buSzPct val="100000"/>
              <a:buFontTx/>
              <a:buChar char="•"/>
            </a:pPr>
            <a:r>
              <a:rPr lang="en-US" sz="1800" dirty="0"/>
              <a:t>Examples: login, search, contact, registration</a:t>
            </a:r>
            <a:r>
              <a:rPr lang="en-US" sz="1800" dirty="0">
                <a:solidFill>
                  <a:srgbClr val="0F172A"/>
                </a:solidFill>
                <a:latin typeface="Calibri" pitchFamily="34" charset="0"/>
                <a:ea typeface="Calibri" pitchFamily="34" charset="-122"/>
                <a:cs typeface="Calibri" pitchFamily="34" charset="-120"/>
              </a:rPr>
              <a:t>, contact.</a:t>
            </a:r>
            <a:endParaRPr lang="en-US" sz="1800" dirty="0"/>
          </a:p>
          <a:p>
            <a:pPr marL="228600" indent="-228600">
              <a:buSzPct val="100000"/>
              <a:buChar char="•"/>
            </a:pPr>
            <a:r>
              <a:rPr lang="en-US" sz="1800" dirty="0"/>
              <a:t>Forms send data to a server (later)</a:t>
            </a:r>
          </a:p>
          <a:p>
            <a:pPr marL="228600" indent="-228600">
              <a:buSzPct val="100000"/>
              <a:buChar char="•"/>
            </a:pPr>
            <a:r>
              <a:rPr lang="en-US" sz="1800" dirty="0"/>
              <a:t>Today: structure + inputs (no backend processing)</a:t>
            </a:r>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When submitted, the browser sends the data to a URL.</a:t>
            </a:r>
            <a:endParaRPr lang="en-US" sz="1800" dirty="0"/>
          </a:p>
        </p:txBody>
      </p:sp>
      <p:sp>
        <p:nvSpPr>
          <p:cNvPr id="9" name="Shape 7"/>
          <p:cNvSpPr/>
          <p:nvPr/>
        </p:nvSpPr>
        <p:spPr>
          <a:xfrm>
            <a:off x="0" y="6565392"/>
            <a:ext cx="12191695" cy="292608"/>
          </a:xfrm>
          <a:prstGeom prst="rect">
            <a:avLst/>
          </a:prstGeom>
          <a:solidFill>
            <a:srgbClr val="F1F5F9"/>
          </a:solidFill>
          <a:ln w="12700">
            <a:solidFill>
              <a:srgbClr val="F1F5F9"/>
            </a:solidFill>
            <a:prstDash val="solid"/>
          </a:ln>
        </p:spPr>
      </p:sp>
      <p:sp>
        <p:nvSpPr>
          <p:cNvPr id="10" name="Text 8"/>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Today: HTML only (no backend).</a:t>
            </a:r>
            <a:endParaRPr lang="en-US" sz="11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How Forms Work</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User input → request</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11064240" cy="4800600"/>
          </a:xfrm>
          <a:prstGeom prst="roundRect">
            <a:avLst/>
          </a:prstGeom>
          <a:solidFill>
            <a:srgbClr val="F1F5F9"/>
          </a:solidFill>
          <a:ln w="12700">
            <a:solidFill>
              <a:srgbClr val="CBD5E1"/>
            </a:solidFill>
            <a:prstDash val="solid"/>
          </a:ln>
        </p:spPr>
      </p:sp>
      <p:sp>
        <p:nvSpPr>
          <p:cNvPr id="8" name="Text 6"/>
          <p:cNvSpPr/>
          <p:nvPr/>
        </p:nvSpPr>
        <p:spPr>
          <a:xfrm>
            <a:off x="914400" y="1874519"/>
            <a:ext cx="10424160" cy="1815737"/>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User fills inputs (name, email, message).</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Browser builds key=value pairs using input “name” attributes.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Browser sends the data to the form’s action URL using the chosen method.</a:t>
            </a:r>
            <a:endParaRPr lang="tr-TR" sz="1800" dirty="0">
              <a:solidFill>
                <a:srgbClr val="0F172A"/>
              </a:solidFill>
              <a:latin typeface="Calibri" pitchFamily="34" charset="0"/>
              <a:ea typeface="Calibri" pitchFamily="34" charset="-122"/>
              <a:cs typeface="Calibri" pitchFamily="34" charset="-120"/>
            </a:endParaRPr>
          </a:p>
          <a:p>
            <a:r>
              <a:rPr lang="en-US" sz="1800" dirty="0"/>
              <a:t>Server receives and processes</a:t>
            </a:r>
          </a:p>
          <a:p>
            <a:r>
              <a:rPr lang="en-US" sz="1800" dirty="0"/>
              <a:t>Server responds (success/error)</a:t>
            </a:r>
          </a:p>
          <a:p>
            <a:pPr marL="228600" indent="-228600">
              <a:buSzPct val="100000"/>
              <a:buChar char="•"/>
            </a:pPr>
            <a:endParaRPr lang="en-US" sz="1800" dirty="0"/>
          </a:p>
        </p:txBody>
      </p:sp>
      <p:sp>
        <p:nvSpPr>
          <p:cNvPr id="9" name="Shape 7"/>
          <p:cNvSpPr/>
          <p:nvPr/>
        </p:nvSpPr>
        <p:spPr>
          <a:xfrm>
            <a:off x="0" y="6565392"/>
            <a:ext cx="12191695" cy="292608"/>
          </a:xfrm>
          <a:prstGeom prst="rect">
            <a:avLst/>
          </a:prstGeom>
          <a:solidFill>
            <a:srgbClr val="F1F5F9"/>
          </a:solidFill>
          <a:ln w="12700">
            <a:solidFill>
              <a:srgbClr val="F1F5F9"/>
            </a:solidFill>
            <a:prstDash val="solid"/>
          </a:ln>
        </p:spPr>
      </p:sp>
      <p:sp>
        <p:nvSpPr>
          <p:cNvPr id="10" name="Text 8"/>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Key idea: name attributes define what gets sent.</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target="_blank"</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Open in a new tab (when to use)</a:t>
            </a:r>
            <a:endParaRPr lang="en-US" sz="1200" dirty="0"/>
          </a:p>
        </p:txBody>
      </p:sp>
      <p:sp>
        <p:nvSpPr>
          <p:cNvPr id="5" name="Text 3"/>
          <p:cNvSpPr/>
          <p:nvPr/>
        </p:nvSpPr>
        <p:spPr>
          <a:xfrm>
            <a:off x="822960" y="1143000"/>
            <a:ext cx="5852160" cy="4389120"/>
          </a:xfrm>
          <a:prstGeom prst="rect">
            <a:avLst/>
          </a:prstGeom>
          <a:noFill/>
          <a:ln/>
        </p:spPr>
        <p:txBody>
          <a:bodyPr wrap="square" rtlCol="0" anchor="t"/>
          <a:lstStyle/>
          <a:p>
            <a:pPr marL="254000" indent="-254000">
              <a:lnSpc>
                <a:spcPct val="115000"/>
              </a:lnSpc>
              <a:buSzPct val="100000"/>
              <a:buChar char="•"/>
            </a:pPr>
            <a:r>
              <a:rPr lang="en-US" sz="2000" dirty="0">
                <a:solidFill>
                  <a:srgbClr val="FF0000"/>
                </a:solidFill>
                <a:latin typeface="Calibri" pitchFamily="34" charset="0"/>
                <a:ea typeface="Calibri" pitchFamily="34" charset="-122"/>
                <a:cs typeface="Calibri" pitchFamily="34" charset="-120"/>
              </a:rPr>
              <a:t>Opens the link in a new tab/window</a:t>
            </a:r>
            <a:endParaRPr lang="en-US" sz="2000" dirty="0">
              <a:solidFill>
                <a:srgbClr val="FF0000"/>
              </a:solidFill>
            </a:endParaRPr>
          </a:p>
          <a:p>
            <a:pPr marL="254000" indent="-254000">
              <a:lnSpc>
                <a:spcPct val="115000"/>
              </a:lnSpc>
              <a:buSzPct val="100000"/>
              <a:buChar char="•"/>
            </a:pPr>
            <a:endParaRPr lang="en-US" sz="2000" dirty="0">
              <a:solidFill>
                <a:srgbClr val="FF0000"/>
              </a:solidFill>
            </a:endParaRPr>
          </a:p>
          <a:p>
            <a:pPr marL="254000" indent="-254000">
              <a:lnSpc>
                <a:spcPct val="115000"/>
              </a:lnSpc>
              <a:buSzPct val="100000"/>
              <a:buChar char="•"/>
            </a:pPr>
            <a:r>
              <a:rPr lang="en-US" sz="2000" dirty="0">
                <a:solidFill>
                  <a:srgbClr val="FF0000"/>
                </a:solidFill>
                <a:latin typeface="Calibri" pitchFamily="34" charset="0"/>
                <a:ea typeface="Calibri" pitchFamily="34" charset="-122"/>
                <a:cs typeface="Calibri" pitchFamily="34" charset="-120"/>
              </a:rPr>
              <a:t>Use it for external sites or references students may want to keep open</a:t>
            </a:r>
            <a:endParaRPr lang="en-US" sz="2000" dirty="0">
              <a:solidFill>
                <a:srgbClr val="FF0000"/>
              </a:solidFill>
            </a:endParaRPr>
          </a:p>
          <a:p>
            <a:pPr marL="254000" indent="-254000">
              <a:lnSpc>
                <a:spcPct val="115000"/>
              </a:lnSpc>
              <a:buSzPct val="100000"/>
              <a:buChar char="•"/>
            </a:pPr>
            <a:endParaRPr lang="en-US" sz="2000" dirty="0">
              <a:solidFill>
                <a:srgbClr val="FF0000"/>
              </a:solidFill>
            </a:endParaRPr>
          </a:p>
          <a:p>
            <a:pPr marL="254000" indent="-254000">
              <a:lnSpc>
                <a:spcPct val="115000"/>
              </a:lnSpc>
              <a:buSzPct val="100000"/>
              <a:buChar char="•"/>
            </a:pPr>
            <a:r>
              <a:rPr lang="en-US" sz="2000" dirty="0">
                <a:solidFill>
                  <a:srgbClr val="FF0000"/>
                </a:solidFill>
                <a:latin typeface="Calibri" pitchFamily="34" charset="0"/>
                <a:ea typeface="Calibri" pitchFamily="34" charset="-122"/>
                <a:cs typeface="Calibri" pitchFamily="34" charset="-120"/>
              </a:rPr>
              <a:t>Do NOT overuse it (let users control navigation)</a:t>
            </a:r>
            <a:endParaRPr lang="en-US" sz="2000" dirty="0">
              <a:solidFill>
                <a:srgbClr val="FF0000"/>
              </a:solidFill>
            </a:endParaRPr>
          </a:p>
        </p:txBody>
      </p:sp>
      <p:sp>
        <p:nvSpPr>
          <p:cNvPr id="6" name="Shape 4"/>
          <p:cNvSpPr/>
          <p:nvPr/>
        </p:nvSpPr>
        <p:spPr>
          <a:xfrm>
            <a:off x="6766560" y="1143000"/>
            <a:ext cx="4572000" cy="182880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1463040"/>
          </a:xfrm>
          <a:prstGeom prst="rect">
            <a:avLst/>
          </a:prstGeom>
          <a:noFill/>
          <a:ln/>
        </p:spPr>
        <p:txBody>
          <a:bodyPr wrap="square" rtlCol="0" anchor="t"/>
          <a:lstStyle/>
          <a:p>
            <a:pPr marL="0" indent="0">
              <a:buNone/>
            </a:pPr>
            <a:r>
              <a:rPr lang="en-US" sz="1400" dirty="0">
                <a:solidFill>
                  <a:srgbClr val="FF0000"/>
                </a:solidFill>
                <a:latin typeface="Consolas" pitchFamily="34" charset="0"/>
                <a:ea typeface="Consolas" pitchFamily="34" charset="-122"/>
                <a:cs typeface="Consolas" pitchFamily="34" charset="-120"/>
              </a:rPr>
              <a:t>&lt;a href="https://example.com" target="_blank"&gt;</a:t>
            </a:r>
            <a:endParaRPr lang="en-US" sz="1400" dirty="0">
              <a:solidFill>
                <a:srgbClr val="FF0000"/>
              </a:solidFill>
            </a:endParaRPr>
          </a:p>
          <a:p>
            <a:pPr marL="0" indent="0">
              <a:buNone/>
            </a:pPr>
            <a:r>
              <a:rPr lang="en-US" sz="1400" dirty="0">
                <a:solidFill>
                  <a:srgbClr val="FF0000"/>
                </a:solidFill>
                <a:latin typeface="Consolas" pitchFamily="34" charset="0"/>
                <a:ea typeface="Consolas" pitchFamily="34" charset="-122"/>
                <a:cs typeface="Consolas" pitchFamily="34" charset="-120"/>
              </a:rPr>
              <a:t>  External Resource</a:t>
            </a:r>
            <a:endParaRPr lang="en-US" sz="1400" dirty="0">
              <a:solidFill>
                <a:srgbClr val="FF0000"/>
              </a:solidFill>
            </a:endParaRPr>
          </a:p>
          <a:p>
            <a:pPr marL="0" indent="0">
              <a:buNone/>
            </a:pPr>
            <a:r>
              <a:rPr lang="en-US" sz="1400" dirty="0">
                <a:solidFill>
                  <a:srgbClr val="FF0000"/>
                </a:solidFill>
                <a:latin typeface="Consolas" pitchFamily="34" charset="0"/>
                <a:ea typeface="Consolas" pitchFamily="34" charset="-122"/>
                <a:cs typeface="Consolas" pitchFamily="34" charset="-120"/>
              </a:rPr>
              <a:t>&lt;/a&gt;</a:t>
            </a:r>
            <a:endParaRPr lang="en-US" sz="1400" dirty="0">
              <a:solidFill>
                <a:srgbClr val="FF0000"/>
              </a:solidFill>
            </a:endParaRPr>
          </a:p>
        </p:txBody>
      </p:sp>
      <p:sp>
        <p:nvSpPr>
          <p:cNvPr id="8" name="Shape 6"/>
          <p:cNvSpPr/>
          <p:nvPr/>
        </p:nvSpPr>
        <p:spPr>
          <a:xfrm>
            <a:off x="6766560" y="3154680"/>
            <a:ext cx="4572000" cy="2011680"/>
          </a:xfrm>
          <a:prstGeom prst="roundRect">
            <a:avLst/>
          </a:prstGeom>
          <a:solidFill>
            <a:srgbClr val="EFF6FF"/>
          </a:solidFill>
          <a:ln w="12700">
            <a:solidFill>
              <a:srgbClr val="93C5FD"/>
            </a:solidFill>
            <a:prstDash val="solid"/>
          </a:ln>
        </p:spPr>
      </p:sp>
      <p:sp>
        <p:nvSpPr>
          <p:cNvPr id="9" name="Text 7"/>
          <p:cNvSpPr/>
          <p:nvPr/>
        </p:nvSpPr>
        <p:spPr>
          <a:xfrm>
            <a:off x="6995160" y="3319272"/>
            <a:ext cx="4114800" cy="274320"/>
          </a:xfrm>
          <a:prstGeom prst="rect">
            <a:avLst/>
          </a:prstGeom>
          <a:noFill/>
          <a:ln/>
        </p:spPr>
        <p:txBody>
          <a:bodyPr wrap="square" rtlCol="0" anchor="ctr"/>
          <a:lstStyle/>
          <a:p>
            <a:pPr marL="0" indent="0">
              <a:buNone/>
            </a:pPr>
            <a:r>
              <a:rPr lang="en-US" sz="1400" b="1" dirty="0">
                <a:solidFill>
                  <a:srgbClr val="FF0000"/>
                </a:solidFill>
                <a:latin typeface="Calibri" pitchFamily="34" charset="0"/>
                <a:ea typeface="Calibri" pitchFamily="34" charset="-122"/>
                <a:cs typeface="Calibri" pitchFamily="34" charset="-120"/>
              </a:rPr>
              <a:t>Teacher tip</a:t>
            </a:r>
            <a:endParaRPr lang="en-US" sz="1400" dirty="0">
              <a:solidFill>
                <a:srgbClr val="FF0000"/>
              </a:solidFill>
            </a:endParaRPr>
          </a:p>
        </p:txBody>
      </p:sp>
      <p:sp>
        <p:nvSpPr>
          <p:cNvPr id="10" name="Text 8"/>
          <p:cNvSpPr/>
          <p:nvPr/>
        </p:nvSpPr>
        <p:spPr>
          <a:xfrm>
            <a:off x="6995160" y="3630168"/>
            <a:ext cx="4114800" cy="1417320"/>
          </a:xfrm>
          <a:prstGeom prst="rect">
            <a:avLst/>
          </a:prstGeom>
          <a:noFill/>
          <a:ln/>
        </p:spPr>
        <p:txBody>
          <a:bodyPr wrap="square" rtlCol="0" anchor="t"/>
          <a:lstStyle/>
          <a:p>
            <a:pPr marL="0" indent="0">
              <a:buNone/>
            </a:pPr>
            <a:r>
              <a:rPr lang="en-US" sz="1400" dirty="0">
                <a:solidFill>
                  <a:srgbClr val="FF0000"/>
                </a:solidFill>
                <a:latin typeface="Calibri" pitchFamily="34" charset="0"/>
                <a:ea typeface="Calibri" pitchFamily="34" charset="-122"/>
                <a:cs typeface="Calibri" pitchFamily="34" charset="-120"/>
              </a:rPr>
              <a:t>Tell students: “External references can open in new tab. Internal navigation usually stays in the same tab.”</a:t>
            </a:r>
            <a:endParaRPr lang="en-US" sz="1400" dirty="0">
              <a:solidFill>
                <a:srgbClr val="FF0000"/>
              </a:solidFill>
            </a:endParaRPr>
          </a:p>
        </p:txBody>
      </p:sp>
      <p:sp>
        <p:nvSpPr>
          <p:cNvPr id="11" name="Shape 9"/>
          <p:cNvSpPr/>
          <p:nvPr/>
        </p:nvSpPr>
        <p:spPr>
          <a:xfrm>
            <a:off x="0" y="6583680"/>
            <a:ext cx="12191695" cy="274320"/>
          </a:xfrm>
          <a:prstGeom prst="rect">
            <a:avLst/>
          </a:prstGeom>
          <a:solidFill>
            <a:srgbClr val="F3F4F6"/>
          </a:solidFill>
          <a:ln w="12700">
            <a:solidFill>
              <a:srgbClr val="F3F4F6"/>
            </a:solidFill>
            <a:prstDash val="solid"/>
          </a:ln>
        </p:spPr>
      </p:sp>
      <p:sp>
        <p:nvSpPr>
          <p:cNvPr id="12" name="Text 10"/>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3" name="Text 11"/>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7</a:t>
            </a:r>
            <a:endParaRPr lang="en-US" sz="10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The &lt;form&gt; Element</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action &amp; method</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6583680" cy="1527048"/>
          </a:xfrm>
          <a:prstGeom prst="roundRect">
            <a:avLst/>
          </a:prstGeom>
          <a:solidFill>
            <a:srgbClr val="0B1220"/>
          </a:solidFill>
          <a:ln w="12700">
            <a:solidFill>
              <a:srgbClr val="0B1220"/>
            </a:solidFill>
            <a:prstDash val="solid"/>
          </a:ln>
        </p:spPr>
      </p:sp>
      <p:sp>
        <p:nvSpPr>
          <p:cNvPr id="8" name="Text 6"/>
          <p:cNvSpPr/>
          <p:nvPr/>
        </p:nvSpPr>
        <p:spPr>
          <a:xfrm>
            <a:off x="777240" y="1709928"/>
            <a:ext cx="612648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Form skeleton</a:t>
            </a:r>
            <a:endParaRPr lang="en-US" sz="1200" dirty="0"/>
          </a:p>
        </p:txBody>
      </p:sp>
      <p:sp>
        <p:nvSpPr>
          <p:cNvPr id="9" name="Text 7"/>
          <p:cNvSpPr/>
          <p:nvPr/>
        </p:nvSpPr>
        <p:spPr>
          <a:xfrm>
            <a:off x="777240" y="2011680"/>
            <a:ext cx="6126480" cy="978408"/>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&lt;form action="/submit" method="post"&gt;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 inputs go here --&gt;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&lt;button type="submit"&gt;Send&lt;/button&gt;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&lt;/form&gt;</a:t>
            </a:r>
            <a:endParaRPr lang="en-US" sz="1400" dirty="0"/>
          </a:p>
        </p:txBody>
      </p:sp>
      <p:sp>
        <p:nvSpPr>
          <p:cNvPr id="10" name="Shape 8"/>
          <p:cNvSpPr/>
          <p:nvPr/>
        </p:nvSpPr>
        <p:spPr>
          <a:xfrm>
            <a:off x="7406640" y="1600200"/>
            <a:ext cx="4206240" cy="4800600"/>
          </a:xfrm>
          <a:prstGeom prst="roundRect">
            <a:avLst/>
          </a:prstGeom>
          <a:solidFill>
            <a:srgbClr val="F1F5F9"/>
          </a:solidFill>
          <a:ln w="12700">
            <a:solidFill>
              <a:srgbClr val="CBD5E1"/>
            </a:solidFill>
            <a:prstDash val="solid"/>
          </a:ln>
        </p:spPr>
      </p:sp>
      <p:sp>
        <p:nvSpPr>
          <p:cNvPr id="11" name="Text 9"/>
          <p:cNvSpPr/>
          <p:nvPr/>
        </p:nvSpPr>
        <p:spPr>
          <a:xfrm>
            <a:off x="7635240" y="1874520"/>
            <a:ext cx="3886200" cy="2221992"/>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&lt;form&gt; defines the form area</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action = where data is sent</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method = how data is sent (GET or POST)</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submit triggers sending</a:t>
            </a:r>
            <a:endParaRPr lang="en-US" sz="16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If action is missing, data is sent to the current page URL.</a:t>
            </a:r>
            <a:endParaRPr lang="en-US" sz="11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GET vs POST</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Simple and practical</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5623560" cy="4800600"/>
          </a:xfrm>
          <a:prstGeom prst="roundRect">
            <a:avLst/>
          </a:prstGeom>
          <a:solidFill>
            <a:srgbClr val="F1F5F9"/>
          </a:solidFill>
          <a:ln w="12700">
            <a:solidFill>
              <a:srgbClr val="CBD5E1"/>
            </a:solidFill>
            <a:prstDash val="solid"/>
          </a:ln>
        </p:spPr>
      </p:sp>
      <p:sp>
        <p:nvSpPr>
          <p:cNvPr id="8" name="Text 6"/>
          <p:cNvSpPr/>
          <p:nvPr/>
        </p:nvSpPr>
        <p:spPr>
          <a:xfrm>
            <a:off x="914400" y="1874520"/>
            <a:ext cx="5029200" cy="320040"/>
          </a:xfrm>
          <a:prstGeom prst="rect">
            <a:avLst/>
          </a:prstGeom>
          <a:noFill/>
          <a:ln/>
        </p:spPr>
        <p:txBody>
          <a:bodyPr wrap="square" rtlCol="0" anchor="ctr"/>
          <a:lstStyle/>
          <a:p>
            <a:pPr marL="0" indent="0">
              <a:buNone/>
            </a:pPr>
            <a:r>
              <a:rPr lang="en-US" sz="2000" b="1" dirty="0">
                <a:solidFill>
                  <a:srgbClr val="1D4ED8"/>
                </a:solidFill>
                <a:latin typeface="Calibri" pitchFamily="34" charset="0"/>
                <a:ea typeface="Calibri" pitchFamily="34" charset="-122"/>
                <a:cs typeface="Calibri" pitchFamily="34" charset="-120"/>
              </a:rPr>
              <a:t>GET</a:t>
            </a:r>
            <a:endParaRPr lang="en-US" sz="2000" dirty="0"/>
          </a:p>
        </p:txBody>
      </p:sp>
      <p:sp>
        <p:nvSpPr>
          <p:cNvPr id="9" name="Text 7"/>
          <p:cNvSpPr/>
          <p:nvPr/>
        </p:nvSpPr>
        <p:spPr>
          <a:xfrm>
            <a:off x="960120" y="2286000"/>
            <a:ext cx="5029200" cy="1609344"/>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Default method</a:t>
            </a:r>
            <a:endParaRPr lang="en-US" sz="1600" dirty="0"/>
          </a:p>
          <a:p>
            <a:pPr marL="203200" indent="-203200">
              <a:buSzPct val="100000"/>
              <a:buFontTx/>
              <a:buChar char="•"/>
            </a:pPr>
            <a:r>
              <a:rPr lang="en-US" sz="1600" dirty="0">
                <a:solidFill>
                  <a:srgbClr val="0F172A"/>
                </a:solidFill>
                <a:latin typeface="Calibri" pitchFamily="34" charset="0"/>
                <a:ea typeface="Calibri" pitchFamily="34" charset="-122"/>
                <a:cs typeface="Calibri" pitchFamily="34" charset="-120"/>
              </a:rPr>
              <a:t>Data is appended to the URL</a:t>
            </a:r>
            <a:r>
              <a:rPr lang="en-US" sz="1600" dirty="0"/>
              <a:t>(query string)</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Good for search / filters</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Avoid for sensitive data</a:t>
            </a:r>
            <a:endParaRPr lang="en-US" sz="1600" dirty="0"/>
          </a:p>
        </p:txBody>
      </p:sp>
      <p:sp>
        <p:nvSpPr>
          <p:cNvPr id="10" name="Shape 8"/>
          <p:cNvSpPr/>
          <p:nvPr/>
        </p:nvSpPr>
        <p:spPr>
          <a:xfrm>
            <a:off x="6446520" y="1600200"/>
            <a:ext cx="5166360" cy="4800600"/>
          </a:xfrm>
          <a:prstGeom prst="roundRect">
            <a:avLst/>
          </a:prstGeom>
          <a:solidFill>
            <a:srgbClr val="F1F5F9"/>
          </a:solidFill>
          <a:ln w="12700">
            <a:solidFill>
              <a:srgbClr val="CBD5E1"/>
            </a:solidFill>
            <a:prstDash val="solid"/>
          </a:ln>
        </p:spPr>
      </p:sp>
      <p:sp>
        <p:nvSpPr>
          <p:cNvPr id="11" name="Text 9"/>
          <p:cNvSpPr/>
          <p:nvPr/>
        </p:nvSpPr>
        <p:spPr>
          <a:xfrm>
            <a:off x="6812280" y="1874520"/>
            <a:ext cx="4663440" cy="320040"/>
          </a:xfrm>
          <a:prstGeom prst="rect">
            <a:avLst/>
          </a:prstGeom>
          <a:noFill/>
          <a:ln/>
        </p:spPr>
        <p:txBody>
          <a:bodyPr wrap="square" rtlCol="0" anchor="ctr"/>
          <a:lstStyle/>
          <a:p>
            <a:pPr marL="0" indent="0">
              <a:buNone/>
            </a:pPr>
            <a:r>
              <a:rPr lang="en-US" sz="2000" b="1" dirty="0">
                <a:solidFill>
                  <a:srgbClr val="1D4ED8"/>
                </a:solidFill>
                <a:latin typeface="Calibri" pitchFamily="34" charset="0"/>
                <a:ea typeface="Calibri" pitchFamily="34" charset="-122"/>
                <a:cs typeface="Calibri" pitchFamily="34" charset="-120"/>
              </a:rPr>
              <a:t>POST</a:t>
            </a:r>
            <a:endParaRPr lang="en-US" sz="2000" dirty="0"/>
          </a:p>
        </p:txBody>
      </p:sp>
      <p:sp>
        <p:nvSpPr>
          <p:cNvPr id="12" name="Text 10"/>
          <p:cNvSpPr/>
          <p:nvPr/>
        </p:nvSpPr>
        <p:spPr>
          <a:xfrm>
            <a:off x="6858000" y="2286000"/>
            <a:ext cx="4663440" cy="1298448"/>
          </a:xfrm>
          <a:prstGeom prst="rect">
            <a:avLst/>
          </a:prstGeom>
          <a:noFill/>
          <a:ln/>
        </p:spPr>
        <p:txBody>
          <a:bodyPr wrap="square" rtlCol="0" anchor="t"/>
          <a:lstStyle/>
          <a:p>
            <a:pPr marL="203200" indent="-203200">
              <a:buSzPct val="100000"/>
              <a:buFontTx/>
              <a:buChar char="•"/>
            </a:pPr>
            <a:r>
              <a:rPr lang="en-US" sz="1600" dirty="0">
                <a:solidFill>
                  <a:srgbClr val="0F172A"/>
                </a:solidFill>
                <a:latin typeface="Calibri" pitchFamily="34" charset="0"/>
                <a:ea typeface="Calibri" pitchFamily="34" charset="-122"/>
                <a:cs typeface="Calibri" pitchFamily="34" charset="-120"/>
              </a:rPr>
              <a:t>Data is sent in the request body</a:t>
            </a:r>
            <a:r>
              <a:rPr lang="tr-TR" sz="1600" dirty="0">
                <a:solidFill>
                  <a:srgbClr val="0F172A"/>
                </a:solidFill>
                <a:latin typeface="Calibri" pitchFamily="34" charset="0"/>
                <a:ea typeface="Calibri" pitchFamily="34" charset="-122"/>
                <a:cs typeface="Calibri" pitchFamily="34" charset="-120"/>
              </a:rPr>
              <a:t> </a:t>
            </a:r>
            <a:r>
              <a:rPr lang="en-US" sz="1600" dirty="0"/>
              <a:t>(not shown in URL)</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Better for create/update actions</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Use for login/contact forms</a:t>
            </a:r>
            <a:endParaRPr lang="tr-TR" sz="1600" dirty="0">
              <a:solidFill>
                <a:srgbClr val="0F172A"/>
              </a:solidFill>
              <a:latin typeface="Calibri" pitchFamily="34" charset="0"/>
              <a:ea typeface="Calibri" pitchFamily="34" charset="-122"/>
              <a:cs typeface="Calibri" pitchFamily="34" charset="-120"/>
            </a:endParaRPr>
          </a:p>
          <a:p>
            <a:pPr marL="203200" indent="-203200">
              <a:buSzPct val="100000"/>
              <a:buChar char="•"/>
            </a:pPr>
            <a:r>
              <a:rPr lang="en-US" sz="1600" dirty="0"/>
              <a:t>good for passwords, long text, sensitive info</a:t>
            </a:r>
          </a:p>
        </p:txBody>
      </p:sp>
      <p:sp>
        <p:nvSpPr>
          <p:cNvPr id="13" name="Shape 11"/>
          <p:cNvSpPr/>
          <p:nvPr/>
        </p:nvSpPr>
        <p:spPr>
          <a:xfrm>
            <a:off x="0" y="6565392"/>
            <a:ext cx="12191695" cy="292608"/>
          </a:xfrm>
          <a:prstGeom prst="rect">
            <a:avLst/>
          </a:prstGeom>
          <a:solidFill>
            <a:srgbClr val="F1F5F9"/>
          </a:solidFill>
          <a:ln w="12700">
            <a:solidFill>
              <a:srgbClr val="F1F5F9"/>
            </a:solidFill>
            <a:prstDash val="solid"/>
          </a:ln>
        </p:spPr>
      </p:sp>
      <p:sp>
        <p:nvSpPr>
          <p:cNvPr id="14" name="Text 12"/>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Rule of thumb: GET for “read/search”, POST for “submit/create”.</a:t>
            </a:r>
            <a:endParaRPr lang="en-US" sz="11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Input Basics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type, name, value, placeholder</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6766560" cy="1271016"/>
          </a:xfrm>
          <a:prstGeom prst="roundRect">
            <a:avLst/>
          </a:prstGeom>
          <a:solidFill>
            <a:srgbClr val="0B1220"/>
          </a:solidFill>
          <a:ln w="12700">
            <a:solidFill>
              <a:srgbClr val="0B1220"/>
            </a:solidFill>
            <a:prstDash val="solid"/>
          </a:ln>
        </p:spPr>
      </p:sp>
      <p:sp>
        <p:nvSpPr>
          <p:cNvPr id="8" name="Text 6"/>
          <p:cNvSpPr/>
          <p:nvPr/>
        </p:nvSpPr>
        <p:spPr>
          <a:xfrm>
            <a:off x="777240" y="1709928"/>
            <a:ext cx="630936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Key attributes</a:t>
            </a:r>
            <a:endParaRPr lang="en-US" sz="1200" dirty="0"/>
          </a:p>
        </p:txBody>
      </p:sp>
      <p:sp>
        <p:nvSpPr>
          <p:cNvPr id="9" name="Text 7"/>
          <p:cNvSpPr/>
          <p:nvPr/>
        </p:nvSpPr>
        <p:spPr>
          <a:xfrm>
            <a:off x="777240" y="2011680"/>
            <a:ext cx="6309360" cy="722376"/>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&lt;label for="email"&gt;Email&lt;/label&gt;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&lt;input id="email" name="email" type="email"</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placeholder="name@example.com"&gt;</a:t>
            </a:r>
            <a:endParaRPr lang="en-US" sz="1400" dirty="0"/>
          </a:p>
        </p:txBody>
      </p:sp>
      <p:sp>
        <p:nvSpPr>
          <p:cNvPr id="10" name="Shape 8"/>
          <p:cNvSpPr/>
          <p:nvPr/>
        </p:nvSpPr>
        <p:spPr>
          <a:xfrm>
            <a:off x="7498080" y="1600200"/>
            <a:ext cx="4114800" cy="4800600"/>
          </a:xfrm>
          <a:prstGeom prst="roundRect">
            <a:avLst/>
          </a:prstGeom>
          <a:solidFill>
            <a:srgbClr val="F1F5F9"/>
          </a:solidFill>
          <a:ln w="12700">
            <a:solidFill>
              <a:srgbClr val="CBD5E1"/>
            </a:solidFill>
            <a:prstDash val="solid"/>
          </a:ln>
        </p:spPr>
      </p:sp>
      <p:sp>
        <p:nvSpPr>
          <p:cNvPr id="11" name="Text 9"/>
          <p:cNvSpPr/>
          <p:nvPr/>
        </p:nvSpPr>
        <p:spPr>
          <a:xfrm>
            <a:off x="7726680" y="1874520"/>
            <a:ext cx="3840480" cy="1609344"/>
          </a:xfrm>
          <a:prstGeom prst="rect">
            <a:avLst/>
          </a:prstGeom>
          <a:noFill/>
          <a:ln/>
        </p:spPr>
        <p:txBody>
          <a:bodyPr wrap="square" rtlCol="0" anchor="t"/>
          <a:lstStyle/>
          <a:p>
            <a:pPr marL="203200" indent="-203200">
              <a:buSzPct val="100000"/>
              <a:buFontTx/>
              <a:buChar char="•"/>
            </a:pPr>
            <a:r>
              <a:rPr lang="en-US" sz="1600" dirty="0">
                <a:solidFill>
                  <a:srgbClr val="0F172A"/>
                </a:solidFill>
                <a:latin typeface="Calibri" pitchFamily="34" charset="0"/>
                <a:ea typeface="Calibri" pitchFamily="34" charset="-122"/>
                <a:cs typeface="Calibri" pitchFamily="34" charset="-120"/>
              </a:rPr>
              <a:t>type = input kind</a:t>
            </a:r>
            <a:r>
              <a:rPr lang="tr-TR" sz="1600" dirty="0">
                <a:solidFill>
                  <a:srgbClr val="0F172A"/>
                </a:solidFill>
                <a:latin typeface="Calibri" pitchFamily="34" charset="0"/>
                <a:ea typeface="Calibri" pitchFamily="34" charset="-122"/>
                <a:cs typeface="Calibri" pitchFamily="34" charset="-120"/>
              </a:rPr>
              <a:t> </a:t>
            </a:r>
            <a:r>
              <a:rPr lang="tr-TR" sz="1600" dirty="0"/>
              <a:t>(n</a:t>
            </a:r>
            <a:r>
              <a:rPr lang="en-US" sz="1600" dirty="0" err="1"/>
              <a:t>ormal</a:t>
            </a:r>
            <a:r>
              <a:rPr lang="en-US" sz="1600" dirty="0"/>
              <a:t> text</a:t>
            </a:r>
            <a:r>
              <a:rPr lang="tr-TR" sz="1600" dirty="0"/>
              <a:t>)</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name = key sent to server</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value = current value</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placeholder = hint text</a:t>
            </a:r>
            <a:endParaRPr lang="en-US" sz="16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If name is missing, that value usually won’t be submitted.</a:t>
            </a:r>
            <a:endParaRPr lang="en-US" sz="11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Text Inputs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text / email / password / number</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6035040" cy="1527048"/>
          </a:xfrm>
          <a:prstGeom prst="roundRect">
            <a:avLst/>
          </a:prstGeom>
          <a:solidFill>
            <a:srgbClr val="0B1220"/>
          </a:solidFill>
          <a:ln w="12700">
            <a:solidFill>
              <a:srgbClr val="0B1220"/>
            </a:solidFill>
            <a:prstDash val="solid"/>
          </a:ln>
        </p:spPr>
      </p:sp>
      <p:sp>
        <p:nvSpPr>
          <p:cNvPr id="8" name="Text 6"/>
          <p:cNvSpPr/>
          <p:nvPr/>
        </p:nvSpPr>
        <p:spPr>
          <a:xfrm>
            <a:off x="777240" y="1709928"/>
            <a:ext cx="557784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Common types</a:t>
            </a:r>
            <a:endParaRPr lang="en-US" sz="1200" dirty="0"/>
          </a:p>
        </p:txBody>
      </p:sp>
      <p:sp>
        <p:nvSpPr>
          <p:cNvPr id="9" name="Text 7"/>
          <p:cNvSpPr/>
          <p:nvPr/>
        </p:nvSpPr>
        <p:spPr>
          <a:xfrm>
            <a:off x="777240" y="2011680"/>
            <a:ext cx="5577840" cy="978408"/>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&lt;input type="text" name="fullName"&gt;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&lt;input type="email" name="email"&gt;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&lt;input type="password" name="password"&gt;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&lt;input type="number" name="age" min="0" max="120"&gt;</a:t>
            </a:r>
            <a:endParaRPr lang="en-US" sz="1400" dirty="0"/>
          </a:p>
        </p:txBody>
      </p:sp>
      <p:sp>
        <p:nvSpPr>
          <p:cNvPr id="10" name="Shape 8"/>
          <p:cNvSpPr/>
          <p:nvPr/>
        </p:nvSpPr>
        <p:spPr>
          <a:xfrm>
            <a:off x="6766560" y="1600200"/>
            <a:ext cx="4846320" cy="4800600"/>
          </a:xfrm>
          <a:prstGeom prst="roundRect">
            <a:avLst/>
          </a:prstGeom>
          <a:solidFill>
            <a:srgbClr val="F1F5F9"/>
          </a:solidFill>
          <a:ln w="12700">
            <a:solidFill>
              <a:srgbClr val="CBD5E1"/>
            </a:solidFill>
            <a:prstDash val="solid"/>
          </a:ln>
        </p:spPr>
      </p:sp>
      <p:sp>
        <p:nvSpPr>
          <p:cNvPr id="11" name="Text 9"/>
          <p:cNvSpPr/>
          <p:nvPr/>
        </p:nvSpPr>
        <p:spPr>
          <a:xfrm>
            <a:off x="6995160" y="1874520"/>
            <a:ext cx="4572000" cy="1609344"/>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email may check email format.</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password masks text.</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number can use min/max.</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Always include labels.</a:t>
            </a:r>
            <a:endParaRPr lang="tr-TR" sz="1600" dirty="0">
              <a:solidFill>
                <a:srgbClr val="0F172A"/>
              </a:solidFill>
              <a:latin typeface="Calibri" pitchFamily="34" charset="0"/>
              <a:ea typeface="Calibri" pitchFamily="34" charset="-122"/>
              <a:cs typeface="Calibri" pitchFamily="34" charset="-120"/>
            </a:endParaRPr>
          </a:p>
          <a:p>
            <a:pPr marL="203200" indent="-203200">
              <a:buSzPct val="100000"/>
              <a:buFontTx/>
              <a:buChar char="•"/>
            </a:pPr>
            <a:r>
              <a:rPr lang="en-US" sz="1600" dirty="0"/>
              <a:t>submit: sends the form</a:t>
            </a:r>
          </a:p>
          <a:p>
            <a:pPr marL="203200" indent="-203200">
              <a:buSzPct val="100000"/>
              <a:buChar char="•"/>
            </a:pPr>
            <a:endParaRPr lang="en-US" sz="16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Keep forms simple: collect only what you need.</a:t>
            </a:r>
            <a:endParaRPr lang="en-US" sz="11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Choices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radio vs checkbox</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6035040" cy="3063240"/>
          </a:xfrm>
          <a:prstGeom prst="roundRect">
            <a:avLst/>
          </a:prstGeom>
          <a:solidFill>
            <a:srgbClr val="0B1220"/>
          </a:solidFill>
          <a:ln w="12700">
            <a:solidFill>
              <a:srgbClr val="0B1220"/>
            </a:solidFill>
            <a:prstDash val="solid"/>
          </a:ln>
        </p:spPr>
      </p:sp>
      <p:sp>
        <p:nvSpPr>
          <p:cNvPr id="8" name="Text 6"/>
          <p:cNvSpPr/>
          <p:nvPr/>
        </p:nvSpPr>
        <p:spPr>
          <a:xfrm>
            <a:off x="777240" y="1709928"/>
            <a:ext cx="557784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Radio vs checkbox</a:t>
            </a:r>
            <a:endParaRPr lang="en-US" sz="1200" dirty="0"/>
          </a:p>
        </p:txBody>
      </p:sp>
      <p:sp>
        <p:nvSpPr>
          <p:cNvPr id="9" name="Text 7"/>
          <p:cNvSpPr/>
          <p:nvPr/>
        </p:nvSpPr>
        <p:spPr>
          <a:xfrm>
            <a:off x="777240" y="2011680"/>
            <a:ext cx="5577840" cy="2514600"/>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 ONE choice --&gt;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&lt;input type="radio" name="role" id="student" value="student"&gt;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&lt;label for="student"&gt;Student&lt;/label&gt;</a:t>
            </a:r>
            <a:endParaRPr lang="en-US" sz="1400" dirty="0"/>
          </a:p>
          <a:p>
            <a:pPr marL="0" indent="0">
              <a:buNone/>
            </a:pP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&lt;input type="radio" name="role" id="teacher" value="teacher"&gt;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&lt;label for="teacher"&gt;Teacher&lt;/label&gt;</a:t>
            </a:r>
            <a:endParaRPr lang="en-US" sz="1400" dirty="0"/>
          </a:p>
          <a:p>
            <a:pPr marL="0" indent="0">
              <a:buNone/>
            </a:pP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 MANY choices --&gt;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&lt;input type="checkbox" name="topics" id="html" value="html"&gt;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&lt;label for="html"&gt;HTML&lt;/label&gt;</a:t>
            </a:r>
            <a:endParaRPr lang="en-US" sz="1400" dirty="0"/>
          </a:p>
        </p:txBody>
      </p:sp>
      <p:sp>
        <p:nvSpPr>
          <p:cNvPr id="10" name="Shape 8"/>
          <p:cNvSpPr/>
          <p:nvPr/>
        </p:nvSpPr>
        <p:spPr>
          <a:xfrm>
            <a:off x="6766560" y="1600200"/>
            <a:ext cx="4846320" cy="4800600"/>
          </a:xfrm>
          <a:prstGeom prst="roundRect">
            <a:avLst/>
          </a:prstGeom>
          <a:solidFill>
            <a:srgbClr val="F1F5F9"/>
          </a:solidFill>
          <a:ln w="12700">
            <a:solidFill>
              <a:srgbClr val="CBD5E1"/>
            </a:solidFill>
            <a:prstDash val="solid"/>
          </a:ln>
        </p:spPr>
      </p:sp>
      <p:sp>
        <p:nvSpPr>
          <p:cNvPr id="11" name="Text 9"/>
          <p:cNvSpPr/>
          <p:nvPr/>
        </p:nvSpPr>
        <p:spPr>
          <a:xfrm>
            <a:off x="6995160" y="1874520"/>
            <a:ext cx="4572000" cy="2414676"/>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Radio = </a:t>
            </a:r>
            <a:r>
              <a:rPr lang="en-US" sz="1600" dirty="0"/>
              <a:t>choose ONE from many </a:t>
            </a:r>
            <a:r>
              <a:rPr lang="en-US" sz="1600" dirty="0">
                <a:solidFill>
                  <a:srgbClr val="0F172A"/>
                </a:solidFill>
                <a:latin typeface="Calibri" pitchFamily="34" charset="0"/>
                <a:ea typeface="Calibri" pitchFamily="34" charset="-122"/>
                <a:cs typeface="Calibri" pitchFamily="34" charset="-120"/>
              </a:rPr>
              <a:t>(same name).</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Checkbox = </a:t>
            </a:r>
            <a:r>
              <a:rPr lang="en-US" sz="1600" dirty="0"/>
              <a:t>choose</a:t>
            </a:r>
            <a:r>
              <a:rPr lang="en-US" sz="1600" dirty="0">
                <a:solidFill>
                  <a:srgbClr val="0F172A"/>
                </a:solidFill>
                <a:latin typeface="Calibri" pitchFamily="34" charset="0"/>
                <a:ea typeface="Calibri" pitchFamily="34" charset="-122"/>
                <a:cs typeface="Calibri" pitchFamily="34" charset="-120"/>
              </a:rPr>
              <a:t> zero or </a:t>
            </a:r>
            <a:r>
              <a:rPr lang="en-US" sz="1600" dirty="0"/>
              <a:t>multiple</a:t>
            </a:r>
            <a:r>
              <a:rPr lang="en-US" sz="1600" dirty="0">
                <a:solidFill>
                  <a:srgbClr val="0F172A"/>
                </a:solidFill>
                <a:latin typeface="Calibri" pitchFamily="34" charset="0"/>
                <a:ea typeface="Calibri" pitchFamily="34" charset="-122"/>
                <a:cs typeface="Calibri" pitchFamily="34" charset="-120"/>
              </a:rPr>
              <a:t> options.</a:t>
            </a:r>
            <a:endParaRPr lang="tr-TR" sz="1600" dirty="0">
              <a:solidFill>
                <a:srgbClr val="0F172A"/>
              </a:solidFill>
              <a:latin typeface="Calibri" pitchFamily="34" charset="0"/>
              <a:ea typeface="Calibri" pitchFamily="34" charset="-122"/>
              <a:cs typeface="Calibri" pitchFamily="34" charset="-120"/>
            </a:endParaRPr>
          </a:p>
          <a:p>
            <a:pPr marL="203200" indent="-203200">
              <a:buSzPct val="100000"/>
              <a:buFontTx/>
              <a:buChar char="•"/>
            </a:pPr>
            <a:r>
              <a:rPr lang="en-US" sz="1600" dirty="0"/>
              <a:t>Use radio for exclusive choices (Yes/No)</a:t>
            </a:r>
          </a:p>
          <a:p>
            <a:pPr marL="203200" indent="-203200">
              <a:buSzPct val="100000"/>
              <a:buFontTx/>
              <a:buChar char="•"/>
            </a:pPr>
            <a:r>
              <a:rPr lang="en-US" sz="1600" dirty="0"/>
              <a:t>Use checkbox for multiple selections (Interests)</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Use clear labels for each choice.</a:t>
            </a:r>
            <a:endParaRPr lang="tr-TR" sz="1600" dirty="0">
              <a:solidFill>
                <a:srgbClr val="0F172A"/>
              </a:solidFill>
              <a:latin typeface="Calibri" pitchFamily="34" charset="0"/>
              <a:ea typeface="Calibri" pitchFamily="34" charset="-122"/>
              <a:cs typeface="Calibri" pitchFamily="34" charset="-120"/>
            </a:endParaRPr>
          </a:p>
          <a:p>
            <a:pPr marL="203200" indent="-203200">
              <a:buSzPct val="100000"/>
              <a:buChar char="•"/>
            </a:pPr>
            <a:endParaRPr lang="en-US" sz="16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Rule: radio for “one”, checkbox for “many”.</a:t>
            </a:r>
            <a:endParaRPr lang="en-US" sz="1100"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Dropdown &amp; Long Text</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&lt;select&gt; / &lt;option&gt; / &lt;textarea&gt;</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6126480" cy="2551176"/>
          </a:xfrm>
          <a:prstGeom prst="roundRect">
            <a:avLst/>
          </a:prstGeom>
          <a:solidFill>
            <a:srgbClr val="0B1220"/>
          </a:solidFill>
          <a:ln w="12700">
            <a:solidFill>
              <a:srgbClr val="0B1220"/>
            </a:solidFill>
            <a:prstDash val="solid"/>
          </a:ln>
        </p:spPr>
      </p:sp>
      <p:sp>
        <p:nvSpPr>
          <p:cNvPr id="8" name="Text 6"/>
          <p:cNvSpPr/>
          <p:nvPr/>
        </p:nvSpPr>
        <p:spPr>
          <a:xfrm>
            <a:off x="777240" y="1709928"/>
            <a:ext cx="566928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Dropdown + multi-line</a:t>
            </a:r>
            <a:endParaRPr lang="en-US" sz="1200" dirty="0"/>
          </a:p>
        </p:txBody>
      </p:sp>
      <p:sp>
        <p:nvSpPr>
          <p:cNvPr id="9" name="Text 7"/>
          <p:cNvSpPr/>
          <p:nvPr/>
        </p:nvSpPr>
        <p:spPr>
          <a:xfrm>
            <a:off x="777240" y="2011680"/>
            <a:ext cx="5669280" cy="2002536"/>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&lt;label for="dept"&gt;Department&lt;/label&gt;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&lt;select id="dept" name="dept"&gt;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&lt;option value="mis"&gt;MIS&lt;/option&gt;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&lt;option value="cs"&gt;CS&lt;/option&gt;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&lt;/select&gt;</a:t>
            </a:r>
            <a:endParaRPr lang="en-US" sz="1400" dirty="0"/>
          </a:p>
          <a:p>
            <a:pPr marL="0" indent="0">
              <a:buNone/>
            </a:pP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&lt;label for="msg"&gt;Message&lt;/label&gt;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&lt;textarea id="msg" name="message" rows="4"&gt;&lt;/textarea&gt;</a:t>
            </a:r>
            <a:endParaRPr lang="en-US" sz="1400" dirty="0"/>
          </a:p>
        </p:txBody>
      </p:sp>
      <p:sp>
        <p:nvSpPr>
          <p:cNvPr id="10" name="Shape 8"/>
          <p:cNvSpPr/>
          <p:nvPr/>
        </p:nvSpPr>
        <p:spPr>
          <a:xfrm>
            <a:off x="6720840" y="1600200"/>
            <a:ext cx="4892040" cy="4800600"/>
          </a:xfrm>
          <a:prstGeom prst="roundRect">
            <a:avLst/>
          </a:prstGeom>
          <a:solidFill>
            <a:srgbClr val="F1F5F9"/>
          </a:solidFill>
          <a:ln w="12700">
            <a:solidFill>
              <a:srgbClr val="CBD5E1"/>
            </a:solidFill>
            <a:prstDash val="solid"/>
          </a:ln>
        </p:spPr>
      </p:sp>
      <p:sp>
        <p:nvSpPr>
          <p:cNvPr id="11" name="Text 9"/>
          <p:cNvSpPr/>
          <p:nvPr/>
        </p:nvSpPr>
        <p:spPr>
          <a:xfrm>
            <a:off x="6949440" y="1874520"/>
            <a:ext cx="4663440" cy="1298448"/>
          </a:xfrm>
          <a:prstGeom prst="rect">
            <a:avLst/>
          </a:prstGeom>
          <a:noFill/>
          <a:ln/>
        </p:spPr>
        <p:txBody>
          <a:bodyPr wrap="square" rtlCol="0" anchor="t"/>
          <a:lstStyle/>
          <a:p>
            <a:pPr marL="203200" indent="-203200">
              <a:buSzPct val="100000"/>
              <a:buFontTx/>
              <a:buChar char="•"/>
            </a:pPr>
            <a:r>
              <a:rPr lang="en-US" sz="1600" dirty="0">
                <a:solidFill>
                  <a:srgbClr val="0F172A"/>
                </a:solidFill>
                <a:latin typeface="Calibri" pitchFamily="34" charset="0"/>
                <a:ea typeface="Calibri" pitchFamily="34" charset="-122"/>
                <a:cs typeface="Calibri" pitchFamily="34" charset="-120"/>
              </a:rPr>
              <a:t>Select = </a:t>
            </a:r>
            <a:r>
              <a:rPr lang="en-US" sz="1600" dirty="0"/>
              <a:t>for dropdown menus</a:t>
            </a:r>
            <a:r>
              <a:rPr lang="tr-TR" sz="1600" dirty="0"/>
              <a:t>, </a:t>
            </a:r>
            <a:r>
              <a:rPr lang="en-US" sz="1600" dirty="0">
                <a:solidFill>
                  <a:srgbClr val="0F172A"/>
                </a:solidFill>
                <a:latin typeface="Calibri" pitchFamily="34" charset="0"/>
                <a:ea typeface="Calibri" pitchFamily="34" charset="-122"/>
                <a:cs typeface="Calibri" pitchFamily="34" charset="-120"/>
              </a:rPr>
              <a:t>pick from a list.</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Textarea = longer message.</a:t>
            </a:r>
            <a:r>
              <a:rPr lang="en-US" sz="1600" dirty="0"/>
              <a:t> for multi-line messages</a:t>
            </a:r>
            <a:endParaRPr lang="tr-TR" sz="1600" dirty="0"/>
          </a:p>
          <a:p>
            <a:pPr marL="203200" indent="-203200">
              <a:buSzPct val="100000"/>
              <a:buFontTx/>
              <a:buChar char="•"/>
            </a:pPr>
            <a:r>
              <a:rPr lang="en-US" sz="1600" dirty="0"/>
              <a:t>&lt;option&gt; defines each choice</a:t>
            </a:r>
          </a:p>
          <a:p>
            <a:pPr marL="203200" indent="-203200">
              <a:buSzPct val="100000"/>
              <a:buFontTx/>
              <a:buChar char="•"/>
            </a:pPr>
            <a:r>
              <a:rPr lang="en-US" sz="1600" dirty="0"/>
              <a:t>Good for limited choices</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Always label controls.</a:t>
            </a:r>
            <a:endParaRPr lang="en-US" sz="16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Use select when options are fixed; textarea for free text.</a:t>
            </a:r>
            <a:endParaRPr lang="en-US" sz="11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Labels Matter</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&lt;label for="..."&gt; + id</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6583680" cy="1014984"/>
          </a:xfrm>
          <a:prstGeom prst="roundRect">
            <a:avLst/>
          </a:prstGeom>
          <a:solidFill>
            <a:srgbClr val="0B1220"/>
          </a:solidFill>
          <a:ln w="12700">
            <a:solidFill>
              <a:srgbClr val="0B1220"/>
            </a:solidFill>
            <a:prstDash val="solid"/>
          </a:ln>
        </p:spPr>
      </p:sp>
      <p:sp>
        <p:nvSpPr>
          <p:cNvPr id="8" name="Text 6"/>
          <p:cNvSpPr/>
          <p:nvPr/>
        </p:nvSpPr>
        <p:spPr>
          <a:xfrm>
            <a:off x="777240" y="1709928"/>
            <a:ext cx="612648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Explicit association</a:t>
            </a:r>
            <a:endParaRPr lang="en-US" sz="1200" dirty="0"/>
          </a:p>
        </p:txBody>
      </p:sp>
      <p:sp>
        <p:nvSpPr>
          <p:cNvPr id="9" name="Text 7"/>
          <p:cNvSpPr/>
          <p:nvPr/>
        </p:nvSpPr>
        <p:spPr>
          <a:xfrm>
            <a:off x="777240" y="2011680"/>
            <a:ext cx="6126480" cy="466344"/>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&lt;label for="phone"&gt;Phone&lt;/label&gt;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&lt;input id="phone" name="phone" type="tel"&gt;</a:t>
            </a:r>
            <a:endParaRPr lang="en-US" sz="1400" dirty="0"/>
          </a:p>
        </p:txBody>
      </p:sp>
      <p:sp>
        <p:nvSpPr>
          <p:cNvPr id="10" name="Shape 8"/>
          <p:cNvSpPr/>
          <p:nvPr/>
        </p:nvSpPr>
        <p:spPr>
          <a:xfrm>
            <a:off x="7315200" y="1600200"/>
            <a:ext cx="4297680" cy="4800600"/>
          </a:xfrm>
          <a:prstGeom prst="roundRect">
            <a:avLst/>
          </a:prstGeom>
          <a:solidFill>
            <a:srgbClr val="F1F5F9"/>
          </a:solidFill>
          <a:ln w="12700">
            <a:solidFill>
              <a:srgbClr val="CBD5E1"/>
            </a:solidFill>
            <a:prstDash val="solid"/>
          </a:ln>
        </p:spPr>
      </p:sp>
      <p:sp>
        <p:nvSpPr>
          <p:cNvPr id="11" name="Text 9"/>
          <p:cNvSpPr/>
          <p:nvPr/>
        </p:nvSpPr>
        <p:spPr>
          <a:xfrm>
            <a:off x="7543800" y="1874520"/>
            <a:ext cx="4023360" cy="1298448"/>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Labels tell users what to enter</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for="id" connects label to input</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Clicking label focuses input</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Essential for accessibility</a:t>
            </a:r>
            <a:endParaRPr lang="tr-TR" sz="1600" dirty="0">
              <a:solidFill>
                <a:srgbClr val="0F172A"/>
              </a:solidFill>
              <a:latin typeface="Calibri" pitchFamily="34" charset="0"/>
              <a:ea typeface="Calibri" pitchFamily="34" charset="-122"/>
              <a:cs typeface="Calibri" pitchFamily="34" charset="-120"/>
            </a:endParaRPr>
          </a:p>
          <a:p>
            <a:pPr marL="203200" indent="-203200">
              <a:buSzPct val="100000"/>
              <a:buChar char="•"/>
            </a:pPr>
            <a:endParaRPr lang="en-US" sz="1600" dirty="0">
              <a:solidFill>
                <a:srgbClr val="0F172A"/>
              </a:solidFill>
              <a:latin typeface="Calibri" pitchFamily="34" charset="0"/>
              <a:ea typeface="Calibri" pitchFamily="34" charset="-122"/>
              <a:cs typeface="Calibri" pitchFamily="34" charset="-120"/>
            </a:endParaRP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Clicking the label focuses the input.</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Better for screen readers.</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Improves overall UX.</a:t>
            </a:r>
            <a:endParaRPr lang="en-US" sz="16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Best practice: every input should have a label.</a:t>
            </a:r>
            <a:endParaRPr lang="en-US" sz="1100"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Buttons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submit vs reset vs button</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6583680" cy="1271016"/>
          </a:xfrm>
          <a:prstGeom prst="roundRect">
            <a:avLst/>
          </a:prstGeom>
          <a:solidFill>
            <a:srgbClr val="0B1220"/>
          </a:solidFill>
          <a:ln w="12700">
            <a:solidFill>
              <a:srgbClr val="0B1220"/>
            </a:solidFill>
            <a:prstDash val="solid"/>
          </a:ln>
        </p:spPr>
      </p:sp>
      <p:sp>
        <p:nvSpPr>
          <p:cNvPr id="8" name="Text 6"/>
          <p:cNvSpPr/>
          <p:nvPr/>
        </p:nvSpPr>
        <p:spPr>
          <a:xfrm>
            <a:off x="777240" y="1709928"/>
            <a:ext cx="612648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Button types</a:t>
            </a:r>
            <a:endParaRPr lang="en-US" sz="1200" dirty="0"/>
          </a:p>
        </p:txBody>
      </p:sp>
      <p:sp>
        <p:nvSpPr>
          <p:cNvPr id="9" name="Text 7"/>
          <p:cNvSpPr/>
          <p:nvPr/>
        </p:nvSpPr>
        <p:spPr>
          <a:xfrm>
            <a:off x="777240" y="2011680"/>
            <a:ext cx="6126480" cy="722376"/>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&lt;button type="submit"&gt;Send&lt;/button&gt;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&lt;button type="reset"&gt;Clear&lt;/button&gt;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&lt;button type="button"&gt;Just a Button&lt;/button&gt;</a:t>
            </a:r>
            <a:endParaRPr lang="en-US" sz="1400" dirty="0"/>
          </a:p>
        </p:txBody>
      </p:sp>
      <p:sp>
        <p:nvSpPr>
          <p:cNvPr id="10" name="Shape 8"/>
          <p:cNvSpPr/>
          <p:nvPr/>
        </p:nvSpPr>
        <p:spPr>
          <a:xfrm>
            <a:off x="7315200" y="1600200"/>
            <a:ext cx="4297680" cy="4800600"/>
          </a:xfrm>
          <a:prstGeom prst="roundRect">
            <a:avLst/>
          </a:prstGeom>
          <a:solidFill>
            <a:srgbClr val="F1F5F9"/>
          </a:solidFill>
          <a:ln w="12700">
            <a:solidFill>
              <a:srgbClr val="CBD5E1"/>
            </a:solidFill>
            <a:prstDash val="solid"/>
          </a:ln>
        </p:spPr>
      </p:sp>
      <p:sp>
        <p:nvSpPr>
          <p:cNvPr id="11" name="Text 9"/>
          <p:cNvSpPr/>
          <p:nvPr/>
        </p:nvSpPr>
        <p:spPr>
          <a:xfrm>
            <a:off x="7543800" y="1874520"/>
            <a:ext cx="4023360" cy="1298448"/>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submit sends the form.</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reset clears values.</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:general purpose (used with JS later)</a:t>
            </a:r>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Use clear button text: “Send Message”</a:t>
            </a:r>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In this course: use submit; avoid reset unless requested.</a:t>
            </a:r>
            <a:endParaRPr lang="en-US" sz="1100"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Basic Validation (Very Basic)</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required, min/max, minlength/maxlength, pattern</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6675120" cy="2295144"/>
          </a:xfrm>
          <a:prstGeom prst="roundRect">
            <a:avLst/>
          </a:prstGeom>
          <a:solidFill>
            <a:srgbClr val="0B1220"/>
          </a:solidFill>
          <a:ln w="12700">
            <a:solidFill>
              <a:srgbClr val="0B1220"/>
            </a:solidFill>
            <a:prstDash val="solid"/>
          </a:ln>
        </p:spPr>
      </p:sp>
      <p:sp>
        <p:nvSpPr>
          <p:cNvPr id="8" name="Text 6"/>
          <p:cNvSpPr/>
          <p:nvPr/>
        </p:nvSpPr>
        <p:spPr>
          <a:xfrm>
            <a:off x="777240" y="1709928"/>
            <a:ext cx="621792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HTML validation examples</a:t>
            </a:r>
            <a:endParaRPr lang="en-US" sz="1200" dirty="0"/>
          </a:p>
        </p:txBody>
      </p:sp>
      <p:sp>
        <p:nvSpPr>
          <p:cNvPr id="9" name="Text 7"/>
          <p:cNvSpPr/>
          <p:nvPr/>
        </p:nvSpPr>
        <p:spPr>
          <a:xfrm>
            <a:off x="777240" y="2011680"/>
            <a:ext cx="6217920" cy="1746504"/>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&lt;input type="email" name="email" required&gt;</a:t>
            </a:r>
            <a:endParaRPr lang="en-US" sz="1400" dirty="0"/>
          </a:p>
          <a:p>
            <a:pPr marL="0" indent="0">
              <a:buNone/>
            </a:pP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&lt;input type="number" name="age" min="0" max="120"&gt;</a:t>
            </a:r>
            <a:endParaRPr lang="en-US" sz="1400" dirty="0"/>
          </a:p>
          <a:p>
            <a:pPr marL="0" indent="0">
              <a:buNone/>
            </a:pP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&lt;input type="text" name="code" minlength="4" maxlength="8"&gt;</a:t>
            </a:r>
            <a:endParaRPr lang="en-US" sz="1400" dirty="0"/>
          </a:p>
          <a:p>
            <a:pPr marL="0" indent="0">
              <a:buNone/>
            </a:pP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&lt;input type="text" name="id" pattern="[0-9]{11}"&gt;</a:t>
            </a:r>
            <a:endParaRPr lang="en-US" sz="1400" dirty="0"/>
          </a:p>
        </p:txBody>
      </p:sp>
      <p:sp>
        <p:nvSpPr>
          <p:cNvPr id="10" name="Shape 8"/>
          <p:cNvSpPr/>
          <p:nvPr/>
        </p:nvSpPr>
        <p:spPr>
          <a:xfrm>
            <a:off x="7315200" y="1600200"/>
            <a:ext cx="4297680" cy="4800600"/>
          </a:xfrm>
          <a:prstGeom prst="roundRect">
            <a:avLst/>
          </a:prstGeom>
          <a:solidFill>
            <a:srgbClr val="F1F5F9"/>
          </a:solidFill>
          <a:ln w="12700">
            <a:solidFill>
              <a:srgbClr val="CBD5E1"/>
            </a:solidFill>
            <a:prstDash val="solid"/>
          </a:ln>
        </p:spPr>
      </p:sp>
      <p:sp>
        <p:nvSpPr>
          <p:cNvPr id="11" name="Text 9"/>
          <p:cNvSpPr/>
          <p:nvPr/>
        </p:nvSpPr>
        <p:spPr>
          <a:xfrm>
            <a:off x="7543800" y="1874520"/>
            <a:ext cx="4023360" cy="1609344"/>
          </a:xfrm>
          <a:prstGeom prst="rect">
            <a:avLst/>
          </a:prstGeom>
          <a:noFill/>
          <a:ln/>
        </p:spPr>
        <p:txBody>
          <a:bodyPr wrap="square" rtlCol="0" anchor="t"/>
          <a:lstStyle/>
          <a:p>
            <a:pPr marL="190500" indent="-190500">
              <a:buSzPct val="100000"/>
              <a:buChar char="•"/>
            </a:pPr>
            <a:r>
              <a:rPr lang="en-US" sz="1500" dirty="0">
                <a:solidFill>
                  <a:srgbClr val="0F172A"/>
                </a:solidFill>
                <a:latin typeface="Calibri" pitchFamily="34" charset="0"/>
                <a:ea typeface="Calibri" pitchFamily="34" charset="-122"/>
                <a:cs typeface="Calibri" pitchFamily="34" charset="-120"/>
              </a:rPr>
              <a:t>required = must fill before submit</a:t>
            </a:r>
            <a:endParaRPr lang="en-US" sz="1500" dirty="0"/>
          </a:p>
          <a:p>
            <a:pPr marL="190500" indent="-190500">
              <a:buSzPct val="100000"/>
              <a:buChar char="•"/>
            </a:pPr>
            <a:r>
              <a:rPr lang="en-US" sz="1500" dirty="0">
                <a:solidFill>
                  <a:srgbClr val="0F172A"/>
                </a:solidFill>
                <a:latin typeface="Calibri" pitchFamily="34" charset="0"/>
                <a:ea typeface="Calibri" pitchFamily="34" charset="-122"/>
                <a:cs typeface="Calibri" pitchFamily="34" charset="-120"/>
              </a:rPr>
              <a:t>min/max for </a:t>
            </a:r>
            <a:r>
              <a:rPr lang="tr-TR" sz="1500" dirty="0" err="1">
                <a:solidFill>
                  <a:srgbClr val="0F172A"/>
                </a:solidFill>
                <a:latin typeface="Calibri" pitchFamily="34" charset="0"/>
                <a:ea typeface="Calibri" pitchFamily="34" charset="-122"/>
                <a:cs typeface="Calibri" pitchFamily="34" charset="-120"/>
              </a:rPr>
              <a:t>numbers</a:t>
            </a:r>
            <a:r>
              <a:rPr lang="tr-TR" sz="1500" dirty="0">
                <a:solidFill>
                  <a:srgbClr val="0F172A"/>
                </a:solidFill>
                <a:latin typeface="Calibri" pitchFamily="34" charset="0"/>
                <a:ea typeface="Calibri" pitchFamily="34" charset="-122"/>
                <a:cs typeface="Calibri" pitchFamily="34" charset="-120"/>
              </a:rPr>
              <a:t> and </a:t>
            </a:r>
            <a:r>
              <a:rPr lang="tr-TR" sz="1500" dirty="0" err="1">
                <a:solidFill>
                  <a:srgbClr val="0F172A"/>
                </a:solidFill>
                <a:latin typeface="Calibri" pitchFamily="34" charset="0"/>
                <a:ea typeface="Calibri" pitchFamily="34" charset="-122"/>
                <a:cs typeface="Calibri" pitchFamily="34" charset="-120"/>
              </a:rPr>
              <a:t>lengths</a:t>
            </a:r>
            <a:endParaRPr lang="tr-TR" sz="1500" dirty="0">
              <a:solidFill>
                <a:srgbClr val="0F172A"/>
              </a:solidFill>
              <a:latin typeface="Calibri" pitchFamily="34" charset="0"/>
              <a:ea typeface="Calibri" pitchFamily="34" charset="-122"/>
              <a:cs typeface="Calibri" pitchFamily="34" charset="-120"/>
            </a:endParaRPr>
          </a:p>
          <a:p>
            <a:pPr marL="190500" indent="-190500">
              <a:buSzPct val="100000"/>
              <a:buChar char="•"/>
            </a:pPr>
            <a:endParaRPr lang="en-US" sz="1500" dirty="0"/>
          </a:p>
          <a:p>
            <a:pPr marL="190500" indent="-190500">
              <a:buSzPct val="100000"/>
              <a:buChar char="•"/>
            </a:pPr>
            <a:r>
              <a:rPr lang="en-US" sz="1500" dirty="0" err="1">
                <a:solidFill>
                  <a:srgbClr val="0F172A"/>
                </a:solidFill>
                <a:latin typeface="Calibri" pitchFamily="34" charset="0"/>
                <a:ea typeface="Calibri" pitchFamily="34" charset="-122"/>
                <a:cs typeface="Calibri" pitchFamily="34" charset="-120"/>
              </a:rPr>
              <a:t>minlength</a:t>
            </a:r>
            <a:r>
              <a:rPr lang="en-US" sz="1500" dirty="0">
                <a:solidFill>
                  <a:srgbClr val="0F172A"/>
                </a:solidFill>
                <a:latin typeface="Calibri" pitchFamily="34" charset="0"/>
                <a:ea typeface="Calibri" pitchFamily="34" charset="-122"/>
                <a:cs typeface="Calibri" pitchFamily="34" charset="-120"/>
              </a:rPr>
              <a:t>/maxlength for text</a:t>
            </a:r>
            <a:endParaRPr lang="en-US" sz="1500" dirty="0"/>
          </a:p>
          <a:p>
            <a:pPr marL="190500" indent="-190500">
              <a:buSzPct val="100000"/>
              <a:buChar char="•"/>
            </a:pPr>
            <a:r>
              <a:rPr lang="en-US" sz="1500" dirty="0">
                <a:solidFill>
                  <a:srgbClr val="0F172A"/>
                </a:solidFill>
                <a:latin typeface="Calibri" pitchFamily="34" charset="0"/>
                <a:ea typeface="Calibri" pitchFamily="34" charset="-122"/>
                <a:cs typeface="Calibri" pitchFamily="34" charset="-120"/>
              </a:rPr>
              <a:t>pattern for simple formats</a:t>
            </a:r>
            <a:endParaRPr lang="tr-TR" sz="1500" dirty="0">
              <a:solidFill>
                <a:srgbClr val="0F172A"/>
              </a:solidFill>
              <a:latin typeface="Calibri" pitchFamily="34" charset="0"/>
              <a:ea typeface="Calibri" pitchFamily="34" charset="-122"/>
              <a:cs typeface="Calibri" pitchFamily="34" charset="-120"/>
            </a:endParaRPr>
          </a:p>
          <a:p>
            <a:pPr marL="190500" indent="-190500">
              <a:buSzPct val="100000"/>
              <a:buFontTx/>
              <a:buChar char="•"/>
            </a:pPr>
            <a:r>
              <a:rPr lang="en-US" sz="1600" dirty="0"/>
              <a:t>Validation improves data quality</a:t>
            </a:r>
          </a:p>
          <a:p>
            <a:pPr marL="190500" indent="-190500">
              <a:buSzPct val="100000"/>
              <a:buChar char="•"/>
            </a:pPr>
            <a:endParaRPr lang="en-US" sz="15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Validation helps, but server-side validation is still required (later).</a:t>
            </a:r>
            <a:endParaRPr lang="en-US" sz="110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Grouping Fields (Optional)</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&lt;fieldset&gt; + &lt;legend&gt;</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Forms</a:t>
            </a:r>
            <a:endParaRPr lang="en-US" sz="1300" dirty="0"/>
          </a:p>
        </p:txBody>
      </p:sp>
      <p:sp>
        <p:nvSpPr>
          <p:cNvPr id="7" name="Shape 5"/>
          <p:cNvSpPr/>
          <p:nvPr/>
        </p:nvSpPr>
        <p:spPr>
          <a:xfrm>
            <a:off x="548640" y="1600200"/>
            <a:ext cx="6766560" cy="1783080"/>
          </a:xfrm>
          <a:prstGeom prst="roundRect">
            <a:avLst/>
          </a:prstGeom>
          <a:solidFill>
            <a:srgbClr val="0B1220"/>
          </a:solidFill>
          <a:ln w="12700">
            <a:solidFill>
              <a:srgbClr val="0B1220"/>
            </a:solidFill>
            <a:prstDash val="solid"/>
          </a:ln>
        </p:spPr>
      </p:sp>
      <p:sp>
        <p:nvSpPr>
          <p:cNvPr id="8" name="Text 6"/>
          <p:cNvSpPr/>
          <p:nvPr/>
        </p:nvSpPr>
        <p:spPr>
          <a:xfrm>
            <a:off x="777240" y="1709928"/>
            <a:ext cx="6309360" cy="256032"/>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Grouping example</a:t>
            </a:r>
            <a:endParaRPr lang="en-US" sz="1200" dirty="0"/>
          </a:p>
        </p:txBody>
      </p:sp>
      <p:sp>
        <p:nvSpPr>
          <p:cNvPr id="9" name="Text 7"/>
          <p:cNvSpPr/>
          <p:nvPr/>
        </p:nvSpPr>
        <p:spPr>
          <a:xfrm>
            <a:off x="777240" y="2011680"/>
            <a:ext cx="6309360" cy="1234440"/>
          </a:xfrm>
          <a:prstGeom prst="rect">
            <a:avLst/>
          </a:prstGeom>
          <a:noFill/>
          <a:ln/>
        </p:spPr>
        <p:txBody>
          <a:bodyPr wrap="square" rtlCol="0" anchor="t"/>
          <a:lstStyle/>
          <a:p>
            <a:pPr marL="0" indent="0">
              <a:buNone/>
            </a:pPr>
            <a:r>
              <a:rPr lang="en-US" sz="1400" dirty="0">
                <a:solidFill>
                  <a:srgbClr val="E2E8F0"/>
                </a:solidFill>
                <a:latin typeface="Consolas" pitchFamily="34" charset="0"/>
                <a:ea typeface="Consolas" pitchFamily="34" charset="-122"/>
                <a:cs typeface="Consolas" pitchFamily="34" charset="-120"/>
              </a:rPr>
              <a:t>&lt;fieldset&gt;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&lt;legend&gt;Contact&lt;/legend&gt;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&lt;label for="name"&gt;Name&lt;/label&gt;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  &lt;input id="name" name="name" type="text"&gt;</a:t>
            </a:r>
            <a:endParaRPr lang="en-US" sz="1400" dirty="0"/>
          </a:p>
          <a:p>
            <a:pPr marL="0" indent="0">
              <a:buNone/>
            </a:pPr>
            <a:r>
              <a:rPr lang="en-US" sz="1400" dirty="0">
                <a:solidFill>
                  <a:srgbClr val="E2E8F0"/>
                </a:solidFill>
                <a:latin typeface="Consolas" pitchFamily="34" charset="0"/>
                <a:ea typeface="Consolas" pitchFamily="34" charset="-122"/>
                <a:cs typeface="Consolas" pitchFamily="34" charset="-120"/>
              </a:rPr>
              <a:t>&lt;/fieldset&gt;</a:t>
            </a:r>
            <a:endParaRPr lang="en-US" sz="1400" dirty="0"/>
          </a:p>
        </p:txBody>
      </p:sp>
      <p:sp>
        <p:nvSpPr>
          <p:cNvPr id="10" name="Shape 8"/>
          <p:cNvSpPr/>
          <p:nvPr/>
        </p:nvSpPr>
        <p:spPr>
          <a:xfrm>
            <a:off x="7315200" y="1600200"/>
            <a:ext cx="4297680" cy="4800600"/>
          </a:xfrm>
          <a:prstGeom prst="roundRect">
            <a:avLst/>
          </a:prstGeom>
          <a:solidFill>
            <a:srgbClr val="F1F5F9"/>
          </a:solidFill>
          <a:ln w="12700">
            <a:solidFill>
              <a:srgbClr val="CBD5E1"/>
            </a:solidFill>
            <a:prstDash val="solid"/>
          </a:ln>
        </p:spPr>
      </p:sp>
      <p:sp>
        <p:nvSpPr>
          <p:cNvPr id="11" name="Text 9"/>
          <p:cNvSpPr/>
          <p:nvPr/>
        </p:nvSpPr>
        <p:spPr>
          <a:xfrm>
            <a:off x="7543800" y="1874520"/>
            <a:ext cx="4023360" cy="1298448"/>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Groups related controls.</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Legend gives the group title.</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Improves readability.</a:t>
            </a:r>
            <a:endParaRPr lang="en-US" sz="1600" dirty="0"/>
          </a:p>
        </p:txBody>
      </p:sp>
      <p:sp>
        <p:nvSpPr>
          <p:cNvPr id="12" name="Shape 10"/>
          <p:cNvSpPr/>
          <p:nvPr/>
        </p:nvSpPr>
        <p:spPr>
          <a:xfrm>
            <a:off x="0" y="6565392"/>
            <a:ext cx="12191695" cy="292608"/>
          </a:xfrm>
          <a:prstGeom prst="rect">
            <a:avLst/>
          </a:prstGeom>
          <a:solidFill>
            <a:srgbClr val="F1F5F9"/>
          </a:solidFill>
          <a:ln w="12700">
            <a:solidFill>
              <a:srgbClr val="F1F5F9"/>
            </a:solidFill>
            <a:prstDash val="solid"/>
          </a:ln>
        </p:spPr>
      </p:sp>
      <p:sp>
        <p:nvSpPr>
          <p:cNvPr id="13" name="Text 11"/>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Use when a form has multiple sections.</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Safe Linking (Basic)</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Why rel="noopener" matters</a:t>
            </a:r>
            <a:endParaRPr lang="en-US" sz="1200" dirty="0"/>
          </a:p>
        </p:txBody>
      </p:sp>
      <p:sp>
        <p:nvSpPr>
          <p:cNvPr id="5" name="Text 3"/>
          <p:cNvSpPr/>
          <p:nvPr/>
        </p:nvSpPr>
        <p:spPr>
          <a:xfrm>
            <a:off x="210064" y="1143000"/>
            <a:ext cx="6465055" cy="4389120"/>
          </a:xfrm>
          <a:prstGeom prst="rect">
            <a:avLst/>
          </a:prstGeom>
          <a:noFill/>
          <a:ln/>
        </p:spPr>
        <p:txBody>
          <a:bodyPr wrap="square" rtlCol="0" anchor="t"/>
          <a:lstStyle/>
          <a:p>
            <a:pPr marL="254000" indent="-254000">
              <a:lnSpc>
                <a:spcPct val="115000"/>
              </a:lnSpc>
              <a:buSzPct val="100000"/>
              <a:buChar char="•"/>
            </a:pPr>
            <a:r>
              <a:rPr lang="en-US" sz="2000" dirty="0">
                <a:solidFill>
                  <a:srgbClr val="FF0000"/>
                </a:solidFill>
                <a:latin typeface="Calibri" pitchFamily="34" charset="0"/>
                <a:ea typeface="Calibri" pitchFamily="34" charset="-122"/>
                <a:cs typeface="Calibri" pitchFamily="34" charset="-120"/>
              </a:rPr>
              <a:t>When you open a new tab, the new page can sometimes access the old page</a:t>
            </a:r>
            <a:endParaRPr lang="en-US" sz="2000" dirty="0">
              <a:solidFill>
                <a:srgbClr val="FF0000"/>
              </a:solidFill>
            </a:endParaRPr>
          </a:p>
          <a:p>
            <a:pPr marL="254000" indent="-254000">
              <a:lnSpc>
                <a:spcPct val="115000"/>
              </a:lnSpc>
              <a:buSzPct val="100000"/>
              <a:buChar char="•"/>
            </a:pPr>
            <a:endParaRPr lang="en-US" sz="2000" dirty="0">
              <a:solidFill>
                <a:srgbClr val="FF0000"/>
              </a:solidFill>
            </a:endParaRPr>
          </a:p>
          <a:p>
            <a:pPr marL="254000" indent="-254000">
              <a:lnSpc>
                <a:spcPct val="115000"/>
              </a:lnSpc>
              <a:buSzPct val="100000"/>
              <a:buChar char="•"/>
            </a:pPr>
            <a:r>
              <a:rPr lang="en-US" sz="2000" dirty="0">
                <a:solidFill>
                  <a:srgbClr val="FF0000"/>
                </a:solidFill>
                <a:latin typeface="Calibri" pitchFamily="34" charset="0"/>
                <a:ea typeface="Calibri" pitchFamily="34" charset="-122"/>
                <a:cs typeface="Calibri" pitchFamily="34" charset="-120"/>
              </a:rPr>
              <a:t>Basic safe habit: add rel="noopener noreferrer" with target="_blank"</a:t>
            </a:r>
            <a:endParaRPr lang="en-US" sz="2000" dirty="0">
              <a:solidFill>
                <a:srgbClr val="FF0000"/>
              </a:solidFill>
            </a:endParaRPr>
          </a:p>
          <a:p>
            <a:pPr marL="254000" indent="-254000">
              <a:lnSpc>
                <a:spcPct val="115000"/>
              </a:lnSpc>
              <a:buSzPct val="100000"/>
              <a:buChar char="•"/>
            </a:pPr>
            <a:endParaRPr lang="en-US" sz="2000" dirty="0">
              <a:solidFill>
                <a:srgbClr val="FF0000"/>
              </a:solidFill>
            </a:endParaRPr>
          </a:p>
          <a:p>
            <a:pPr marL="254000" indent="-254000">
              <a:lnSpc>
                <a:spcPct val="115000"/>
              </a:lnSpc>
              <a:buSzPct val="100000"/>
              <a:buChar char="•"/>
            </a:pPr>
            <a:r>
              <a:rPr lang="en-US" sz="2000" dirty="0">
                <a:solidFill>
                  <a:srgbClr val="FF0000"/>
                </a:solidFill>
                <a:latin typeface="Calibri" pitchFamily="34" charset="0"/>
                <a:ea typeface="Calibri" pitchFamily="34" charset="-122"/>
                <a:cs typeface="Calibri" pitchFamily="34" charset="-120"/>
              </a:rPr>
              <a:t>You don’t need deep security today — just build the habit</a:t>
            </a:r>
            <a:endParaRPr lang="en-US" sz="2000" dirty="0">
              <a:solidFill>
                <a:srgbClr val="FF0000"/>
              </a:solidFill>
            </a:endParaRPr>
          </a:p>
        </p:txBody>
      </p:sp>
      <p:sp>
        <p:nvSpPr>
          <p:cNvPr id="6" name="Shape 4"/>
          <p:cNvSpPr/>
          <p:nvPr/>
        </p:nvSpPr>
        <p:spPr>
          <a:xfrm>
            <a:off x="6766560" y="1143000"/>
            <a:ext cx="4572000" cy="228600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192024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&lt;a href="https://example.com"</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target="_blank"</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rel="noopener noreferrer"&gt;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  External Resource</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&lt;/a&gt;</a:t>
            </a:r>
            <a:endParaRPr lang="en-US" sz="1400" dirty="0"/>
          </a:p>
        </p:txBody>
      </p:sp>
      <p:sp>
        <p:nvSpPr>
          <p:cNvPr id="8" name="Shape 6"/>
          <p:cNvSpPr/>
          <p:nvPr/>
        </p:nvSpPr>
        <p:spPr>
          <a:xfrm>
            <a:off x="822960" y="5577840"/>
            <a:ext cx="10789920" cy="822960"/>
          </a:xfrm>
          <a:prstGeom prst="roundRect">
            <a:avLst/>
          </a:prstGeom>
          <a:solidFill>
            <a:srgbClr val="EFF6FF"/>
          </a:solidFill>
          <a:ln w="12700">
            <a:solidFill>
              <a:srgbClr val="93C5FD"/>
            </a:solidFill>
            <a:prstDash val="solid"/>
          </a:ln>
        </p:spPr>
      </p:sp>
      <p:sp>
        <p:nvSpPr>
          <p:cNvPr id="9" name="Text 7"/>
          <p:cNvSpPr/>
          <p:nvPr/>
        </p:nvSpPr>
        <p:spPr>
          <a:xfrm>
            <a:off x="1051560" y="5742432"/>
            <a:ext cx="10332720" cy="274320"/>
          </a:xfrm>
          <a:prstGeom prst="rect">
            <a:avLst/>
          </a:prstGeom>
          <a:noFill/>
          <a:ln/>
        </p:spPr>
        <p:txBody>
          <a:bodyPr wrap="square" rtlCol="0" anchor="ctr"/>
          <a:lstStyle/>
          <a:p>
            <a:pPr marL="0" indent="0">
              <a:buNone/>
            </a:pPr>
            <a:r>
              <a:rPr lang="en-US" sz="1400" b="1" dirty="0">
                <a:solidFill>
                  <a:srgbClr val="1D4ED8"/>
                </a:solidFill>
                <a:latin typeface="Calibri" pitchFamily="34" charset="0"/>
                <a:ea typeface="Calibri" pitchFamily="34" charset="-122"/>
                <a:cs typeface="Calibri" pitchFamily="34" charset="-120"/>
              </a:rPr>
              <a:t>Rule of thumb</a:t>
            </a:r>
            <a:endParaRPr lang="en-US" sz="1400" dirty="0"/>
          </a:p>
        </p:txBody>
      </p:sp>
      <p:sp>
        <p:nvSpPr>
          <p:cNvPr id="10" name="Text 8"/>
          <p:cNvSpPr/>
          <p:nvPr/>
        </p:nvSpPr>
        <p:spPr>
          <a:xfrm>
            <a:off x="1051560" y="6053328"/>
            <a:ext cx="10332720" cy="228600"/>
          </a:xfrm>
          <a:prstGeom prst="rect">
            <a:avLst/>
          </a:prstGeom>
          <a:noFill/>
          <a:ln/>
        </p:spPr>
        <p:txBody>
          <a:bodyPr wrap="square" rtlCol="0" anchor="t"/>
          <a:lstStyle/>
          <a:p>
            <a:pPr marL="0" indent="0">
              <a:buNone/>
            </a:pPr>
            <a:r>
              <a:rPr lang="en-US" sz="1400" dirty="0">
                <a:solidFill>
                  <a:srgbClr val="1F2937"/>
                </a:solidFill>
                <a:latin typeface="Calibri" pitchFamily="34" charset="0"/>
                <a:ea typeface="Calibri" pitchFamily="34" charset="-122"/>
                <a:cs typeface="Calibri" pitchFamily="34" charset="-120"/>
              </a:rPr>
              <a:t>If target="_blank" → also add rel="noopener noreferrer".</a:t>
            </a:r>
            <a:endParaRPr lang="en-US" sz="1400" dirty="0"/>
          </a:p>
        </p:txBody>
      </p:sp>
      <p:sp>
        <p:nvSpPr>
          <p:cNvPr id="11" name="Shape 9"/>
          <p:cNvSpPr/>
          <p:nvPr/>
        </p:nvSpPr>
        <p:spPr>
          <a:xfrm>
            <a:off x="0" y="6583680"/>
            <a:ext cx="12191695" cy="274320"/>
          </a:xfrm>
          <a:prstGeom prst="rect">
            <a:avLst/>
          </a:prstGeom>
          <a:solidFill>
            <a:srgbClr val="F3F4F6"/>
          </a:solidFill>
          <a:ln w="12700">
            <a:solidFill>
              <a:srgbClr val="F3F4F6"/>
            </a:solidFill>
            <a:prstDash val="solid"/>
          </a:ln>
        </p:spPr>
      </p:sp>
      <p:sp>
        <p:nvSpPr>
          <p:cNvPr id="12" name="Text 10"/>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3" name="Text 11"/>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8</a:t>
            </a:r>
            <a:endParaRPr lang="en-US" sz="1000"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Mini Lab (Forms)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Build a simple Contact Form (no backend)</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Practice</a:t>
            </a:r>
            <a:endParaRPr lang="en-US" sz="1300" dirty="0"/>
          </a:p>
        </p:txBody>
      </p:sp>
      <p:sp>
        <p:nvSpPr>
          <p:cNvPr id="7" name="Shape 5"/>
          <p:cNvSpPr/>
          <p:nvPr/>
        </p:nvSpPr>
        <p:spPr>
          <a:xfrm>
            <a:off x="548640" y="1600200"/>
            <a:ext cx="11064240" cy="4800600"/>
          </a:xfrm>
          <a:prstGeom prst="roundRect">
            <a:avLst/>
          </a:prstGeom>
          <a:solidFill>
            <a:srgbClr val="F1F5F9"/>
          </a:solidFill>
          <a:ln w="12700">
            <a:solidFill>
              <a:srgbClr val="CBD5E1"/>
            </a:solidFill>
            <a:prstDash val="solid"/>
          </a:ln>
        </p:spPr>
      </p:sp>
      <p:sp>
        <p:nvSpPr>
          <p:cNvPr id="8" name="Text 6"/>
          <p:cNvSpPr/>
          <p:nvPr/>
        </p:nvSpPr>
        <p:spPr>
          <a:xfrm>
            <a:off x="914400" y="1828800"/>
            <a:ext cx="10515600" cy="320040"/>
          </a:xfrm>
          <a:prstGeom prst="rect">
            <a:avLst/>
          </a:prstGeom>
          <a:noFill/>
          <a:ln/>
        </p:spPr>
        <p:txBody>
          <a:bodyPr wrap="square" rtlCol="0" anchor="ctr"/>
          <a:lstStyle/>
          <a:p>
            <a:pPr marL="0" indent="0">
              <a:buNone/>
            </a:pPr>
            <a:r>
              <a:rPr lang="en-US" sz="1800" b="1" dirty="0">
                <a:solidFill>
                  <a:srgbClr val="0F172A"/>
                </a:solidFill>
                <a:latin typeface="Calibri" pitchFamily="34" charset="0"/>
                <a:ea typeface="Calibri" pitchFamily="34" charset="-122"/>
                <a:cs typeface="Calibri" pitchFamily="34" charset="-120"/>
              </a:rPr>
              <a:t>Requirements:</a:t>
            </a:r>
            <a:endParaRPr lang="en-US" sz="1800" dirty="0"/>
          </a:p>
        </p:txBody>
      </p:sp>
      <p:sp>
        <p:nvSpPr>
          <p:cNvPr id="9" name="Text 7"/>
          <p:cNvSpPr/>
          <p:nvPr/>
        </p:nvSpPr>
        <p:spPr>
          <a:xfrm>
            <a:off x="960120" y="2240280"/>
            <a:ext cx="10424160" cy="1920240"/>
          </a:xfrm>
          <a:prstGeom prst="rect">
            <a:avLst/>
          </a:prstGeom>
          <a:noFill/>
          <a:ln/>
        </p:spPr>
        <p:txBody>
          <a:bodyPr wrap="square" rtlCol="0" anchor="t"/>
          <a:lstStyle/>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&lt;form action="#" method="get"&gt; (for now).</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Inputs: name (text), email (email, required).</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Message (textarea, required).</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One submit button.</a:t>
            </a:r>
            <a:endParaRPr lang="en-US" sz="1600" dirty="0"/>
          </a:p>
          <a:p>
            <a:pPr marL="203200" indent="-203200">
              <a:buSzPct val="100000"/>
              <a:buChar char="•"/>
            </a:pPr>
            <a:r>
              <a:rPr lang="en-US" sz="1600" dirty="0">
                <a:solidFill>
                  <a:srgbClr val="0F172A"/>
                </a:solidFill>
                <a:latin typeface="Calibri" pitchFamily="34" charset="0"/>
                <a:ea typeface="Calibri" pitchFamily="34" charset="-122"/>
                <a:cs typeface="Calibri" pitchFamily="34" charset="-120"/>
              </a:rPr>
              <a:t>Every control must have a label (for/id).</a:t>
            </a:r>
            <a:endParaRPr lang="en-US" sz="1600" dirty="0"/>
          </a:p>
        </p:txBody>
      </p:sp>
      <p:sp>
        <p:nvSpPr>
          <p:cNvPr id="10" name="Shape 8"/>
          <p:cNvSpPr/>
          <p:nvPr/>
        </p:nvSpPr>
        <p:spPr>
          <a:xfrm>
            <a:off x="0" y="6565392"/>
            <a:ext cx="12191695" cy="292608"/>
          </a:xfrm>
          <a:prstGeom prst="rect">
            <a:avLst/>
          </a:prstGeom>
          <a:solidFill>
            <a:srgbClr val="F1F5F9"/>
          </a:solidFill>
          <a:ln w="12700">
            <a:solidFill>
              <a:srgbClr val="F1F5F9"/>
            </a:solidFill>
            <a:prstDash val="solid"/>
          </a:ln>
        </p:spPr>
      </p:sp>
      <p:sp>
        <p:nvSpPr>
          <p:cNvPr id="11" name="Text 9"/>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We will test by submitting and observing the URL for GET.</a:t>
            </a:r>
            <a:endParaRPr lang="en-US" sz="1100"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Concept</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“Submitted Data Table”</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Wrap</a:t>
            </a:r>
            <a:endParaRPr lang="en-US" sz="1300" dirty="0"/>
          </a:p>
        </p:txBody>
      </p:sp>
      <p:sp>
        <p:nvSpPr>
          <p:cNvPr id="7" name="Shape 5"/>
          <p:cNvSpPr/>
          <p:nvPr/>
        </p:nvSpPr>
        <p:spPr>
          <a:xfrm>
            <a:off x="548640" y="1600200"/>
            <a:ext cx="11064240" cy="4800600"/>
          </a:xfrm>
          <a:prstGeom prst="roundRect">
            <a:avLst/>
          </a:prstGeom>
          <a:solidFill>
            <a:srgbClr val="FFFFFF"/>
          </a:solidFill>
          <a:ln w="12700">
            <a:solidFill>
              <a:srgbClr val="CBD5E1"/>
            </a:solidFill>
            <a:prstDash val="solid"/>
          </a:ln>
        </p:spPr>
      </p:sp>
      <p:sp>
        <p:nvSpPr>
          <p:cNvPr id="8" name="Text 6"/>
          <p:cNvSpPr/>
          <p:nvPr/>
        </p:nvSpPr>
        <p:spPr>
          <a:xfrm>
            <a:off x="914400" y="1874520"/>
            <a:ext cx="10424160" cy="1298448"/>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In real systems, submitted form data is stored (database) and later displayed.</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Tables are a natural way to display submitted records.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Today we only build the HTML pieces; server/database comes later.</a:t>
            </a:r>
            <a:endParaRPr lang="en-US" sz="1800" dirty="0"/>
          </a:p>
        </p:txBody>
      </p:sp>
      <p:sp>
        <p:nvSpPr>
          <p:cNvPr id="9" name="Shape 7"/>
          <p:cNvSpPr/>
          <p:nvPr/>
        </p:nvSpPr>
        <p:spPr>
          <a:xfrm>
            <a:off x="0" y="6565392"/>
            <a:ext cx="12191695" cy="292608"/>
          </a:xfrm>
          <a:prstGeom prst="rect">
            <a:avLst/>
          </a:prstGeom>
          <a:solidFill>
            <a:srgbClr val="F1F5F9"/>
          </a:solidFill>
          <a:ln w="12700">
            <a:solidFill>
              <a:srgbClr val="F1F5F9"/>
            </a:solidFill>
            <a:prstDash val="solid"/>
          </a:ln>
        </p:spPr>
      </p:sp>
      <p:sp>
        <p:nvSpPr>
          <p:cNvPr id="10" name="Text 8"/>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Think end-to-end: form collects data → system stores it → table displays it.</a:t>
            </a:r>
            <a:endParaRPr lang="en-US" sz="1100"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Week 5 Summary</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What you should be able to do now</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Summary</a:t>
            </a:r>
            <a:endParaRPr lang="en-US" sz="1300" dirty="0"/>
          </a:p>
        </p:txBody>
      </p:sp>
      <p:sp>
        <p:nvSpPr>
          <p:cNvPr id="7" name="Shape 5"/>
          <p:cNvSpPr/>
          <p:nvPr/>
        </p:nvSpPr>
        <p:spPr>
          <a:xfrm>
            <a:off x="548640" y="1600200"/>
            <a:ext cx="11064240" cy="4800600"/>
          </a:xfrm>
          <a:prstGeom prst="roundRect">
            <a:avLst/>
          </a:prstGeom>
          <a:solidFill>
            <a:srgbClr val="F1F5F9"/>
          </a:solidFill>
          <a:ln w="12700">
            <a:solidFill>
              <a:srgbClr val="CBD5E1"/>
            </a:solidFill>
            <a:prstDash val="solid"/>
          </a:ln>
        </p:spPr>
      </p:sp>
      <p:sp>
        <p:nvSpPr>
          <p:cNvPr id="8" name="Text 6"/>
          <p:cNvSpPr/>
          <p:nvPr/>
        </p:nvSpPr>
        <p:spPr>
          <a:xfrm>
            <a:off x="914400" y="1874520"/>
            <a:ext cx="10424160" cy="1920240"/>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Build tables with correct structure and headers.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Add captions, span cells, and use thead/tbody/tfoot when useful.</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Create forms with action/method and common inputs.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Use labels properly and add basic validation attributes.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Complete a simple table and contact form in HTML.</a:t>
            </a:r>
            <a:endParaRPr lang="en-US" sz="1800" dirty="0"/>
          </a:p>
        </p:txBody>
      </p:sp>
      <p:sp>
        <p:nvSpPr>
          <p:cNvPr id="9" name="Shape 7"/>
          <p:cNvSpPr/>
          <p:nvPr/>
        </p:nvSpPr>
        <p:spPr>
          <a:xfrm>
            <a:off x="0" y="6565392"/>
            <a:ext cx="12191695" cy="292608"/>
          </a:xfrm>
          <a:prstGeom prst="rect">
            <a:avLst/>
          </a:prstGeom>
          <a:solidFill>
            <a:srgbClr val="F1F5F9"/>
          </a:solidFill>
          <a:ln w="12700">
            <a:solidFill>
              <a:srgbClr val="F1F5F9"/>
            </a:solidFill>
            <a:prstDash val="solid"/>
          </a:ln>
        </p:spPr>
      </p:sp>
      <p:sp>
        <p:nvSpPr>
          <p:cNvPr id="10" name="Text 8"/>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Next week: deeper forms + embedded media (per syllabus).</a:t>
            </a:r>
            <a:endParaRPr lang="en-US" sz="11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58368"/>
          </a:xfrm>
          <a:prstGeom prst="rect">
            <a:avLst/>
          </a:prstGeom>
          <a:solidFill>
            <a:srgbClr val="2563EB"/>
          </a:solidFill>
          <a:ln w="12700">
            <a:solidFill>
              <a:srgbClr val="2563EB"/>
            </a:solidFill>
            <a:prstDash val="solid"/>
          </a:ln>
        </p:spPr>
      </p:sp>
      <p:sp>
        <p:nvSpPr>
          <p:cNvPr id="3" name="Text 1"/>
          <p:cNvSpPr/>
          <p:nvPr/>
        </p:nvSpPr>
        <p:spPr>
          <a:xfrm>
            <a:off x="548640" y="146304"/>
            <a:ext cx="10972800" cy="365760"/>
          </a:xfrm>
          <a:prstGeom prst="rect">
            <a:avLst/>
          </a:prstGeom>
          <a:noFill/>
          <a:ln/>
        </p:spPr>
        <p:txBody>
          <a:bodyPr wrap="square"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Quick Quiz (3 minutes)</a:t>
            </a:r>
            <a:endParaRPr lang="en-US" sz="2200" dirty="0"/>
          </a:p>
        </p:txBody>
      </p:sp>
      <p:sp>
        <p:nvSpPr>
          <p:cNvPr id="4" name="Text 2"/>
          <p:cNvSpPr/>
          <p:nvPr/>
        </p:nvSpPr>
        <p:spPr>
          <a:xfrm>
            <a:off x="548640" y="749808"/>
            <a:ext cx="11155680" cy="320040"/>
          </a:xfrm>
          <a:prstGeom prst="rect">
            <a:avLst/>
          </a:prstGeom>
          <a:noFill/>
          <a:ln/>
        </p:spPr>
        <p:txBody>
          <a:bodyPr wrap="square" rtlCol="0" anchor="ctr"/>
          <a:lstStyle/>
          <a:p>
            <a:pPr marL="0" indent="0">
              <a:buNone/>
            </a:pPr>
            <a:r>
              <a:rPr lang="en-US" sz="1400" dirty="0">
                <a:solidFill>
                  <a:srgbClr val="475569"/>
                </a:solidFill>
                <a:latin typeface="Calibri" pitchFamily="34" charset="0"/>
                <a:ea typeface="Calibri" pitchFamily="34" charset="-122"/>
                <a:cs typeface="Calibri" pitchFamily="34" charset="-120"/>
              </a:rPr>
              <a:t>Exit ticket</a:t>
            </a:r>
            <a:endParaRPr lang="en-US" sz="1400" dirty="0"/>
          </a:p>
        </p:txBody>
      </p:sp>
      <p:sp>
        <p:nvSpPr>
          <p:cNvPr id="5" name="Shape 3"/>
          <p:cNvSpPr/>
          <p:nvPr/>
        </p:nvSpPr>
        <p:spPr>
          <a:xfrm>
            <a:off x="548640" y="1115568"/>
            <a:ext cx="3108960" cy="384048"/>
          </a:xfrm>
          <a:prstGeom prst="roundRect">
            <a:avLst/>
          </a:prstGeom>
          <a:solidFill>
            <a:srgbClr val="F1F5F9"/>
          </a:solidFill>
          <a:ln w="12700">
            <a:solidFill>
              <a:srgbClr val="CBD5E1"/>
            </a:solidFill>
            <a:prstDash val="solid"/>
          </a:ln>
        </p:spPr>
      </p:sp>
      <p:sp>
        <p:nvSpPr>
          <p:cNvPr id="6" name="Text 4"/>
          <p:cNvSpPr/>
          <p:nvPr/>
        </p:nvSpPr>
        <p:spPr>
          <a:xfrm>
            <a:off x="685800" y="1197864"/>
            <a:ext cx="2880360" cy="237744"/>
          </a:xfrm>
          <a:prstGeom prst="rect">
            <a:avLst/>
          </a:prstGeom>
          <a:noFill/>
          <a:ln/>
        </p:spPr>
        <p:txBody>
          <a:bodyPr wrap="square" rtlCol="0" anchor="ctr"/>
          <a:lstStyle/>
          <a:p>
            <a:pPr marL="0" indent="0">
              <a:buNone/>
            </a:pPr>
            <a:r>
              <a:rPr lang="en-US" sz="1300" b="1" dirty="0">
                <a:solidFill>
                  <a:srgbClr val="1D4ED8"/>
                </a:solidFill>
                <a:latin typeface="Calibri" pitchFamily="34" charset="0"/>
                <a:ea typeface="Calibri" pitchFamily="34" charset="-122"/>
                <a:cs typeface="Calibri" pitchFamily="34" charset="-120"/>
              </a:rPr>
              <a:t>Quiz</a:t>
            </a:r>
            <a:endParaRPr lang="en-US" sz="1300" dirty="0"/>
          </a:p>
        </p:txBody>
      </p:sp>
      <p:sp>
        <p:nvSpPr>
          <p:cNvPr id="7" name="Shape 5"/>
          <p:cNvSpPr/>
          <p:nvPr/>
        </p:nvSpPr>
        <p:spPr>
          <a:xfrm>
            <a:off x="548640" y="1600200"/>
            <a:ext cx="11064240" cy="4800600"/>
          </a:xfrm>
          <a:prstGeom prst="roundRect">
            <a:avLst/>
          </a:prstGeom>
          <a:solidFill>
            <a:srgbClr val="F1F5F9"/>
          </a:solidFill>
          <a:ln w="12700">
            <a:solidFill>
              <a:srgbClr val="CBD5E1"/>
            </a:solidFill>
            <a:prstDash val="solid"/>
          </a:ln>
        </p:spPr>
      </p:sp>
      <p:sp>
        <p:nvSpPr>
          <p:cNvPr id="8" name="Text 6"/>
          <p:cNvSpPr/>
          <p:nvPr/>
        </p:nvSpPr>
        <p:spPr>
          <a:xfrm>
            <a:off x="914400" y="1874520"/>
            <a:ext cx="10424160" cy="1920240"/>
          </a:xfrm>
          <a:prstGeom prst="rect">
            <a:avLst/>
          </a:prstGeom>
          <a:noFill/>
          <a:ln/>
        </p:spPr>
        <p:txBody>
          <a:bodyPr wrap="square" rtlCol="0" anchor="t"/>
          <a:lstStyle/>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1) When should we use a table? When should we avoid it?</a:t>
            </a:r>
            <a:endParaRPr lang="en-US" sz="1700" dirty="0"/>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2) What is the difference between &lt;th&gt; and &lt;td&gt;?</a:t>
            </a:r>
            <a:endParaRPr lang="en-US" sz="1700" dirty="0"/>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3) What does scope="col" mean?</a:t>
            </a:r>
            <a:endParaRPr lang="en-US" sz="1700" dirty="0"/>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4) In forms, what do action and method do?</a:t>
            </a:r>
            <a:endParaRPr lang="en-US" sz="1700" dirty="0"/>
          </a:p>
          <a:p>
            <a:pPr marL="215900" indent="-215900">
              <a:buSzPct val="100000"/>
              <a:buChar char="•"/>
            </a:pPr>
            <a:r>
              <a:rPr lang="en-US" sz="1700" dirty="0">
                <a:solidFill>
                  <a:srgbClr val="0F172A"/>
                </a:solidFill>
                <a:latin typeface="Calibri" pitchFamily="34" charset="0"/>
                <a:ea typeface="Calibri" pitchFamily="34" charset="-122"/>
                <a:cs typeface="Calibri" pitchFamily="34" charset="-120"/>
              </a:rPr>
              <a:t>5) Give one example where GET is appropriate and one where POST is appropriate.</a:t>
            </a:r>
            <a:endParaRPr lang="en-US" sz="1700" dirty="0"/>
          </a:p>
        </p:txBody>
      </p:sp>
      <p:sp>
        <p:nvSpPr>
          <p:cNvPr id="9" name="Shape 7"/>
          <p:cNvSpPr/>
          <p:nvPr/>
        </p:nvSpPr>
        <p:spPr>
          <a:xfrm>
            <a:off x="0" y="6565392"/>
            <a:ext cx="12191695" cy="292608"/>
          </a:xfrm>
          <a:prstGeom prst="rect">
            <a:avLst/>
          </a:prstGeom>
          <a:solidFill>
            <a:srgbClr val="F1F5F9"/>
          </a:solidFill>
          <a:ln w="12700">
            <a:solidFill>
              <a:srgbClr val="F1F5F9"/>
            </a:solidFill>
            <a:prstDash val="solid"/>
          </a:ln>
        </p:spPr>
      </p:sp>
      <p:sp>
        <p:nvSpPr>
          <p:cNvPr id="10" name="Text 8"/>
          <p:cNvSpPr/>
          <p:nvPr/>
        </p:nvSpPr>
        <p:spPr>
          <a:xfrm>
            <a:off x="548640" y="6601968"/>
            <a:ext cx="11247120" cy="2286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Collect answers in pairs, then we review quickly.</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2191695" cy="731520"/>
          </a:xfrm>
          <a:prstGeom prst="rect">
            <a:avLst/>
          </a:prstGeom>
          <a:solidFill>
            <a:srgbClr val="1F2937"/>
          </a:solidFill>
          <a:ln w="12700">
            <a:solidFill>
              <a:srgbClr val="1F2937"/>
            </a:solidFill>
            <a:prstDash val="solid"/>
          </a:ln>
        </p:spPr>
      </p:sp>
      <p:sp>
        <p:nvSpPr>
          <p:cNvPr id="3" name="Text 1"/>
          <p:cNvSpPr/>
          <p:nvPr/>
        </p:nvSpPr>
        <p:spPr>
          <a:xfrm>
            <a:off x="548640" y="164592"/>
            <a:ext cx="11155680" cy="365760"/>
          </a:xfrm>
          <a:prstGeom prst="rect">
            <a:avLst/>
          </a:prstGeom>
          <a:noFill/>
          <a:ln/>
        </p:spPr>
        <p:txBody>
          <a:bodyPr wrap="square"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Linking to Sections</a:t>
            </a:r>
            <a:r>
              <a:rPr lang="tr-TR" sz="2400" b="1" dirty="0">
                <a:solidFill>
                  <a:srgbClr val="FFFFFF"/>
                </a:solidFill>
                <a:latin typeface="Calibri" pitchFamily="34" charset="0"/>
                <a:ea typeface="Calibri" pitchFamily="34" charset="-122"/>
                <a:cs typeface="Calibri" pitchFamily="34" charset="-120"/>
              </a:rPr>
              <a:t>, </a:t>
            </a:r>
            <a:r>
              <a:rPr lang="tr-TR" sz="2400" b="1" dirty="0" err="1">
                <a:solidFill>
                  <a:srgbClr val="FFFFFF"/>
                </a:solidFill>
                <a:latin typeface="Calibri" pitchFamily="34" charset="0"/>
                <a:ea typeface="Calibri" pitchFamily="34" charset="-122"/>
                <a:cs typeface="Calibri" pitchFamily="34" charset="-120"/>
              </a:rPr>
              <a:t>Jump</a:t>
            </a:r>
            <a:r>
              <a:rPr lang="tr-TR" sz="2400" b="1" dirty="0">
                <a:solidFill>
                  <a:srgbClr val="FFFFFF"/>
                </a:solidFill>
                <a:latin typeface="Calibri" pitchFamily="34" charset="0"/>
                <a:ea typeface="Calibri" pitchFamily="34" charset="-122"/>
                <a:cs typeface="Calibri" pitchFamily="34" charset="-120"/>
              </a:rPr>
              <a:t> Links (</a:t>
            </a:r>
            <a:r>
              <a:rPr lang="tr-TR" sz="2400" b="1" dirty="0" err="1">
                <a:solidFill>
                  <a:srgbClr val="FFFFFF"/>
                </a:solidFill>
                <a:latin typeface="Calibri" pitchFamily="34" charset="0"/>
                <a:ea typeface="Calibri" pitchFamily="34" charset="-122"/>
                <a:cs typeface="Calibri" pitchFamily="34" charset="-120"/>
              </a:rPr>
              <a:t>Anchors</a:t>
            </a:r>
            <a:r>
              <a:rPr lang="tr-TR" sz="2400" b="1" dirty="0">
                <a:solidFill>
                  <a:srgbClr val="FFFFFF"/>
                </a:solidFill>
                <a:latin typeface="Calibri" pitchFamily="34" charset="0"/>
                <a:ea typeface="Calibri" pitchFamily="34" charset="-122"/>
                <a:cs typeface="Calibri" pitchFamily="34" charset="-120"/>
              </a:rPr>
              <a:t>): </a:t>
            </a:r>
            <a:endParaRPr lang="en-US" sz="2400" dirty="0"/>
          </a:p>
        </p:txBody>
      </p:sp>
      <p:sp>
        <p:nvSpPr>
          <p:cNvPr id="4" name="Text 2"/>
          <p:cNvSpPr/>
          <p:nvPr/>
        </p:nvSpPr>
        <p:spPr>
          <a:xfrm>
            <a:off x="548640" y="475488"/>
            <a:ext cx="11155680" cy="228600"/>
          </a:xfrm>
          <a:prstGeom prst="rect">
            <a:avLst/>
          </a:prstGeom>
          <a:noFill/>
          <a:ln/>
        </p:spPr>
        <p:txBody>
          <a:bodyPr wrap="square" rtlCol="0" anchor="ctr"/>
          <a:lstStyle/>
          <a:p>
            <a:pPr marL="0" indent="0">
              <a:buNone/>
            </a:pPr>
            <a:r>
              <a:rPr lang="en-US" sz="1200" dirty="0">
                <a:solidFill>
                  <a:srgbClr val="D1D5DB"/>
                </a:solidFill>
                <a:latin typeface="Calibri" pitchFamily="34" charset="0"/>
                <a:ea typeface="Calibri" pitchFamily="34" charset="-122"/>
                <a:cs typeface="Calibri" pitchFamily="34" charset="-120"/>
              </a:rPr>
              <a:t>id + #fragment (page anchors)</a:t>
            </a:r>
            <a:endParaRPr lang="en-US" sz="1200" dirty="0"/>
          </a:p>
        </p:txBody>
      </p:sp>
      <p:sp>
        <p:nvSpPr>
          <p:cNvPr id="5" name="Text 3"/>
          <p:cNvSpPr/>
          <p:nvPr/>
        </p:nvSpPr>
        <p:spPr>
          <a:xfrm>
            <a:off x="822960" y="1143000"/>
            <a:ext cx="5852160" cy="4114800"/>
          </a:xfrm>
          <a:prstGeom prst="rect">
            <a:avLst/>
          </a:prstGeom>
          <a:noFill/>
          <a:ln/>
        </p:spPr>
        <p:txBody>
          <a:bodyPr wrap="square" rtlCol="0" anchor="t"/>
          <a:lstStyle/>
          <a:p>
            <a:pPr marL="254000" indent="-254000">
              <a:lnSpc>
                <a:spcPct val="115000"/>
              </a:lnSpc>
              <a:buSzPct val="100000"/>
              <a:buChar char="•"/>
            </a:pPr>
            <a:r>
              <a:rPr lang="en-US" sz="2000" dirty="0">
                <a:solidFill>
                  <a:srgbClr val="FF0000"/>
                </a:solidFill>
                <a:latin typeface="Calibri" pitchFamily="34" charset="0"/>
                <a:ea typeface="Calibri" pitchFamily="34" charset="-122"/>
                <a:cs typeface="Calibri" pitchFamily="34" charset="-120"/>
              </a:rPr>
              <a:t>Use anchors to jump within the same page</a:t>
            </a:r>
            <a:endParaRPr lang="en-US" sz="2000" dirty="0">
              <a:solidFill>
                <a:srgbClr val="FF0000"/>
              </a:solidFill>
            </a:endParaRPr>
          </a:p>
          <a:p>
            <a:pPr marL="254000" indent="-254000">
              <a:lnSpc>
                <a:spcPct val="115000"/>
              </a:lnSpc>
              <a:buSzPct val="100000"/>
              <a:buChar char="•"/>
            </a:pPr>
            <a:endParaRPr lang="en-US" sz="2000" dirty="0">
              <a:solidFill>
                <a:srgbClr val="FF0000"/>
              </a:solidFill>
            </a:endParaRPr>
          </a:p>
          <a:p>
            <a:pPr marL="254000" indent="-254000">
              <a:lnSpc>
                <a:spcPct val="115000"/>
              </a:lnSpc>
              <a:buSzPct val="100000"/>
              <a:buChar char="•"/>
            </a:pPr>
            <a:r>
              <a:rPr lang="en-US" sz="2000" dirty="0">
                <a:solidFill>
                  <a:srgbClr val="FF0000"/>
                </a:solidFill>
                <a:latin typeface="Calibri" pitchFamily="34" charset="0"/>
                <a:ea typeface="Calibri" pitchFamily="34" charset="-122"/>
                <a:cs typeface="Calibri" pitchFamily="34" charset="-120"/>
              </a:rPr>
              <a:t>You link to an element’s id using #id</a:t>
            </a:r>
            <a:endParaRPr lang="en-US" sz="2000" dirty="0">
              <a:solidFill>
                <a:srgbClr val="FF0000"/>
              </a:solidFill>
            </a:endParaRPr>
          </a:p>
          <a:p>
            <a:r>
              <a:rPr lang="en-US" sz="2000" dirty="0">
                <a:solidFill>
                  <a:srgbClr val="FF0000"/>
                </a:solidFill>
              </a:rPr>
              <a:t>Add id: &lt;h2 id="contact"&gt;Contact&lt;/h2&gt;</a:t>
            </a:r>
          </a:p>
          <a:p>
            <a:r>
              <a:rPr lang="en-US" sz="2000" dirty="0">
                <a:solidFill>
                  <a:srgbClr val="FF0000"/>
                </a:solidFill>
              </a:rPr>
              <a:t>Link: &lt;a </a:t>
            </a:r>
            <a:r>
              <a:rPr lang="en-US" sz="2000" dirty="0" err="1">
                <a:solidFill>
                  <a:srgbClr val="FF0000"/>
                </a:solidFill>
              </a:rPr>
              <a:t>href</a:t>
            </a:r>
            <a:r>
              <a:rPr lang="en-US" sz="2000" dirty="0">
                <a:solidFill>
                  <a:srgbClr val="FF0000"/>
                </a:solidFill>
              </a:rPr>
              <a:t>="#contact"&gt;Go to Contact&lt;/a&gt;</a:t>
            </a:r>
          </a:p>
          <a:p>
            <a:pPr marL="254000" indent="-254000">
              <a:lnSpc>
                <a:spcPct val="115000"/>
              </a:lnSpc>
              <a:buSzPct val="100000"/>
              <a:buChar char="•"/>
            </a:pPr>
            <a:endParaRPr lang="en-US" sz="2000" dirty="0">
              <a:solidFill>
                <a:srgbClr val="FF0000"/>
              </a:solidFill>
            </a:endParaRPr>
          </a:p>
          <a:p>
            <a:pPr marL="254000" indent="-254000">
              <a:lnSpc>
                <a:spcPct val="115000"/>
              </a:lnSpc>
              <a:buSzPct val="100000"/>
              <a:buChar char="•"/>
            </a:pPr>
            <a:r>
              <a:rPr lang="en-US" sz="2000" dirty="0">
                <a:solidFill>
                  <a:srgbClr val="FF0000"/>
                </a:solidFill>
                <a:latin typeface="Calibri" pitchFamily="34" charset="0"/>
                <a:ea typeface="Calibri" pitchFamily="34" charset="-122"/>
                <a:cs typeface="Calibri" pitchFamily="34" charset="-120"/>
              </a:rPr>
              <a:t>Great for long pages: FAQ, documentation, table of contents</a:t>
            </a:r>
            <a:endParaRPr lang="tr-TR" sz="2000" dirty="0">
              <a:solidFill>
                <a:srgbClr val="FF0000"/>
              </a:solidFill>
              <a:latin typeface="Calibri" pitchFamily="34" charset="0"/>
              <a:ea typeface="Calibri" pitchFamily="34" charset="-122"/>
              <a:cs typeface="Calibri" pitchFamily="34" charset="-120"/>
            </a:endParaRPr>
          </a:p>
          <a:p>
            <a:r>
              <a:rPr lang="en-US" sz="2000" dirty="0">
                <a:solidFill>
                  <a:srgbClr val="FF0000"/>
                </a:solidFill>
              </a:rPr>
              <a:t>From another page: </a:t>
            </a:r>
            <a:r>
              <a:rPr lang="en-US" sz="2000" dirty="0" err="1">
                <a:solidFill>
                  <a:srgbClr val="FF0000"/>
                </a:solidFill>
              </a:rPr>
              <a:t>about.html#team</a:t>
            </a:r>
            <a:endParaRPr lang="en-US" sz="2000" dirty="0">
              <a:solidFill>
                <a:srgbClr val="FF0000"/>
              </a:solidFill>
            </a:endParaRPr>
          </a:p>
          <a:p>
            <a:r>
              <a:rPr lang="en-US" sz="2000" dirty="0">
                <a:solidFill>
                  <a:srgbClr val="FF0000"/>
                </a:solidFill>
              </a:rPr>
              <a:t>Useful for long pages and navigation menus</a:t>
            </a:r>
          </a:p>
          <a:p>
            <a:pPr marL="254000" indent="-254000">
              <a:lnSpc>
                <a:spcPct val="115000"/>
              </a:lnSpc>
              <a:buSzPct val="100000"/>
              <a:buChar char="•"/>
            </a:pPr>
            <a:endParaRPr lang="en-US" sz="2000" dirty="0">
              <a:solidFill>
                <a:srgbClr val="FF0000"/>
              </a:solidFill>
            </a:endParaRPr>
          </a:p>
        </p:txBody>
      </p:sp>
      <p:sp>
        <p:nvSpPr>
          <p:cNvPr id="6" name="Shape 4"/>
          <p:cNvSpPr/>
          <p:nvPr/>
        </p:nvSpPr>
        <p:spPr>
          <a:xfrm>
            <a:off x="6766560" y="1143000"/>
            <a:ext cx="4572000" cy="4297680"/>
          </a:xfrm>
          <a:prstGeom prst="roundRect">
            <a:avLst/>
          </a:prstGeom>
          <a:solidFill>
            <a:srgbClr val="111827"/>
          </a:solidFill>
          <a:ln w="12700">
            <a:solidFill>
              <a:srgbClr val="111827"/>
            </a:solidFill>
            <a:prstDash val="solid"/>
          </a:ln>
        </p:spPr>
      </p:sp>
      <p:sp>
        <p:nvSpPr>
          <p:cNvPr id="7" name="Text 5"/>
          <p:cNvSpPr/>
          <p:nvPr/>
        </p:nvSpPr>
        <p:spPr>
          <a:xfrm>
            <a:off x="6995160" y="1325880"/>
            <a:ext cx="4114800" cy="3931920"/>
          </a:xfrm>
          <a:prstGeom prst="rect">
            <a:avLst/>
          </a:prstGeom>
          <a:noFill/>
          <a:ln/>
        </p:spPr>
        <p:txBody>
          <a:bodyPr wrap="square" rtlCol="0" anchor="t"/>
          <a:lstStyle/>
          <a:p>
            <a:pPr marL="0" indent="0">
              <a:buNone/>
            </a:pPr>
            <a:r>
              <a:rPr lang="en-US" sz="1400" dirty="0">
                <a:solidFill>
                  <a:srgbClr val="E5E7EB"/>
                </a:solidFill>
                <a:latin typeface="Consolas" pitchFamily="34" charset="0"/>
                <a:ea typeface="Consolas" pitchFamily="34" charset="-122"/>
                <a:cs typeface="Consolas" pitchFamily="34" charset="-120"/>
              </a:rPr>
              <a:t>&lt;!-- Link --&gt;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&lt;a href="#contact"&gt;Go to Contact&lt;/a&gt;</a:t>
            </a:r>
            <a:endParaRPr lang="en-US" sz="1400" dirty="0"/>
          </a:p>
          <a:p>
            <a:pPr marL="0" indent="0">
              <a:buNone/>
            </a:pP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 Target section --&gt;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&lt;h2 id="contact"&gt;Contact&lt;/h2&gt;</a:t>
            </a:r>
            <a:endParaRPr lang="en-US" sz="1400" dirty="0"/>
          </a:p>
          <a:p>
            <a:pPr marL="0" indent="0">
              <a:buNone/>
            </a:pPr>
            <a:r>
              <a:rPr lang="en-US" sz="1400" dirty="0">
                <a:solidFill>
                  <a:srgbClr val="E5E7EB"/>
                </a:solidFill>
                <a:latin typeface="Consolas" pitchFamily="34" charset="0"/>
                <a:ea typeface="Consolas" pitchFamily="34" charset="-122"/>
                <a:cs typeface="Consolas" pitchFamily="34" charset="-120"/>
              </a:rPr>
              <a:t>&lt;p&gt;Email: ...&lt;/p&gt;</a:t>
            </a:r>
            <a:endParaRPr lang="en-US" sz="1400" dirty="0"/>
          </a:p>
        </p:txBody>
      </p:sp>
      <p:sp>
        <p:nvSpPr>
          <p:cNvPr id="8" name="Shape 6"/>
          <p:cNvSpPr/>
          <p:nvPr/>
        </p:nvSpPr>
        <p:spPr>
          <a:xfrm>
            <a:off x="0" y="6583680"/>
            <a:ext cx="12191695" cy="274320"/>
          </a:xfrm>
          <a:prstGeom prst="rect">
            <a:avLst/>
          </a:prstGeom>
          <a:solidFill>
            <a:srgbClr val="F3F4F6"/>
          </a:solidFill>
          <a:ln w="12700">
            <a:solidFill>
              <a:srgbClr val="F3F4F6"/>
            </a:solidFill>
            <a:prstDash val="solid"/>
          </a:ln>
        </p:spPr>
      </p:sp>
      <p:sp>
        <p:nvSpPr>
          <p:cNvPr id="9" name="Text 7"/>
          <p:cNvSpPr/>
          <p:nvPr/>
        </p:nvSpPr>
        <p:spPr>
          <a:xfrm>
            <a:off x="548640" y="6611112"/>
            <a:ext cx="7315200" cy="201168"/>
          </a:xfrm>
          <a:prstGeom prst="rect">
            <a:avLst/>
          </a:prstGeom>
          <a:noFill/>
          <a:ln/>
        </p:spPr>
        <p:txBody>
          <a:bodyPr wrap="square" rtlCol="0" anchor="ctr"/>
          <a:lstStyle/>
          <a:p>
            <a:pPr marL="0" indent="0">
              <a:buNone/>
            </a:pPr>
            <a:r>
              <a:rPr lang="en-US" sz="1000" dirty="0">
                <a:solidFill>
                  <a:srgbClr val="4B5563"/>
                </a:solidFill>
                <a:latin typeface="Calibri" pitchFamily="34" charset="0"/>
                <a:ea typeface="Calibri" pitchFamily="34" charset="-122"/>
                <a:cs typeface="Calibri" pitchFamily="34" charset="-120"/>
              </a:rPr>
              <a:t>UMI202 • Week 4</a:t>
            </a:r>
            <a:endParaRPr lang="en-US" sz="1000" dirty="0"/>
          </a:p>
        </p:txBody>
      </p:sp>
      <p:sp>
        <p:nvSpPr>
          <p:cNvPr id="10" name="Text 8"/>
          <p:cNvSpPr/>
          <p:nvPr/>
        </p:nvSpPr>
        <p:spPr>
          <a:xfrm>
            <a:off x="8229600" y="6611112"/>
            <a:ext cx="3383280" cy="201168"/>
          </a:xfrm>
          <a:prstGeom prst="rect">
            <a:avLst/>
          </a:prstGeom>
          <a:noFill/>
          <a:ln/>
        </p:spPr>
        <p:txBody>
          <a:bodyPr wrap="square" rtlCol="0" anchor="ctr"/>
          <a:lstStyle/>
          <a:p>
            <a:pPr marL="0" indent="0" algn="r">
              <a:buNone/>
            </a:pPr>
            <a:r>
              <a:rPr lang="en-US" sz="1000" dirty="0">
                <a:solidFill>
                  <a:srgbClr val="4B5563"/>
                </a:solidFill>
                <a:latin typeface="Calibri" pitchFamily="34" charset="0"/>
                <a:ea typeface="Calibri" pitchFamily="34" charset="-122"/>
                <a:cs typeface="Calibri" pitchFamily="34" charset="-120"/>
              </a:rPr>
              <a:t>Slide 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Yakup3">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Yakup3" id="{A02E8AF7-290A-4268-94FF-28742CAD28A2}" vid="{C9DA747F-A663-441E-ACAA-C0F17ADB2EE3}"/>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7164</TotalTime>
  <Words>9595</Words>
  <Application>Microsoft Office PowerPoint</Application>
  <PresentationFormat>Geniş ekran</PresentationFormat>
  <Paragraphs>1241</Paragraphs>
  <Slides>83</Slides>
  <Notes>68</Notes>
  <HiddenSlides>0</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83</vt:i4>
      </vt:variant>
    </vt:vector>
  </HeadingPairs>
  <TitlesOfParts>
    <vt:vector size="94" baseType="lpstr">
      <vt:lpstr>Arial</vt:lpstr>
      <vt:lpstr>Arial Narrow</vt:lpstr>
      <vt:lpstr>Calibri</vt:lpstr>
      <vt:lpstr>Calibri Light</vt:lpstr>
      <vt:lpstr>Consolas</vt:lpstr>
      <vt:lpstr>Symbol</vt:lpstr>
      <vt:lpstr>Times New Roman</vt:lpstr>
      <vt:lpstr>Wingdings</vt:lpstr>
      <vt:lpstr>Office Theme</vt:lpstr>
      <vt:lpstr>1_Office Theme</vt:lpstr>
      <vt:lpstr>Yakup3</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Comments &amp; Readable Code Style: Indentation, Clean Structure</vt:lpstr>
      <vt:lpstr>PowerPoint Sunusu</vt:lpstr>
      <vt:lpstr>5.3 Lists Overview</vt:lpstr>
      <vt:lpstr>Unordered Lists &lt;ul&gt;</vt:lpstr>
      <vt:lpstr>Ordered Lists &lt;ol&gt;</vt:lpstr>
      <vt:lpstr>Put it all together so far</vt:lpstr>
      <vt:lpstr>Nested Lists</vt:lpstr>
      <vt:lpstr>5.4 div &amp; span</vt:lpstr>
      <vt:lpstr>div Element</vt:lpstr>
      <vt:lpstr>span Element</vt:lpstr>
      <vt:lpstr>div vs span (Block vs Inline)</vt:lpstr>
      <vt:lpstr>Semantic vs Non‑Semantic</vt:lpstr>
      <vt:lpstr>When to Use div</vt:lpstr>
      <vt:lpstr>When to Use span</vt:lpstr>
      <vt:lpstr>Common Student Mistakes</vt:lpstr>
      <vt:lpstr>Mini Exercise</vt:lpstr>
      <vt:lpstr>PowerPoint Sunusu</vt:lpstr>
      <vt:lpstr>Mini Practice 1: Build a “Profile Card” (Photo + Links)</vt:lpstr>
      <vt:lpstr>Mini Practice 2: Build a Clean “About Me” Page Using These Tags</vt:lpstr>
      <vt:lpstr>Week 4 Wrap-Up: Checklist + Next Week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Table Headers Done Right: Using &lt;th&gt; Properly</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İstanbul Aydın Üniversitesi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4: Links &amp; Images (In Depth)</dc:title>
  <dc:subject>UMI202 Web Design &amp; Programming - Week 4</dc:subject>
  <dc:creator>Dr. Yakup Bakış</dc:creator>
  <cp:lastModifiedBy>yakup bakış</cp:lastModifiedBy>
  <cp:revision>36</cp:revision>
  <dcterms:created xsi:type="dcterms:W3CDTF">2026-03-04T08:47:43Z</dcterms:created>
  <dcterms:modified xsi:type="dcterms:W3CDTF">2026-03-09T08:15:59Z</dcterms:modified>
</cp:coreProperties>
</file>