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95" r:id="rId4"/>
    <p:sldId id="294" r:id="rId5"/>
    <p:sldId id="293" r:id="rId6"/>
    <p:sldId id="292" r:id="rId7"/>
    <p:sldId id="291" r:id="rId8"/>
    <p:sldId id="290" r:id="rId9"/>
    <p:sldId id="289" r:id="rId10"/>
    <p:sldId id="288" r:id="rId11"/>
    <p:sldId id="287" r:id="rId12"/>
    <p:sldId id="286" r:id="rId13"/>
    <p:sldId id="285" r:id="rId14"/>
    <p:sldId id="284" r:id="rId15"/>
    <p:sldId id="283" r:id="rId16"/>
    <p:sldId id="282" r:id="rId17"/>
    <p:sldId id="281" r:id="rId18"/>
    <p:sldId id="280" r:id="rId19"/>
    <p:sldId id="279" r:id="rId20"/>
    <p:sldId id="278" r:id="rId21"/>
    <p:sldId id="277" r:id="rId22"/>
    <p:sldId id="276" r:id="rId23"/>
    <p:sldId id="275" r:id="rId24"/>
    <p:sldId id="274" r:id="rId25"/>
    <p:sldId id="273" r:id="rId26"/>
    <p:sldId id="272" r:id="rId27"/>
    <p:sldId id="271" r:id="rId28"/>
    <p:sldId id="270" r:id="rId29"/>
    <p:sldId id="269" r:id="rId30"/>
    <p:sldId id="268" r:id="rId31"/>
    <p:sldId id="267" r:id="rId32"/>
    <p:sldId id="266" r:id="rId33"/>
    <p:sldId id="265" r:id="rId34"/>
    <p:sldId id="264" r:id="rId35"/>
    <p:sldId id="263" r:id="rId36"/>
    <p:sldId id="262" r:id="rId37"/>
    <p:sldId id="261" r:id="rId38"/>
    <p:sldId id="260" r:id="rId39"/>
    <p:sldId id="259" r:id="rId40"/>
    <p:sldId id="258" r:id="rId4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4" d="100"/>
          <a:sy n="94" d="100"/>
        </p:scale>
        <p:origin x="168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89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36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841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367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21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20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66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99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398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82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61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8610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431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220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10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255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775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010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6334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872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07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935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513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511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11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794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7705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340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68676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3863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6316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51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0454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25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85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7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94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7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36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CSS Text, Colors, and Backgrounds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Week 8 deepens readability, hierarchy, and visual atmosphere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Week 7 introduced CSS as the language of presentation.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Week 8 goes deeper into how text feels, how colors communicate, and how backgrounds shape mood.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Students move from "I can style a page" to "I can style a page intentionally."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Goal: better readability, stronger hierarchy, and cleaner visual choices.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What to Notice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Keep every concept tied to visible change: students should read the code and predict the result before they run it.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body { background:#f8fafc; </a:t>
            </a:r>
            <a:r>
              <a:rPr lang="en-US" sz="1300" dirty="0" err="1">
                <a:solidFill>
                  <a:srgbClr val="1F2937"/>
                </a:solidFill>
              </a:rPr>
              <a:t>font-family:Arial,sans-serif</a:t>
            </a:r>
            <a:r>
              <a:rPr lang="en-US" sz="1300" dirty="0">
                <a:solidFill>
                  <a:srgbClr val="1F2937"/>
                </a:solidFill>
              </a:rPr>
              <a:t>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h1 { color:#0f172a;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p { color:#334155; line-height:1.7;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01 / 40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Letter Spacing and Word Spacing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Small spacing changes can create elegance or damage readability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letter-spacing adjusts distance between letters.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word-spacing adjusts distance between words.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small increase can improve all-caps labels or short headings.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Too much spacing quickly makes text hard to read.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Best Use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Use these properties as accents, not as default body text settings.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.badge { letter-spacing:2px; </a:t>
            </a:r>
            <a:r>
              <a:rPr lang="en-US" sz="1300" dirty="0" err="1">
                <a:solidFill>
                  <a:srgbClr val="1F2937"/>
                </a:solidFill>
              </a:rPr>
              <a:t>text-transform:uppercase</a:t>
            </a:r>
            <a:r>
              <a:rPr lang="en-US" sz="1300" dirty="0">
                <a:solidFill>
                  <a:srgbClr val="1F2937"/>
                </a:solidFill>
              </a:rPr>
              <a:t>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.wide { word-spacing:4px;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10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250509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Text Alignment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Alignment affects scanning, balance, and reading speed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text-align can be left, center, right, or justify.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Left alignment is usually best for normal paragraph reading.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Centered text can work well for short titles, hero blocks, and announcements.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Alignment should follow content purpose, not habit.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Quick Rule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Center short content; keep longer body content left-aligned.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 { text-align:center;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.content { text-align:left;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11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991964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Text Transform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Case changes can create labels, headings, and visual rhythm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text-transform can change how text is displayed: uppercase, lowercase, or capitalize.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Uppercase works well for small labels, buttons, or navigation items.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should be paired with spacing and size choices.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Long uppercase paragraphs are usually difficult to read.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Example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.section-label { text-transform: uppercase; letter-spacing: 1.5px; }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.section-label { </a:t>
            </a:r>
            <a:r>
              <a:rPr lang="en-US" sz="1300" dirty="0" err="1">
                <a:solidFill>
                  <a:srgbClr val="1F2937"/>
                </a:solidFill>
              </a:rPr>
              <a:t>text-transform:uppercase</a:t>
            </a:r>
            <a:r>
              <a:rPr lang="en-US" sz="1300" dirty="0">
                <a:solidFill>
                  <a:srgbClr val="1F2937"/>
                </a:solidFill>
              </a:rPr>
              <a:t>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.section-label { letter-spacing:1.8px; font-size:13px;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12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042110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Text Decoration and Link States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Decoration can signal interaction, emphasis, or visual polish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text-decoration is often used with links.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Common values: none, underline, overline, line-through.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When removing an underline from a link, add another clear visual signal such as color or hover feedback.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Interaction should never become invisible.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Example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a { text-decoration: none; color: #155e75; }  a:hover { text-decoration: underline; }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a { text-decoration:none; color:#155e75;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a:hover { text-decoration:underline;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13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606392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Text Shadow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small effect that must be used with restraint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text-shadow adds a shadow behind text.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can help a title stand out on a busy background.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can also make text look cheap or blurry if overused.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subtle values and only when the background really needs support.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Safe Example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text-shadow: 0 2px 6px rgba(0, 0, 0, 0.25);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.hero-title { color:#fff;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.hero-title { text-shadow:0 2px 8px rgba(0,0,0,.22);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14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925983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Color Systems in CSS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Different ways to write the same visual idea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CSS accepts named colors, hex values, rgb(), and hsl().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Examples: navy | #1d4ed8 | rgb(29, 78, 216) | hsl(221, 83%, 48%).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Hex is common in beginner work.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rgb() and hsl() become useful when adjusting lightness, transparency, or consistency.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What to Notice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do not need every system equally today, but they should recognize each one.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.hex { color:#1d4ed8;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</a:t>
            </a:r>
            <a:r>
              <a:rPr lang="en-US" sz="1300" dirty="0" err="1">
                <a:solidFill>
                  <a:srgbClr val="1F2937"/>
                </a:solidFill>
              </a:rPr>
              <a:t>rgb</a:t>
            </a:r>
            <a:r>
              <a:rPr lang="en-US" sz="1300" dirty="0">
                <a:solidFill>
                  <a:srgbClr val="1F2937"/>
                </a:solidFill>
              </a:rPr>
              <a:t> { </a:t>
            </a:r>
            <a:r>
              <a:rPr lang="en-US" sz="1300" dirty="0" err="1">
                <a:solidFill>
                  <a:srgbClr val="1F2937"/>
                </a:solidFill>
              </a:rPr>
              <a:t>color:rgb</a:t>
            </a:r>
            <a:r>
              <a:rPr lang="en-US" sz="1300" dirty="0">
                <a:solidFill>
                  <a:srgbClr val="1F2937"/>
                </a:solidFill>
              </a:rPr>
              <a:t>(29,78,216);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</a:t>
            </a:r>
            <a:r>
              <a:rPr lang="en-US" sz="1300" dirty="0" err="1">
                <a:solidFill>
                  <a:srgbClr val="1F2937"/>
                </a:solidFill>
              </a:rPr>
              <a:t>hsl</a:t>
            </a:r>
            <a:r>
              <a:rPr lang="en-US" sz="1300" dirty="0">
                <a:solidFill>
                  <a:srgbClr val="1F2937"/>
                </a:solidFill>
              </a:rPr>
              <a:t> { </a:t>
            </a:r>
            <a:r>
              <a:rPr lang="en-US" sz="1300" dirty="0" err="1">
                <a:solidFill>
                  <a:srgbClr val="1F2937"/>
                </a:solidFill>
              </a:rPr>
              <a:t>color:hsl</a:t>
            </a:r>
            <a:r>
              <a:rPr lang="en-US" sz="1300" dirty="0">
                <a:solidFill>
                  <a:srgbClr val="1F2937"/>
                </a:solidFill>
              </a:rPr>
              <a:t>(221,83%,48%);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15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187572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Building a Simple Color Palette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Primary, secondary, accent, surface, and text roles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Good beginner pages usually need fewer colors than students expect.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practical palette often includes one primary color, one accent color, one light surface color, one dark text color, and one muted support color.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Role-based thinking creates consistency.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Random color picking creates visual noise.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Example Palette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Primary #1d4ed8 | Accent #f97316 | Surface #eff6ff | Text #0f172a | Muted #64748b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:root { --primary:#1d4ed8; --accent:#f97316;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:root { --surface:#eff6ff; --text:#0f172a; --muted:#64748b;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16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437144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Contrast and Readability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Color choices should support reading before they support style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High contrast between text and background improves readability.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Light gray text on a white background may look modern but can be difficult to read.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Dark text on a light surface is often the safest default.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Always test with real paragraph text, not only with one short word.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Practical Rule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If students need to squint, the contrast is not strong enough.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.good-contrast { background:#fff; color:#0f172a;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.bad-contrast { background:#fff; color:#cbd5e1;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17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165213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Color for Hierarchy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Not every text element should have the same visual strength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Headings, supporting notes, labels, and links can use different shades to show importance.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Example: dark heading, softer paragraph, muted metadata, brighter accent link.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good hierarchy uses limited contrast shifts, not random color changes.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Color should guide attention calmly.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Example Pattern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h1: #0f172a | p: #334155 | .meta: #64748b | a: #1d4ed8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h1 { color:#0f172a;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 { color:#334155;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.meta { color:#64748b;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a { color:#1d4ed8;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18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83969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Background Color as Structure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Surfaces help separate sections even before layout becomes advanced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background-color can be used on the body, on cards, on callouts, and on whole sections.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A light surface behind content can make a block feel intentional.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Surface colors help the eye group related elements.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This is one of the easiest ways to improve beginner pages.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Example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.card { background-color: #ffffff; }  body { background-color: #f8fafc; }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body { background:#f8fafc;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.card { background:#fff; padding:24px; border-radius:24px;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19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5693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Connection to the Updated Syllabus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Week 8 prepares the ground for spacing, layout, and responsive design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The revised syllabus places Week 8 before box model, flexbox, and responsive design.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This order matters: students first learn to style text and surfaces, then they arrange larger layouts.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A clean visual foundation makes later layout work easier to understand.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Today's lesson should feel practical and directly reusable in mini projects.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Why This Order Works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When students understand readability and contrast first, later layout decisions become more meaningful and less random.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.page { max-width:1100px; margin:0 auto; padding:32px;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.card { background:#</a:t>
            </a:r>
            <a:r>
              <a:rPr lang="en-US" sz="1300" dirty="0" err="1">
                <a:solidFill>
                  <a:srgbClr val="1F2937"/>
                </a:solidFill>
              </a:rPr>
              <a:t>fff</a:t>
            </a:r>
            <a:r>
              <a:rPr lang="en-US" sz="1300" dirty="0">
                <a:solidFill>
                  <a:srgbClr val="1F2937"/>
                </a:solidFill>
              </a:rPr>
              <a:t>; border-radius:24px; padding:24px;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02 / 40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Background Image Basics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An image can become a mood-setting surface behind content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background-image places an image behind an element.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It is commonly used for hero sections, banners, and decorative panels.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Readable text on image backgrounds usually needs extra support such as overlays or shadows.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The image should support the content, not fight it.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CSS Pattern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.hero { background-image: </a:t>
            </a:r>
            <a:r>
              <a:rPr lang="en-US" sz="2200" b="1" dirty="0" err="1">
                <a:solidFill>
                  <a:srgbClr val="1F2937"/>
                </a:solidFill>
              </a:rPr>
              <a:t>url</a:t>
            </a:r>
            <a:r>
              <a:rPr lang="en-US" sz="2200" b="1" dirty="0">
                <a:solidFill>
                  <a:srgbClr val="1F2937"/>
                </a:solidFill>
              </a:rPr>
              <a:t>("banner.jpg"); }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 { background-image:url("banner.jpg");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 { background-size:cover; background-position:center;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20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8574560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Linear Gradients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Color can create depth even without external images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linear-gradient() creates a background made from two or more color stops.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Gradients are excellent for banners, cards, callouts, and hero sections.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They can feel modern and polished without adding files.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 best beginner gradients stay simple and readable.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Example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background-image: linear-gradient(135deg, #1d4ed8, #0f172a);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 { background-image:linear-gradient(135deg,#1d4ed8,#0f172a);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 { color:#fff;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21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506217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Background Repeat, Size, and Position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Control how a background behaves inside its container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background-repeat decides whether an image tiles.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background-size controls scaling: cover and contain are common values.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background-position chooses where the image focuses.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These properties are often used together.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Useful Combination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background-repeat: no-repeat; background-size: cover; background-position: center;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.panel { background-repeat:no-repeat;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.panel { background-size:cover; background-position:center;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22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3258491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Background Shorthand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Multiple background decisions can be written in a compact form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 background shorthand can combine color, image, repeat, position, and size.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Example: background: linear-gradient(135deg, #1d4ed8, #0f172a) center / cover no-repeat;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Shorthand is efficient once students know the pieces.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it after the long form is understood.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What to Notice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Do not introduce shorthand before students know what the separate properties do.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.banner { background:linear-gradient(135deg,#0f172a,#1d4ed8) center / cover no-repeat;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.banner { color:#fff;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23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380742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Design Example 1 Overview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Article highlight card: typography plus calm surfaces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This example combines heading hierarchy, muted metadata, readable paragraph text, and a soft card background.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Students will see how small text decisions and color roles work together.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No advanced layout is required.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The visual goal is clean, editorial, and readable.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What to Notice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Ask students to predict which text properties and color roles will appear before showing the CSS.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.article-card { max-width:560px; background:#fff;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.article-card { padding:28px; border-radius:24px;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.eyebrow { color:#1d4ed8; text-transform:uppercase;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.eyebrow { letter-spacing:1.6px; font-weight:700;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24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078884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Example 1 HTML: Article Highlight Card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small content block with title, tag, metadata, and summary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&lt;article class="article-card"&gt;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  &lt;p class="eyebrow"&gt;Front-end Lab&lt;/p&gt;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  &lt;h2&gt;Readable CSS starts with calm decisions&lt;/h2&gt;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  &lt;p class="meta"&gt;Week 8 | 15 min read&lt;/p&gt;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  &lt;p class="summary"&gt;Use text hierarchy, contrast, and surface color to make content easier to scan.&lt;/p&gt;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&lt;/article&gt;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Why This HTML Works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The structure is semantic, compact, and ready for class-based styling.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.article-card h1 { font-family:Georgia,serif; font-size:36px;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.meta { color:#64748b; font-size:14px;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.summary { color:#334155; line-height:1.75;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25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011941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Example 1 CSS: Article Highlight Card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Typography, spacing, and color hierarchy in a reusable pattern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.article-card { background:#ffffff; color:#1e293b; padding:24px; max-width:520px;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.eyebrow { color:#1d4ed8; text-transform:uppercase; letter-spacing:1.4px; font-weight:700;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.article-card h2 { font-family: Georgia, serif; font-size:30px; line-height:1.2; margin:10px 0;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.meta { color:#64748b; font-size:14px;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.summary { line-height:1.7; color:#334155; }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Properties in Action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This example uses hierarchy, contrast, transform, spacing, and a restrained palette instead of flashy effects.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.announcement-banner { background:linear-gradient(135deg,#0f172a,#1d4ed8);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.announcement-banner { padding:56px 40px; text-align:center;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.label { color:#bfdbfe; text-transform:uppercase;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.label { letter-spacing:2px; font-weight:700;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.announcement-banner h1 { color:#fff;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26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852552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Example 2 HTML: Announcement Banner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short hero-style block built from heading, paragraph, and action link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&lt;section class="announcement-banner"&gt;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&lt;p class="label"&gt;Workshop&lt;/p&gt;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&lt;h1&gt;Design with contrast before decoration&lt;/h1&gt;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&lt;p&gt;Build banners that stay readable even when the background becomes dramatic.&lt;/p&gt;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&lt;a href="#"&gt;Reserve a seat&lt;/a&gt;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&lt;/section&gt;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Why This HTML Works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The content is short, so centered alignment and stronger visual treatment can work without harming readability.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.announcement-banner p { color:#dbeafe; line-height:1.7;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.announcement-banner a { color:#fff; text-decoration:underline;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27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5082121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Example 2 CSS: Announcement Banner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Gradient background, centered text, and controlled emphasis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.announcement-banner { background:linear-gradient(135deg, #0f172a, #1d4ed8); color:#ffffff; padding:48px 32px; text-align:center;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.label { text-transform:uppercase; letter-spacing:2px; color:#bfdbfe; font-weight:700;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.announcement-banner h1 { font-size:42px; line-height:1.1; text-shadow:0 2px 8px rgba(0,0,0,.22);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.announcement-banner a { color:#ffffff; text-decoration:underline; font-weight:700; }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Properties in Action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The banner uses stronger contrast and atmosphere, but every choice still protects readability.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.profile-showcase { background:#fff7ed; color:#7c2d12;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.profile-showcase { padding:30px; border-radius:28px;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28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503316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Example 3 HTML: Profile Showcase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profile component with role label, short bio, and contact link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&lt;section class="profile-showcase"&gt;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&lt;p class="role"&gt;Guest Speaker&lt;/p&gt;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&lt;h2&gt;Elif Demir&lt;/h2&gt;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&lt;p class="bio"&gt;Front-end mentor focused on clean interfaces, reading comfort, and reusable CSS patterns.&lt;/p&gt;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  &lt;a href="#"&gt;View session notes&lt;/a&gt;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&lt;/section&gt;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Why This HTML Works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The structure is minimal, yet it gives enough layers for hierarchy, tone, and surface styling.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.role { color:#ea580c; text-transform:uppercase;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.role { letter-spacing:1.8px; font-weight:700;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.bio { color:#9a3412; line-height:1.75;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29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3793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Week 8 Learning Outcomes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What students should be able to do by the end of class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Choose readable font stacks and clear text sizes.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text properties to create hierarchy and comfort.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Apply color systems with better contrast and consistency.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Style backgrounds with solid colors, images, gradients, and shorthand.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Application Outcome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Students should be able to build a polished card, banner, or profile block using HTML plus CSS from this week.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ul { line-height:1.8;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li { margin-bottom:8px;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strong { color:#1d4ed8;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03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987804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Example 3 CSS: Profile Showcase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Warm background, typographic hierarchy, and a calmer mood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.profile-showcase { background:#fff7ed; color:#7c2d12; padding:30px; max-width:480px;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.role { color:#ea580c; text-transform:uppercase; letter-spacing:1.8px; font-size:13px; font-weight:700;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.profile-showcase h2 { font-size:34px; margin:8px 0 12px;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.bio { color:#9a3412; line-height:1.7;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.profile-showcase a { color:#c2410c; text-decoration:none; border-bottom:2px solid #fdba74; }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Properties in Action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A softer palette changes tone immediately, while the same hierarchy principles still apply.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.profile-showcase a { color:#c2410c; text-decoration:none;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.profile-showcase a { border-bottom:2px solid #fdba74;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30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96255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Students Can Practice with Real Files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The lesson examples are also saved as separate HTML and CSS files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week-08-examples/article-card.html + article-card.css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week-08-examples/announcement-banner.html + announcement-banner.css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week-08-examples/profile-showcase.html + profile-showcase.css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Students can open, edit, and restyle these files after the lesson.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What to Notice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Move from slide viewing to direct hands-on editing as quickly as possible.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.grid { display:grid; gap:22px;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.grid { grid-template-columns:repeat(auto-fit,minmax(240px,1fr));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31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144676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Guided In-Class Activity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A safe first task: restyle one example without changing the HTML structure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Task 1: make the article card feel more formal.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Task 2: make the banner feel brighter but still readable.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Task 3: make the profile showcase feel more modern with a cooler palette.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Students should only change CSS values at first.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Why This Activity Works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focus on design decisions, not on HTML debugging, so they can see faster results.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.practice-box { max-width:520px; background:#fff;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.practice-box { padding:24px; border-radius:24px;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32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574875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Improvement Checklist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Questions students should ask before saying "my design is finished"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Can I immediately see the main heading?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Is the paragraph comfortable to read?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Do the colors feel related or random?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Does the background help the content stand out?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Classroom Habit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A short checklist improves quality faster than random trial and error.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.checklist { background:#fff; padding:24px;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.checklist { border-left:6px solid #1d4ed8;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.checklist li { margin-bottom:8px;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33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2037899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Common Mistakes in Text and Background Styling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What often makes a beginner design harder to use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Too many colors on one page.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Very small text or very weak contrast.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Centering long paragraphs.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Using a dramatic background image without protecting readability.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Debugging Advice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If the design feels messy, simplify first: fewer colors, calmer backgrounds, stronger contrast, clearer hierarchy.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body { background:#f8fafc; color:#0f172a;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 { line-height:1.7;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a { color:#1d4ed8;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34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6847780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Mini Challenge / Homework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Create one original component using only the HTML and CSS ideas from Weeks 7 and 8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Choose one: event card, blog teaser, speaker card, product spotlight, or course announcement.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Include a heading, support text, one accent label, one action link, and a designed background.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at least six CSS properties from Week 8.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Keep the design readable and consistent.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Submission Standard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Students should be able to explain their font, color, and background choices in one or two sentences.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.component { max-width:560px; background:#fff;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.component { padding:28px; border-radius:24px;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.component .label { letter-spacing:1.5px;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35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897084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Week 8 Summary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The strongest pages are readable, consistent, and intentional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 properties build hierarchy and reading comfort.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Color choices should create contrast and consistency.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Backgrounds shape atmosphere and section structure.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small number of thoughtful CSS rules can transform a plain page.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Main Memory Sentence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Use CSS to help the user understand the content faster.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:root { --primary:#1d4ed8; --text:#0f172a;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:root { --muted:#64748b; --surface:#ffffff;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body { background:#f8fafc; color:var(--text);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36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4858481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Week 7 Reference Table (1)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Core syntax, selectors, and first styling tools from the previous lesson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Concept | Purpose | Example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selector | chooses what to style | p or .card or #mainTitle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property | names the style type | color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value | gives the chosen style | blue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element selector | styles all matching tags | h1 { color: navy;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class selector | reusable styling | .card { padding: 12px;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id selector | unique target | #mainTitle { color: maroon; }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grouping | reuse one rule for many selectors | h1, h2, h3 { color: #1f4e79; }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How to Use This Table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Tell students this is a memory sheet, not a new theory slide.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 { color:navy;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.card { padding:12px;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#mainTitle { color:maroon;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37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761223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Week 7 Reference Table (2)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Spacing, surfaces, and early component styling from Week 7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Property | Purpose | Example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color | text color | color: #1f4e79;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background-color | surface color | background-color: #f4f6fb;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font-size | text size | font-size: 18px;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font-family | typeface choice | font-family: Arial, sans-serif;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text-align | alignment | text-align: center;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border | outline around box | border: 1px solid #444;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padding | inner space | padding: 16px;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margin | outer space | margin: 20px auto;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width / max-width | content width control | max-width: 520px;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Memory Tip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Week 7 gave the first toolbox; Week 8 makes that toolbox more expressive and intentional.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.card { background:#f4f6fb; border:1px solid #444;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.card { padding:16px; margin:20px auto; max-width:520px;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38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0063702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Week 8 Reference Table (1)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Text and typography properties introduced or deepened this week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Property | Purpose | Example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font-family | sets tone and fallback fonts | font-family: Georgia, serif;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font-size | creates hierarchy | font-size: 36px;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font-weight | controls emphasis | font-weight: 700;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font-style | adds italic or normal style | font-style: italic;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line-height | improves reading comfort | line-height: 1.6;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letter-spacing | adjusts distance between letters | letter-spacing: 1.5px;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word-spacing | adjusts distance between words | word-spacing: 4px;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text-transform | changes visible case | text-transform: uppercase;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text-decoration | styles links or marked text | text-decoration: underline;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text-shadow | adds subtle depth when needed | text-shadow: 0 2px 6px rgba(0,0,0,.25);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How to Remember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Typography properties answer one question: how should the text feel while being read?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body { font-family:Arial,sans-serif;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h1 { font-size:36px; font-weight:700;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p { line-height:1.6;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39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00397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From Basic CSS to Intentional Design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Week 7 answered "how"; Week 8 asks "why this style?"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A beginner page often works but still feels flat, crowded, or visually weak.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Intentional styling means choosing values for a reason: readability, emphasis, calmness, energy, or contrast.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Good CSS is not decoration for its own sake.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It helps users understand the page faster.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Key Idea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The best beginner upgrade is not "more CSS"; it is "better-chosen CSS."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:root { --primary:#1d4ed8; --text:#0f172a; --muted:#64748b;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body { color:var(--text); background:#f8fafc;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04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598408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Week 8 Reference Table (2)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Colors and backgrounds from this week in one review slide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19" y="1417320"/>
            <a:ext cx="6673487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71500" y="1485900"/>
            <a:ext cx="60350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Property / Syntax | Purpose | Example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hex / </a:t>
            </a:r>
            <a:r>
              <a:rPr lang="en-US" sz="1700" dirty="0" err="1">
                <a:solidFill>
                  <a:srgbClr val="1F2937"/>
                </a:solidFill>
              </a:rPr>
              <a:t>rgb</a:t>
            </a:r>
            <a:r>
              <a:rPr lang="en-US" sz="1700" dirty="0">
                <a:solidFill>
                  <a:srgbClr val="1F2937"/>
                </a:solidFill>
              </a:rPr>
              <a:t>() / </a:t>
            </a:r>
            <a:r>
              <a:rPr lang="en-US" sz="1700" dirty="0" err="1">
                <a:solidFill>
                  <a:srgbClr val="1F2937"/>
                </a:solidFill>
              </a:rPr>
              <a:t>hsl</a:t>
            </a:r>
            <a:r>
              <a:rPr lang="en-US" sz="1700" dirty="0">
                <a:solidFill>
                  <a:srgbClr val="1F2937"/>
                </a:solidFill>
              </a:rPr>
              <a:t>() | write color values in CSS | #1d4ed8 or </a:t>
            </a:r>
            <a:r>
              <a:rPr lang="en-US" sz="1700" dirty="0" err="1">
                <a:solidFill>
                  <a:srgbClr val="1F2937"/>
                </a:solidFill>
              </a:rPr>
              <a:t>rgb</a:t>
            </a:r>
            <a:r>
              <a:rPr lang="en-US" sz="1700" dirty="0">
                <a:solidFill>
                  <a:srgbClr val="1F2937"/>
                </a:solidFill>
              </a:rPr>
              <a:t>(29,78,216)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background-color | adds a solid surface | background-color: #fff7ed;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background-image | adds an image or gradient surface | background-image: </a:t>
            </a:r>
            <a:r>
              <a:rPr lang="en-US" sz="1700" dirty="0" err="1">
                <a:solidFill>
                  <a:srgbClr val="1F2937"/>
                </a:solidFill>
              </a:rPr>
              <a:t>url</a:t>
            </a:r>
            <a:r>
              <a:rPr lang="en-US" sz="1700" dirty="0">
                <a:solidFill>
                  <a:srgbClr val="1F2937"/>
                </a:solidFill>
              </a:rPr>
              <a:t>("banner.jpg");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linear-gradient() | creates a color-to-color background | linear-gradient(135deg, #0f172a, #1d4ed8)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background-repeat | controls tiling | background-repeat: no-repeat;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background-size | scales background inside area | background-size: cover;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background-position | chooses focus point | background-position: center;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background shorthand | combines multiple background settings | background: linear-gradient(...) center / cover no-repeat;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color contrast | keeps text readable on any surface | dark text on light, light text on dark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Final Message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Students should leave with a usable visual vocabulary for both text and surfaces.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 { background:linear-gradient(135deg,#0f172a,#1d4ed8) center / cover no-repeat; }</a:t>
            </a:r>
          </a:p>
          <a:p>
            <a:pPr marL="177800" indent="-177800">
              <a:buSzPct val="100000"/>
              <a:buChar char="•"/>
            </a:pPr>
            <a:r>
              <a:rPr lang="en-US" sz="1300">
                <a:solidFill>
                  <a:srgbClr val="1F2937"/>
                </a:solidFill>
              </a:rPr>
              <a:t>.hero { color:#fff;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40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45632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Text Styling Map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The main CSS properties that shape how text feels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Typography in CSS is not one property; it is a group of decisions.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Common text properties include font-family, font-size, font-weight, font-style, line-height, text-align, text-transform, and text-decoration.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Color also belongs to readable text design.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Each decision changes tone, emphasis, and ease of reading.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What to Notice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Students should start seeing text styling as a system rather than isolated tricks.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body { font:16px/1.6 </a:t>
            </a:r>
            <a:r>
              <a:rPr lang="en-US" sz="1300" dirty="0" err="1">
                <a:solidFill>
                  <a:srgbClr val="1F2937"/>
                </a:solidFill>
              </a:rPr>
              <a:t>Arial,sans</a:t>
            </a:r>
            <a:r>
              <a:rPr lang="en-US" sz="1300" dirty="0">
                <a:solidFill>
                  <a:srgbClr val="1F2937"/>
                </a:solidFill>
              </a:rPr>
              <a:t>-serif;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h1 { font-size:40px;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.label { </a:t>
            </a:r>
            <a:r>
              <a:rPr lang="en-US" sz="1300" dirty="0" err="1">
                <a:solidFill>
                  <a:srgbClr val="1F2937"/>
                </a:solidFill>
              </a:rPr>
              <a:t>text-transform:uppercase</a:t>
            </a:r>
            <a:r>
              <a:rPr lang="en-US" sz="1300" dirty="0">
                <a:solidFill>
                  <a:srgbClr val="1F2937"/>
                </a:solidFill>
              </a:rPr>
              <a:t>; letter-spacing:1.5px;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05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80272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Font Family and Tone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Type choices change personality before a word is even read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font-family chooses the typeface used for an element.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Example stacks: Arial, sans-serif | Georgia, serif | "Trebuchet MS", sans-serif.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Sans-serif fonts often feel modern and clean.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Serif fonts often feel formal, editorial, or classic.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Good Beginner Rule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2937"/>
                </a:solidFill>
              </a:rPr>
              <a:t>Choose one clear body font and one supportive heading font, or keep the whole page in a single strong family.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body { </a:t>
            </a:r>
            <a:r>
              <a:rPr lang="en-US" sz="1300" dirty="0" err="1">
                <a:solidFill>
                  <a:srgbClr val="1F2937"/>
                </a:solidFill>
              </a:rPr>
              <a:t>font-family:"Trebuchet</a:t>
            </a:r>
            <a:r>
              <a:rPr lang="en-US" sz="1300" dirty="0">
                <a:solidFill>
                  <a:srgbClr val="1F2937"/>
                </a:solidFill>
              </a:rPr>
              <a:t> MS",</a:t>
            </a:r>
            <a:r>
              <a:rPr lang="en-US" sz="1300" dirty="0" err="1">
                <a:solidFill>
                  <a:srgbClr val="1F2937"/>
                </a:solidFill>
              </a:rPr>
              <a:t>Arial,sans</a:t>
            </a:r>
            <a:r>
              <a:rPr lang="en-US" sz="1300" dirty="0">
                <a:solidFill>
                  <a:srgbClr val="1F2937"/>
                </a:solidFill>
              </a:rPr>
              <a:t>-serif;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h1, h2 { </a:t>
            </a:r>
            <a:r>
              <a:rPr lang="en-US" sz="1300" dirty="0" err="1">
                <a:solidFill>
                  <a:srgbClr val="1F2937"/>
                </a:solidFill>
              </a:rPr>
              <a:t>font-family:Georgia,serif</a:t>
            </a:r>
            <a:r>
              <a:rPr lang="en-US" sz="1300" dirty="0">
                <a:solidFill>
                  <a:srgbClr val="1F2937"/>
                </a:solidFill>
              </a:rPr>
              <a:t>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06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63549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Font Size and Visual Hierarchy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Readers scan size differences before they read the full content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font-size controls how large text appears.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Larger text usually signals higher importance.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A page should have a clear hierarchy: heading, subheading, body text, and small supporting text.</a:t>
            </a:r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F2937"/>
                </a:solidFill>
              </a:rPr>
              <a:t>Use size changes to guide the eye, not to create chaos.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Example Values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pt-BR" sz="2200" b="1">
                <a:solidFill>
                  <a:srgbClr val="1F2937"/>
                </a:solidFill>
              </a:rPr>
              <a:t>h1: 36px | h2: 28px | body: 16px | note: 14px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h1 { font-size:42px;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h2 { font-size:30px;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p { font-size:16px;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small { font-size:14px;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07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96036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02920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Font Weight and Font Style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Emphasis should be clear, limited, and meaningful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font-weight changes thickness: 400 is regular, 700 is bold.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font-style is often normal or italic.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bold for emphasis, labels, and headings.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Use italic carefully for quotes, notes, or small accents.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Common Problem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If too many things are bold, nothing feels important anymore.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strong, .label { font-weight:700;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 err="1">
                <a:solidFill>
                  <a:srgbClr val="1F2937"/>
                </a:solidFill>
              </a:rPr>
              <a:t>em</a:t>
            </a:r>
            <a:r>
              <a:rPr lang="en-US" sz="1300" dirty="0">
                <a:solidFill>
                  <a:srgbClr val="1F2937"/>
                </a:solidFill>
              </a:rPr>
              <a:t>, .quote { </a:t>
            </a:r>
            <a:r>
              <a:rPr lang="en-US" sz="1300" dirty="0" err="1">
                <a:solidFill>
                  <a:srgbClr val="1F2937"/>
                </a:solidFill>
              </a:rPr>
              <a:t>font-style:italic</a:t>
            </a:r>
            <a:r>
              <a:rPr lang="en-US" sz="1300" dirty="0">
                <a:solidFill>
                  <a:srgbClr val="1F2937"/>
                </a:solidFill>
              </a:rPr>
              <a:t>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08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60880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45B9E"/>
          </a:solidFill>
          <a:ln w="12700">
            <a:solidFill>
              <a:srgbClr val="245B9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183153"/>
          </a:solidFill>
          <a:ln w="12700">
            <a:solidFill>
              <a:srgbClr val="18315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09728"/>
            <a:ext cx="4389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UMI202 - Web Design and Programming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0789920" y="109728"/>
            <a:ext cx="914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 8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6547104"/>
            <a:ext cx="20116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>
                <a:solidFill>
                  <a:srgbClr val="DDE7F5"/>
                </a:solidFill>
              </a:rPr>
              <a:t>Dr. Yakup Bakis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21208" y="713232"/>
            <a:ext cx="79552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18315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Line Height and Reading Comfort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21208" y="1133856"/>
            <a:ext cx="9692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4B5563"/>
                </a:solidFill>
              </a:rPr>
              <a:t>The space between lines can make text inviting or exhausting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1417320"/>
            <a:ext cx="5715000" cy="4526280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1D5DB"/>
            </a:solidFill>
            <a:prstDash val="solid"/>
          </a:ln>
          <a:effectLst>
            <a:outerShdw blurRad="12700" dist="12700" dir="27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664208"/>
            <a:ext cx="5349240" cy="41605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line-height controls vertical space inside a paragraph.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Tight lines feel crowded.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Very loose lines can feel disconnected.</a:t>
            </a:r>
          </a:p>
          <a:p>
            <a:pPr marL="177800" indent="-177800">
              <a:buSzPct val="100000"/>
              <a:buChar char="•"/>
            </a:pPr>
            <a:r>
              <a:rPr lang="en-US" sz="1700">
                <a:solidFill>
                  <a:srgbClr val="1F2937"/>
                </a:solidFill>
              </a:rPr>
              <a:t>For normal paragraph text, values around 1.4 to 1.7 are often comfortable.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537960" y="1691640"/>
            <a:ext cx="4983480" cy="2286000"/>
          </a:xfrm>
          <a:prstGeom prst="roundRect">
            <a:avLst>
              <a:gd name="adj" fmla="val 2400"/>
            </a:avLst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720840" y="182880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245B9E"/>
                </a:solidFill>
              </a:rPr>
              <a:t>Readable Example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2148840"/>
            <a:ext cx="44805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>
                <a:solidFill>
                  <a:srgbClr val="1F2937"/>
                </a:solidFill>
              </a:rPr>
              <a:t>p { font-size: 16px; line-height: 1.6; }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537960" y="4206240"/>
            <a:ext cx="4983480" cy="1627632"/>
          </a:xfrm>
          <a:prstGeom prst="roundRect">
            <a:avLst>
              <a:gd name="adj" fmla="val 3371"/>
            </a:avLst>
          </a:prstGeom>
          <a:solidFill>
            <a:srgbClr val="FCFCFD"/>
          </a:solidFill>
          <a:ln w="1270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20840" y="4370832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>
                <a:solidFill>
                  <a:srgbClr val="4B5563"/>
                </a:solidFill>
              </a:rPr>
              <a:t>Copy-paste CSS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675120" y="4617720"/>
            <a:ext cx="4572000" cy="10515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p { line-height:1.75; }</a:t>
            </a:r>
          </a:p>
          <a:p>
            <a:pPr marL="177800" indent="-177800">
              <a:buSzPct val="100000"/>
              <a:buChar char="•"/>
            </a:pPr>
            <a:r>
              <a:rPr lang="en-US" sz="1300" dirty="0">
                <a:solidFill>
                  <a:srgbClr val="1F2937"/>
                </a:solidFill>
              </a:rPr>
              <a:t>.compact { line-height:1.3; }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0561320" y="6199632"/>
            <a:ext cx="713232" cy="530352"/>
          </a:xfrm>
          <a:prstGeom prst="roundRect">
            <a:avLst>
              <a:gd name="adj" fmla="val 10345"/>
            </a:avLst>
          </a:prstGeom>
          <a:solidFill>
            <a:srgbClr val="6941C6"/>
          </a:solidFill>
          <a:ln w="12700">
            <a:solidFill>
              <a:srgbClr val="6941C6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689336" y="6336792"/>
            <a:ext cx="457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</a:rPr>
              <a:t>09 / 40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25049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5488</Words>
  <Application>Microsoft Office PowerPoint</Application>
  <PresentationFormat>Geniş ekran</PresentationFormat>
  <Paragraphs>692</Paragraphs>
  <Slides>40</Slides>
  <Notes>40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40</vt:i4>
      </vt:variant>
    </vt:vector>
  </HeadingPairs>
  <TitlesOfParts>
    <vt:vector size="45" baseType="lpstr">
      <vt:lpstr>Aptos</vt:lpstr>
      <vt:lpstr>Aptos Display</vt:lpstr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UMI202 Week 6 - Forms in More Detail and Embedded Media</dc:title>
  <dc:subject>UMI202 Week 6</dc:subject>
  <dc:creator>OpenAI</dc:creator>
  <cp:lastModifiedBy>yakup bakış</cp:lastModifiedBy>
  <cp:revision>10</cp:revision>
  <dcterms:created xsi:type="dcterms:W3CDTF">2026-03-11T07:06:20Z</dcterms:created>
  <dcterms:modified xsi:type="dcterms:W3CDTF">2026-04-09T08:15:04Z</dcterms:modified>
</cp:coreProperties>
</file>