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0"/>
  </p:notesMasterIdLst>
  <p:sldIdLst>
    <p:sldId id="318" r:id="rId2"/>
    <p:sldId id="317" r:id="rId3"/>
    <p:sldId id="316" r:id="rId4"/>
    <p:sldId id="315" r:id="rId5"/>
    <p:sldId id="314" r:id="rId6"/>
    <p:sldId id="313" r:id="rId7"/>
    <p:sldId id="312" r:id="rId8"/>
    <p:sldId id="311" r:id="rId9"/>
    <p:sldId id="310" r:id="rId10"/>
    <p:sldId id="309" r:id="rId11"/>
    <p:sldId id="308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0" r:id="rId32"/>
    <p:sldId id="291" r:id="rId33"/>
    <p:sldId id="292" r:id="rId34"/>
    <p:sldId id="293" r:id="rId35"/>
    <p:sldId id="294" r:id="rId36"/>
    <p:sldId id="295" r:id="rId37"/>
    <p:sldId id="296" r:id="rId38"/>
    <p:sldId id="297" r:id="rId39"/>
    <p:sldId id="298" r:id="rId40"/>
    <p:sldId id="299" r:id="rId41"/>
    <p:sldId id="300" r:id="rId42"/>
    <p:sldId id="301" r:id="rId43"/>
    <p:sldId id="302" r:id="rId44"/>
    <p:sldId id="303" r:id="rId45"/>
    <p:sldId id="304" r:id="rId46"/>
    <p:sldId id="305" r:id="rId47"/>
    <p:sldId id="306" r:id="rId48"/>
    <p:sldId id="307" r:id="rId4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806" y="2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843DAA-D182-43A9-B085-34F560AB8672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DB3E46-A8C9-43AA-893D-166E90BB9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174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  <a:endParaRPr sz="15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Flexbox Layout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100" b="0">
                <a:solidFill>
                  <a:srgbClr val="FFFFFF"/>
                </a:solidFill>
                <a:latin typeface="Arial"/>
              </a:rPr>
              <a:t>Course Deck  •  Student Edition</a:t>
            </a:r>
            <a:endParaRPr sz="1100" b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01 / 48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Week 10: Flexbox, Frameworks, and Bootstrap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From manual CSS layout decisions to reusable responsive interface systems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344168"/>
            <a:ext cx="6281928" cy="30175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rPr b="1" dirty="0">
                <a:solidFill>
                  <a:schemeClr val="bg1"/>
                </a:solidFill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r>
              <a:rPr dirty="0"/>
              <a:t>- Flexbox explains how page sections line up before any framework is used</a:t>
            </a:r>
          </a:p>
          <a:p>
            <a:r>
              <a:rPr dirty="0"/>
              <a:t>- Bootstrap is easier when students already understand parent/child layout thinking</a:t>
            </a:r>
          </a:p>
          <a:p>
            <a:r>
              <a:rPr dirty="0"/>
              <a:t>- Today moves from custom CSS layout to reusable framework classes</a:t>
            </a:r>
          </a:p>
          <a:p>
            <a:r>
              <a:rPr dirty="0"/>
              <a:t>- The goal is not memorizing classes; the goal is choosing the right layout tool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Today's Path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r>
              <a:t>1. Build layout logic with Flexbox</a:t>
            </a:r>
          </a:p>
          <a:p>
            <a:r>
              <a:t>2. Compare custom CSS with framework utilities</a:t>
            </a:r>
          </a:p>
          <a:p>
            <a:r>
              <a:t>3. Rebuild patterns using Bootstrap grid and components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Class Goal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r>
              <a:t>Students should leave with one practical page section they can build both manually and with Bootstrap.</a:t>
            </a:r>
          </a:p>
        </p:txBody>
      </p:sp>
    </p:spTree>
    <p:extLst>
      <p:ext uri="{BB962C8B-B14F-4D97-AF65-F5344CB8AC3E}">
        <p14:creationId xmlns:p14="http://schemas.microsoft.com/office/powerpoint/2010/main" val="17679250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  <a:endParaRPr sz="15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Flexbox Layout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100" b="0">
                <a:solidFill>
                  <a:srgbClr val="FFFFFF"/>
                </a:solidFill>
                <a:latin typeface="Arial"/>
              </a:rPr>
              <a:t>Course Deck  •  Student Edition</a:t>
            </a:r>
            <a:endParaRPr sz="1100" b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10 / 48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Common Flexbox Mistakes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Most Flexbox problems come from choosing the wrong parent or wrong axis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r>
              <a:t>- Putting display:flex on the child instead of the group parent</a:t>
            </a:r>
          </a:p>
          <a:p>
            <a:r>
              <a:t>- Using justify-content when align-items is needed</a:t>
            </a:r>
          </a:p>
          <a:p>
            <a:r>
              <a:t>- Forgetting that direction changes the axes</a:t>
            </a:r>
          </a:p>
          <a:p>
            <a:r>
              <a:t>- Adding many fixes without testing after each change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Debug Order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r>
              <a:t>1. Find the parent</a:t>
            </a:r>
          </a:p>
          <a:p>
            <a:r>
              <a:t>2. Confirm direct children</a:t>
            </a:r>
          </a:p>
          <a:p>
            <a:r>
              <a:t>3. Check direction</a:t>
            </a:r>
          </a:p>
          <a:p>
            <a:r>
              <a:t>4. Add gap/wrap</a:t>
            </a:r>
          </a:p>
          <a:p>
            <a:r>
              <a:t>5. Align only after structure is correct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Teacher Note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r>
              <a:t>This slide is worth keeping short but practical: students remember debugging steps better than property lists.</a:t>
            </a:r>
          </a:p>
        </p:txBody>
      </p:sp>
    </p:spTree>
    <p:extLst>
      <p:ext uri="{BB962C8B-B14F-4D97-AF65-F5344CB8AC3E}">
        <p14:creationId xmlns:p14="http://schemas.microsoft.com/office/powerpoint/2010/main" val="42440769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  <a:endParaRPr sz="15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Flexbox Layout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100" b="0">
                <a:solidFill>
                  <a:srgbClr val="FFFFFF"/>
                </a:solidFill>
                <a:latin typeface="Arial"/>
              </a:rPr>
              <a:t>Course Deck  •  Student Edition</a:t>
            </a:r>
            <a:endParaRPr sz="1100" b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11 / 48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Layout Sprint: Build Before Bootstrap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Students first build the section manually, then rebuild it faster with Bootstrap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Task Requirements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r>
              <a:t>- Create a navbar with logo and links</a:t>
            </a:r>
          </a:p>
          <a:p>
            <a:r>
              <a:t>- Add a hero row with text, button, and image placeholder</a:t>
            </a:r>
          </a:p>
          <a:p>
            <a:r>
              <a:t>- Add a three-card section that wraps cleanly</a:t>
            </a:r>
          </a:p>
          <a:p>
            <a:r>
              <a:t>- Use display:flex, gap, justify-content, align-items, and flex-wrap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Success Criteria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r>
              <a:t>The page should remain readable, aligned, and spacious when the browser width changes.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Bridge Question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r>
              <a:t>After the manual version works, ask: Which parts felt repetitive enough that a framework could help?</a:t>
            </a:r>
          </a:p>
        </p:txBody>
      </p:sp>
    </p:spTree>
    <p:extLst>
      <p:ext uri="{BB962C8B-B14F-4D97-AF65-F5344CB8AC3E}">
        <p14:creationId xmlns:p14="http://schemas.microsoft.com/office/powerpoint/2010/main" val="15596593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  <a:endParaRPr sz="15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400" b="1">
                <a:solidFill>
                  <a:srgbClr val="FFFFFF"/>
                </a:solidFill>
                <a:latin typeface="Arial"/>
              </a:rPr>
              <a:t>Frameworks</a:t>
            </a:r>
            <a:endParaRPr sz="14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100" b="0">
                <a:solidFill>
                  <a:srgbClr val="FFFFFF"/>
                </a:solidFill>
                <a:latin typeface="Arial"/>
              </a:rPr>
              <a:t>Course Deck  •  Student Edition</a:t>
            </a:r>
            <a:endParaRPr sz="1100" b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100" b="1">
                <a:solidFill>
                  <a:srgbClr val="FFFFFF"/>
                </a:solidFill>
                <a:latin typeface="Arial"/>
              </a:rPr>
              <a:t>12 / 48</a:t>
            </a:r>
            <a:endParaRPr sz="11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2800" b="1">
                <a:solidFill>
                  <a:srgbClr val="1E2B3C"/>
                </a:solidFill>
                <a:latin typeface="Arial"/>
              </a:rPr>
              <a:t>What a CSS Framework Does</a:t>
            </a:r>
            <a:endParaRPr sz="2800" b="1">
              <a:solidFill>
                <a:srgbClr val="1E2B3C"/>
              </a:solidFill>
              <a:latin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250" b="0">
                <a:solidFill>
                  <a:srgbClr val="606F82"/>
                </a:solidFill>
                <a:latin typeface="Arial"/>
              </a:rPr>
              <a:t>A framework gives prebuilt styling rules and layout utilities</a:t>
            </a:r>
            <a:endParaRPr sz="1250" b="0">
              <a:solidFill>
                <a:srgbClr val="606F82"/>
              </a:solidFill>
              <a:latin typeface="Arial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Core Ideas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Frameworks speed up repetitive design work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They provide ready-made classes for spacing, layout, color, and components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They help students build clean results quickly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They also teach naming systems and reusable UI thinking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Simple Definition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A CSS framework is a prepared styling toolkit that reduces the amount of custom CSS needed for common interface patterns.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Balanced View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Frameworks are useful, but students should still understand the CSS ideas underneath them.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  <a:endParaRPr sz="15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400" b="1">
                <a:solidFill>
                  <a:srgbClr val="FFFFFF"/>
                </a:solidFill>
                <a:latin typeface="Arial"/>
              </a:rPr>
              <a:t>Frameworks</a:t>
            </a:r>
            <a:endParaRPr sz="14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100" b="0">
                <a:solidFill>
                  <a:srgbClr val="FFFFFF"/>
                </a:solidFill>
                <a:latin typeface="Arial"/>
              </a:rPr>
              <a:t>Course Deck  •  Student Edition</a:t>
            </a:r>
            <a:endParaRPr sz="1100" b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100" b="1">
                <a:solidFill>
                  <a:srgbClr val="FFFFFF"/>
                </a:solidFill>
                <a:latin typeface="Arial"/>
              </a:rPr>
              <a:t>13 / 48</a:t>
            </a:r>
            <a:endParaRPr sz="11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2800" b="1">
                <a:solidFill>
                  <a:srgbClr val="1E2B3C"/>
                </a:solidFill>
                <a:latin typeface="Arial"/>
              </a:rPr>
              <a:t>Why Frameworks Became Popular</a:t>
            </a:r>
            <a:endParaRPr sz="2800" b="1">
              <a:solidFill>
                <a:srgbClr val="1E2B3C"/>
              </a:solidFill>
              <a:latin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250" b="0">
                <a:solidFill>
                  <a:srgbClr val="606F82"/>
                </a:solidFill>
                <a:latin typeface="Arial"/>
              </a:rPr>
              <a:t>Speed, consistency, and repeatable patterns matter in real projects</a:t>
            </a:r>
            <a:endParaRPr sz="1250" b="0">
              <a:solidFill>
                <a:srgbClr val="606F82"/>
              </a:solidFill>
              <a:latin typeface="Arial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Core Ideas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Teams need consistent buttons, forms, spacing, and layout behavior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Frameworks reduce repeated work across many pages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They make prototyping much faster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They provide a shared vocabulary for common interface parts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Main Advantage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Students can focus more on structure and decisions when basic component styling is already available.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Main Caution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A framework should not replace understanding. It should amplify it.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  <a:endParaRPr sz="15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400" b="1">
                <a:solidFill>
                  <a:srgbClr val="FFFFFF"/>
                </a:solidFill>
                <a:latin typeface="Arial"/>
              </a:rPr>
              <a:t>Frameworks</a:t>
            </a:r>
            <a:endParaRPr sz="14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100" b="0">
                <a:solidFill>
                  <a:srgbClr val="FFFFFF"/>
                </a:solidFill>
                <a:latin typeface="Arial"/>
              </a:rPr>
              <a:t>Course Deck  •  Student Edition</a:t>
            </a:r>
            <a:endParaRPr sz="1100" b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100" b="1">
                <a:solidFill>
                  <a:srgbClr val="FFFFFF"/>
                </a:solidFill>
                <a:latin typeface="Arial"/>
              </a:rPr>
              <a:t>14 / 48</a:t>
            </a:r>
            <a:endParaRPr sz="11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2800" b="1">
                <a:solidFill>
                  <a:srgbClr val="1E2B3C"/>
                </a:solidFill>
                <a:latin typeface="Arial"/>
              </a:rPr>
              <a:t>Popular CSS Frameworks</a:t>
            </a:r>
            <a:endParaRPr sz="2800" b="1">
              <a:solidFill>
                <a:srgbClr val="1E2B3C"/>
              </a:solidFill>
              <a:latin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250" b="0">
                <a:solidFill>
                  <a:srgbClr val="606F82"/>
                </a:solidFill>
                <a:latin typeface="Arial"/>
              </a:rPr>
              <a:t>Framework awareness helps students understand the ecosystem</a:t>
            </a:r>
            <a:endParaRPr sz="1250" b="0">
              <a:solidFill>
                <a:srgbClr val="606F82"/>
              </a:solidFill>
              <a:latin typeface="Arial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Core Ideas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Bootstrap is widely known for layout utilities and components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Tailwind CSS is utility-first and highly configurable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Bulma uses readable class-based layout rules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Foundation is another established responsive framework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Classroom Choice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Bootstrap is often the easiest first framework because its class names are readable and its component set is broad.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Teaching Angle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This lesson uses Bootstrap as a practical entry point, not as the only possible workflow.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  <a:endParaRPr sz="15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400" b="1">
                <a:solidFill>
                  <a:srgbClr val="FFFFFF"/>
                </a:solidFill>
                <a:latin typeface="Arial"/>
              </a:rPr>
              <a:t>Bootstrap</a:t>
            </a:r>
            <a:endParaRPr sz="14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100" b="0">
                <a:solidFill>
                  <a:srgbClr val="FFFFFF"/>
                </a:solidFill>
                <a:latin typeface="Arial"/>
              </a:rPr>
              <a:t>Course Deck  •  Student Edition</a:t>
            </a:r>
            <a:endParaRPr sz="1100" b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100" b="1">
                <a:solidFill>
                  <a:srgbClr val="FFFFFF"/>
                </a:solidFill>
                <a:latin typeface="Arial"/>
              </a:rPr>
              <a:t>15 / 48</a:t>
            </a:r>
            <a:endParaRPr sz="11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2800" b="1">
                <a:solidFill>
                  <a:srgbClr val="1E2B3C"/>
                </a:solidFill>
                <a:latin typeface="Arial"/>
              </a:rPr>
              <a:t>Introducing Bootstrap</a:t>
            </a:r>
            <a:endParaRPr sz="2800" b="1">
              <a:solidFill>
                <a:srgbClr val="1E2B3C"/>
              </a:solidFill>
              <a:latin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250" b="0">
                <a:solidFill>
                  <a:srgbClr val="606F82"/>
                </a:solidFill>
                <a:latin typeface="Arial"/>
              </a:rPr>
              <a:t>Bootstrap gives responsive layout tools and ready-made UI components</a:t>
            </a:r>
            <a:endParaRPr sz="1250" b="0">
              <a:solidFill>
                <a:srgbClr val="606F82"/>
              </a:solidFill>
              <a:latin typeface="Arial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Core Ideas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Bootstrap combines layout utilities and component styles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It supports responsive containers, grid columns, tables, buttons, alerts, forms, and more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Students can assemble polished screens quickly with class-based HTML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It is especially useful for education because results appear fast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Big Idea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Bootstrap does not remove the need for HTML and CSS knowledge. It builds on that knowledge.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Student Benefit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When students already know selectors and spacing, Bootstrap becomes a productivity tool instead of a mysterious shortcut.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  <a:endParaRPr sz="15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400" b="1">
                <a:solidFill>
                  <a:srgbClr val="FFFFFF"/>
                </a:solidFill>
                <a:latin typeface="Arial"/>
              </a:rPr>
              <a:t>Bootstrap</a:t>
            </a:r>
            <a:endParaRPr sz="14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100" b="0">
                <a:solidFill>
                  <a:srgbClr val="FFFFFF"/>
                </a:solidFill>
                <a:latin typeface="Arial"/>
              </a:rPr>
              <a:t>Course Deck  •  Student Edition</a:t>
            </a:r>
            <a:endParaRPr sz="1100" b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100" b="1">
                <a:solidFill>
                  <a:srgbClr val="FFFFFF"/>
                </a:solidFill>
                <a:latin typeface="Arial"/>
              </a:rPr>
              <a:t>16 / 48</a:t>
            </a:r>
            <a:endParaRPr sz="11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2800" b="1">
                <a:solidFill>
                  <a:srgbClr val="1E2B3C"/>
                </a:solidFill>
                <a:latin typeface="Arial"/>
              </a:rPr>
              <a:t>Bootstrap Workflow</a:t>
            </a:r>
            <a:endParaRPr sz="2800" b="1">
              <a:solidFill>
                <a:srgbClr val="1E2B3C"/>
              </a:solidFill>
              <a:latin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250" b="0">
                <a:solidFill>
                  <a:srgbClr val="606F82"/>
                </a:solidFill>
                <a:latin typeface="Arial"/>
              </a:rPr>
              <a:t>Use the framework as a layer on top of strong HTML structure</a:t>
            </a:r>
            <a:endParaRPr sz="1250" b="0">
              <a:solidFill>
                <a:srgbClr val="606F82"/>
              </a:solidFill>
              <a:latin typeface="Arial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Core Ideas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Start with clean semantic HTML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Add Bootstrap CSS and JavaScript files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Apply classes to structure and components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Customize only when the built-in classes are not enough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Practical Rule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Do not start by memorizing dozens of classes. Start by understanding categories: layout, spacing, color, text, and components.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Classroom Flow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Teach one Bootstrap feature, then immediately show the rendered result and explain the class names in normal language.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  <a:endParaRPr sz="15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400" b="1">
                <a:solidFill>
                  <a:srgbClr val="FFFFFF"/>
                </a:solidFill>
                <a:latin typeface="Arial"/>
              </a:rPr>
              <a:t>Bootstrap</a:t>
            </a:r>
            <a:endParaRPr sz="14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100" b="0">
                <a:solidFill>
                  <a:srgbClr val="FFFFFF"/>
                </a:solidFill>
                <a:latin typeface="Arial"/>
              </a:rPr>
              <a:t>Course Deck  •  Student Edition</a:t>
            </a:r>
            <a:endParaRPr sz="1100" b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100" b="1">
                <a:solidFill>
                  <a:srgbClr val="FFFFFF"/>
                </a:solidFill>
                <a:latin typeface="Arial"/>
              </a:rPr>
              <a:t>17 / 48</a:t>
            </a:r>
            <a:endParaRPr sz="11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2800" b="1">
                <a:solidFill>
                  <a:srgbClr val="1E2B3C"/>
                </a:solidFill>
                <a:latin typeface="Arial"/>
              </a:rPr>
              <a:t>Bootstrap Starter Structure</a:t>
            </a:r>
            <a:endParaRPr sz="2800" b="1">
              <a:solidFill>
                <a:srgbClr val="1E2B3C"/>
              </a:solidFill>
              <a:latin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250" b="0">
                <a:solidFill>
                  <a:srgbClr val="606F82"/>
                </a:solidFill>
                <a:latin typeface="Arial"/>
              </a:rPr>
              <a:t>A minimal page setup can connect the framework and prepare a layout area</a:t>
            </a:r>
            <a:endParaRPr sz="1250" b="0">
              <a:solidFill>
                <a:srgbClr val="606F82"/>
              </a:solidFill>
              <a:latin typeface="Arial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518464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HTML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5166360" cy="37764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&lt;!DOCTYPE html&gt;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&lt;html&gt;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&lt;head&gt;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&lt;meta charset="utf-8"&gt;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&lt;meta name="viewport" content="width=device-width, initial-scale=1.0"&gt;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&lt;link rel="stylesheet" href="bootstrap.min.css"&gt;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&lt;/head&gt;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&lt;body&gt;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&lt;div class="container py-4"&gt;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  &lt;h1&gt;Hello, Bootstrap&lt;/h1&gt;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&lt;/div&gt;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&lt;script src="bootstrap.bundle.min.js"&gt;&lt;/script&gt;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&lt;/body&gt;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&lt;/html&gt;</a:t>
            </a:r>
            <a:endParaRPr sz="1320" b="0">
              <a:solidFill>
                <a:srgbClr val="A02C2C"/>
              </a:solidFill>
              <a:latin typeface="Consolas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6327648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6327648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6455664" y="1463040"/>
            <a:ext cx="518464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CSS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464808" y="1801368"/>
            <a:ext cx="5166360" cy="37764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/* Bootstrap provides the base styling. */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/* Extra custom CSS is optional and can be added later. */</a:t>
            </a:r>
            <a:endParaRPr sz="1320" b="0">
              <a:solidFill>
                <a:srgbClr val="A02C2C"/>
              </a:solidFill>
              <a:latin typeface="Consolas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411480" y="5779008"/>
            <a:ext cx="11356848" cy="749808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411480" y="5779008"/>
            <a:ext cx="11356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539496" y="5824728"/>
            <a:ext cx="11100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Practice Prompt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48640" y="6163056"/>
            <a:ext cx="11082528" cy="274320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Students should first prove the framework is connected by rendering one heading, one paragraph, and one button cleanly.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  <a:endParaRPr sz="15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400" b="1">
                <a:solidFill>
                  <a:srgbClr val="FFFFFF"/>
                </a:solidFill>
                <a:latin typeface="Arial"/>
              </a:rPr>
              <a:t>Bootstrap</a:t>
            </a:r>
            <a:endParaRPr sz="14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100" b="0">
                <a:solidFill>
                  <a:srgbClr val="FFFFFF"/>
                </a:solidFill>
                <a:latin typeface="Arial"/>
              </a:rPr>
              <a:t>Course Deck  •  Student Edition</a:t>
            </a:r>
            <a:endParaRPr sz="1100" b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100" b="1">
                <a:solidFill>
                  <a:srgbClr val="FFFFFF"/>
                </a:solidFill>
                <a:latin typeface="Arial"/>
              </a:rPr>
              <a:t>18 / 48</a:t>
            </a:r>
            <a:endParaRPr sz="11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2800" b="1">
                <a:solidFill>
                  <a:srgbClr val="1E2B3C"/>
                </a:solidFill>
                <a:latin typeface="Arial"/>
              </a:rPr>
              <a:t>Containers</a:t>
            </a:r>
            <a:endParaRPr sz="2800" b="1">
              <a:solidFill>
                <a:srgbClr val="1E2B3C"/>
              </a:solidFill>
              <a:latin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250" b="0">
                <a:solidFill>
                  <a:srgbClr val="606F82"/>
                </a:solidFill>
                <a:latin typeface="Arial"/>
              </a:rPr>
              <a:t>A container creates a responsive content wrapper</a:t>
            </a:r>
            <a:endParaRPr sz="1250" b="0">
              <a:solidFill>
                <a:srgbClr val="606F82"/>
              </a:solidFill>
              <a:latin typeface="Arial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Core Ideas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container creates a centered layout area with responsive width changes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container-fluid stretches across the full viewport width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Containers help control readability and alignment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Most Bootstrap layouts begin with one of these wrappers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Best Beginner Rule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Use container for most page sections first. Move to container-fluid only when the design truly needs full-width behavior.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Visual Result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A container protects content from touching the screen edges too aggressively on large and small devices.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  <a:endParaRPr sz="15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400" b="1">
                <a:solidFill>
                  <a:srgbClr val="FFFFFF"/>
                </a:solidFill>
                <a:latin typeface="Arial"/>
              </a:rPr>
              <a:t>Bootstrap</a:t>
            </a:r>
            <a:endParaRPr sz="14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100" b="0">
                <a:solidFill>
                  <a:srgbClr val="FFFFFF"/>
                </a:solidFill>
                <a:latin typeface="Arial"/>
              </a:rPr>
              <a:t>Course Deck  •  Student Edition</a:t>
            </a:r>
            <a:endParaRPr sz="1100" b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100" b="1">
                <a:solidFill>
                  <a:srgbClr val="FFFFFF"/>
                </a:solidFill>
                <a:latin typeface="Arial"/>
              </a:rPr>
              <a:t>19 / 48</a:t>
            </a:r>
            <a:endParaRPr sz="11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2800" b="1">
                <a:solidFill>
                  <a:srgbClr val="1E2B3C"/>
                </a:solidFill>
                <a:latin typeface="Arial"/>
              </a:rPr>
              <a:t>Container Example</a:t>
            </a:r>
            <a:endParaRPr sz="2800" b="1">
              <a:solidFill>
                <a:srgbClr val="1E2B3C"/>
              </a:solidFill>
              <a:latin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250" b="0">
                <a:solidFill>
                  <a:srgbClr val="606F82"/>
                </a:solidFill>
                <a:latin typeface="Arial"/>
              </a:rPr>
              <a:t>A standard container and a fluid container create different layout feelings</a:t>
            </a:r>
            <a:endParaRPr sz="1250" b="0">
              <a:solidFill>
                <a:srgbClr val="606F82"/>
              </a:solidFill>
              <a:latin typeface="Arial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518464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HTML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5166360" cy="37764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&lt;div class="container bg-light p-4 mb-3"&gt;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Centered content area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&lt;/div&gt;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&lt;div class="container-fluid bg-secondary text-white p-4"&gt;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Full-width content area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&lt;/div&gt;</a:t>
            </a:r>
            <a:endParaRPr sz="1320" b="0">
              <a:solidFill>
                <a:srgbClr val="A02C2C"/>
              </a:solidFill>
              <a:latin typeface="Consolas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6327648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6327648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6455664" y="1463040"/>
            <a:ext cx="518464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CSS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464808" y="1801368"/>
            <a:ext cx="5166360" cy="37764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/* Bootstrap classes handle spacing and colors here. */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/* The difference comes from container vs container-fluid. */</a:t>
            </a:r>
            <a:endParaRPr sz="1320" b="0">
              <a:solidFill>
                <a:srgbClr val="A02C2C"/>
              </a:solidFill>
              <a:latin typeface="Consolas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411480" y="5779008"/>
            <a:ext cx="11356848" cy="749808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411480" y="5779008"/>
            <a:ext cx="11356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539496" y="5824728"/>
            <a:ext cx="11100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Practice Prompt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48640" y="6163056"/>
            <a:ext cx="11082528" cy="274320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Place the same card inside both wrappers and ask students which version feels calmer for reading text-heavy content.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  <a:endParaRPr sz="15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Flexbox Layout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100" b="0">
                <a:solidFill>
                  <a:srgbClr val="FFFFFF"/>
                </a:solidFill>
                <a:latin typeface="Arial"/>
              </a:rPr>
              <a:t>Course Deck  •  Student Edition</a:t>
            </a:r>
            <a:endParaRPr sz="1100" b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02 / 48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Why Flexbox Before Bootstrap?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Framework classes are easier when the underlying layout idea is already clear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15112" y="1364444"/>
            <a:ext cx="6409944" cy="36576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rPr dirty="0">
                <a:solidFill>
                  <a:schemeClr val="bg1"/>
                </a:solidFill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r>
              <a:t>- Bootstrap grid and navbars are built on layout principles students already know</a:t>
            </a:r>
          </a:p>
          <a:p>
            <a:r>
              <a:t>- Flexbox teaches parent-first thinking: the container controls the group</a:t>
            </a:r>
          </a:p>
          <a:p>
            <a:r>
              <a:t>- gap, alignment, wrapping, and direction are the language behind many modern layouts</a:t>
            </a:r>
          </a:p>
          <a:p>
            <a:r>
              <a:t>- If Flexbox feels clear, Bootstrap feels like a shortcut instead of magic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Teacher Move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r>
              <a:t>Show the same navbar idea twice: first with display:flex, then with Bootstrap classes.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Avoid This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r>
              <a:t>Do not let students jump directly to copied Bootstrap snippets without explaining why the layout works.</a:t>
            </a:r>
          </a:p>
        </p:txBody>
      </p:sp>
    </p:spTree>
    <p:extLst>
      <p:ext uri="{BB962C8B-B14F-4D97-AF65-F5344CB8AC3E}">
        <p14:creationId xmlns:p14="http://schemas.microsoft.com/office/powerpoint/2010/main" val="3808326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  <a:endParaRPr sz="15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400" b="1">
                <a:solidFill>
                  <a:srgbClr val="FFFFFF"/>
                </a:solidFill>
                <a:latin typeface="Arial"/>
              </a:rPr>
              <a:t>Bootstrap</a:t>
            </a:r>
            <a:endParaRPr sz="14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100" b="0">
                <a:solidFill>
                  <a:srgbClr val="FFFFFF"/>
                </a:solidFill>
                <a:latin typeface="Arial"/>
              </a:rPr>
              <a:t>Course Deck  •  Student Edition</a:t>
            </a:r>
            <a:endParaRPr sz="1100" b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100" b="1">
                <a:solidFill>
                  <a:srgbClr val="FFFFFF"/>
                </a:solidFill>
                <a:latin typeface="Arial"/>
              </a:rPr>
              <a:t>20 / 48</a:t>
            </a:r>
            <a:endParaRPr sz="11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2800" b="1">
                <a:solidFill>
                  <a:srgbClr val="1E2B3C"/>
                </a:solidFill>
                <a:latin typeface="Arial"/>
              </a:rPr>
              <a:t>Bootstrap Utility Snapshot</a:t>
            </a:r>
            <a:endParaRPr sz="2800" b="1">
              <a:solidFill>
                <a:srgbClr val="1E2B3C"/>
              </a:solidFill>
              <a:latin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250" b="0">
                <a:solidFill>
                  <a:srgbClr val="606F82"/>
                </a:solidFill>
                <a:latin typeface="Arial"/>
              </a:rPr>
              <a:t>A compact reference table for the most useful utility groups</a:t>
            </a:r>
            <a:endParaRPr sz="1250" b="0">
              <a:solidFill>
                <a:srgbClr val="606F82"/>
              </a:solidFill>
              <a:latin typeface="Arial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320040" y="1417320"/>
          <a:ext cx="11521440" cy="521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8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34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377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9120">
                <a:tc>
                  <a:txBody>
                    <a:bodyPr/>
                    <a:lstStyle/>
                    <a:p>
                      <a:pPr algn="ctr"/>
                      <a:r>
                        <a:rPr sz="1350" b="1">
                          <a:solidFill>
                            <a:srgbClr val="1E2B3C"/>
                          </a:solidFill>
                          <a:latin typeface="Arial"/>
                        </a:rPr>
                        <a:t>CSS CODE</a:t>
                      </a:r>
                    </a:p>
                  </a:txBody>
                  <a:tcPr>
                    <a:solidFill>
                      <a:srgbClr val="D8DE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350" b="1">
                          <a:solidFill>
                            <a:srgbClr val="1E2B3C"/>
                          </a:solidFill>
                          <a:latin typeface="Arial"/>
                        </a:rPr>
                        <a:t>EXPLANATION</a:t>
                      </a:r>
                    </a:p>
                  </a:txBody>
                  <a:tcPr>
                    <a:solidFill>
                      <a:srgbClr val="D8DE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350" b="1">
                          <a:solidFill>
                            <a:srgbClr val="1E2B3C"/>
                          </a:solidFill>
                          <a:latin typeface="Arial"/>
                        </a:rPr>
                        <a:t>USAGE</a:t>
                      </a:r>
                    </a:p>
                  </a:txBody>
                  <a:tcPr>
                    <a:solidFill>
                      <a:srgbClr val="D8D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algn="l"/>
                      <a:r>
                        <a:rPr sz="1160" b="1">
                          <a:solidFill>
                            <a:srgbClr val="1E2B3C"/>
                          </a:solidFill>
                          <a:latin typeface="Consolas"/>
                        </a:rPr>
                        <a:t>container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Arial"/>
                        </a:rPr>
                        <a:t>Centered responsive wrapper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Consolas"/>
                        </a:rPr>
                        <a:t>&lt;div class="container"&gt;...&lt;/div&gt;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algn="l"/>
                      <a:r>
                        <a:rPr sz="1160" b="1">
                          <a:solidFill>
                            <a:srgbClr val="1E2B3C"/>
                          </a:solidFill>
                          <a:latin typeface="Consolas"/>
                        </a:rPr>
                        <a:t>container-fluid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Arial"/>
                        </a:rPr>
                        <a:t>Full-width wrapper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Consolas"/>
                        </a:rPr>
                        <a:t>&lt;div class="container-fluid"&gt;...&lt;/div&gt;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algn="l"/>
                      <a:r>
                        <a:rPr sz="1160" b="1">
                          <a:solidFill>
                            <a:srgbClr val="1E2B3C"/>
                          </a:solidFill>
                          <a:latin typeface="Consolas"/>
                        </a:rPr>
                        <a:t>text-*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Arial"/>
                        </a:rPr>
                        <a:t>Text color utility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Consolas"/>
                        </a:rPr>
                        <a:t>&lt;p class="text-primary"&gt;...&lt;/p&gt;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algn="l"/>
                      <a:r>
                        <a:rPr sz="1160" b="1">
                          <a:solidFill>
                            <a:srgbClr val="1E2B3C"/>
                          </a:solidFill>
                          <a:latin typeface="Consolas"/>
                        </a:rPr>
                        <a:t>bg-*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Arial"/>
                        </a:rPr>
                        <a:t>Background utility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Consolas"/>
                        </a:rPr>
                        <a:t>&lt;div class="bg-dark text-white"&gt;...&lt;/div&gt;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algn="l"/>
                      <a:r>
                        <a:rPr sz="1160" b="1">
                          <a:solidFill>
                            <a:srgbClr val="1E2B3C"/>
                          </a:solidFill>
                          <a:latin typeface="Consolas"/>
                        </a:rPr>
                        <a:t>row / col-*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Arial"/>
                        </a:rPr>
                        <a:t>Grid layout system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Consolas"/>
                        </a:rPr>
                        <a:t>&lt;div class="row"&gt;&lt;div class="col-md-6"&gt;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algn="l"/>
                      <a:r>
                        <a:rPr sz="1160" b="1">
                          <a:solidFill>
                            <a:srgbClr val="1E2B3C"/>
                          </a:solidFill>
                          <a:latin typeface="Consolas"/>
                        </a:rPr>
                        <a:t>table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Arial"/>
                        </a:rPr>
                        <a:t>Styled table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Consolas"/>
                        </a:rPr>
                        <a:t>&lt;table class="table table-striped"&gt;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algn="l"/>
                      <a:r>
                        <a:rPr sz="1160" b="1">
                          <a:solidFill>
                            <a:srgbClr val="1E2B3C"/>
                          </a:solidFill>
                          <a:latin typeface="Consolas"/>
                        </a:rPr>
                        <a:t>btn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Arial"/>
                        </a:rPr>
                        <a:t>Button styling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Consolas"/>
                        </a:rPr>
                        <a:t>&lt;button class="btn btn-primary"&gt;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algn="l"/>
                      <a:r>
                        <a:rPr sz="1160" b="1">
                          <a:solidFill>
                            <a:srgbClr val="1E2B3C"/>
                          </a:solidFill>
                          <a:latin typeface="Consolas"/>
                        </a:rPr>
                        <a:t>card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Arial"/>
                        </a:rPr>
                        <a:t>Card component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Consolas"/>
                        </a:rPr>
                        <a:t>&lt;div class="card"&gt;...&lt;/div&gt;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  <a:endParaRPr sz="15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400" b="1">
                <a:solidFill>
                  <a:srgbClr val="FFFFFF"/>
                </a:solidFill>
                <a:latin typeface="Arial"/>
              </a:rPr>
              <a:t>Bootstrap</a:t>
            </a:r>
            <a:endParaRPr sz="14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100" b="0">
                <a:solidFill>
                  <a:srgbClr val="FFFFFF"/>
                </a:solidFill>
                <a:latin typeface="Arial"/>
              </a:rPr>
              <a:t>Course Deck  •  Student Edition</a:t>
            </a:r>
            <a:endParaRPr sz="1100" b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100" b="1">
                <a:solidFill>
                  <a:srgbClr val="FFFFFF"/>
                </a:solidFill>
                <a:latin typeface="Arial"/>
              </a:rPr>
              <a:t>21 / 48</a:t>
            </a:r>
            <a:endParaRPr sz="11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2800" b="1">
                <a:solidFill>
                  <a:srgbClr val="1E2B3C"/>
                </a:solidFill>
                <a:latin typeface="Arial"/>
              </a:rPr>
              <a:t>Color Utilities</a:t>
            </a:r>
            <a:endParaRPr sz="2800" b="1">
              <a:solidFill>
                <a:srgbClr val="1E2B3C"/>
              </a:solidFill>
              <a:latin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250" b="0">
                <a:solidFill>
                  <a:srgbClr val="606F82"/>
                </a:solidFill>
                <a:latin typeface="Arial"/>
              </a:rPr>
              <a:t>Bootstrap can style text and backgrounds quickly with utility classes</a:t>
            </a:r>
            <a:endParaRPr sz="1250" b="0">
              <a:solidFill>
                <a:srgbClr val="606F82"/>
              </a:solidFill>
              <a:latin typeface="Arial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Core Ideas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text-* classes change text color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bg-* classes change background color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Color utilities speed up emphasis and layout grouping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Contrast still matters even when the framework supplies the palette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Use With Care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Framework colors are fast, but thoughtful combination still matters. Students should always check readability.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Good Pattern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A dark background often needs text-white. A warning color may need darker text for legibility.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  <a:endParaRPr sz="15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400" b="1">
                <a:solidFill>
                  <a:srgbClr val="FFFFFF"/>
                </a:solidFill>
                <a:latin typeface="Arial"/>
              </a:rPr>
              <a:t>Bootstrap</a:t>
            </a:r>
            <a:endParaRPr sz="14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100" b="0">
                <a:solidFill>
                  <a:srgbClr val="FFFFFF"/>
                </a:solidFill>
                <a:latin typeface="Arial"/>
              </a:rPr>
              <a:t>Course Deck  •  Student Edition</a:t>
            </a:r>
            <a:endParaRPr sz="1100" b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100" b="1">
                <a:solidFill>
                  <a:srgbClr val="FFFFFF"/>
                </a:solidFill>
                <a:latin typeface="Arial"/>
              </a:rPr>
              <a:t>22 / 48</a:t>
            </a:r>
            <a:endParaRPr sz="11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2800" b="1">
                <a:solidFill>
                  <a:srgbClr val="1E2B3C"/>
                </a:solidFill>
                <a:latin typeface="Arial"/>
              </a:rPr>
              <a:t>Grid System</a:t>
            </a:r>
            <a:endParaRPr sz="2800" b="1">
              <a:solidFill>
                <a:srgbClr val="1E2B3C"/>
              </a:solidFill>
              <a:latin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250" b="0">
                <a:solidFill>
                  <a:srgbClr val="606F82"/>
                </a:solidFill>
                <a:latin typeface="Arial"/>
              </a:rPr>
              <a:t>Bootstrap divides the layout into a 12-column responsive system</a:t>
            </a:r>
            <a:endParaRPr sz="1250" b="0">
              <a:solidFill>
                <a:srgbClr val="606F82"/>
              </a:solidFill>
              <a:latin typeface="Arial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Core Ideas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A row contains columns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Columns can change width at different breakpoints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The grid helps structure pages without writing custom float or width rules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This is one of Bootstrap's strongest teaching tools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Memory Hook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Think in rows and columns, not in random widths.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Why Students Like It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The grid gives a quick visual reward: a page starts feeling organized very early in the exercise.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  <a:endParaRPr sz="15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400" b="1">
                <a:solidFill>
                  <a:srgbClr val="FFFFFF"/>
                </a:solidFill>
                <a:latin typeface="Arial"/>
              </a:rPr>
              <a:t>Bootstrap</a:t>
            </a:r>
            <a:endParaRPr sz="14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100" b="0">
                <a:solidFill>
                  <a:srgbClr val="FFFFFF"/>
                </a:solidFill>
                <a:latin typeface="Arial"/>
              </a:rPr>
              <a:t>Course Deck  •  Student Edition</a:t>
            </a:r>
            <a:endParaRPr sz="1100" b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100" b="1">
                <a:solidFill>
                  <a:srgbClr val="FFFFFF"/>
                </a:solidFill>
                <a:latin typeface="Arial"/>
              </a:rPr>
              <a:t>23 / 48</a:t>
            </a:r>
            <a:endParaRPr sz="11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2800" b="1">
                <a:solidFill>
                  <a:srgbClr val="1E2B3C"/>
                </a:solidFill>
                <a:latin typeface="Arial"/>
              </a:rPr>
              <a:t>Basic Grid Example</a:t>
            </a:r>
            <a:endParaRPr sz="2800" b="1">
              <a:solidFill>
                <a:srgbClr val="1E2B3C"/>
              </a:solidFill>
              <a:latin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250" b="0">
                <a:solidFill>
                  <a:srgbClr val="606F82"/>
                </a:solidFill>
                <a:latin typeface="Arial"/>
              </a:rPr>
              <a:t>Two columns can stack on small screens and sit side by side on larger ones</a:t>
            </a:r>
            <a:endParaRPr sz="1250" b="0">
              <a:solidFill>
                <a:srgbClr val="606F82"/>
              </a:solidFill>
              <a:latin typeface="Arial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518464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HTML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5166360" cy="37764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&lt;div class="container"&gt;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&lt;div class="row g-3"&gt;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  &lt;div class="col-md-6"&gt;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    &lt;div class="p-3 bg-light border"&gt;Column A&lt;/div&gt;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  &lt;/div&gt;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  &lt;div class="col-md-6"&gt;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    &lt;div class="p-3 bg-light border"&gt;Column B&lt;/div&gt;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  &lt;/div&gt;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&lt;/div&gt;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&lt;/div&gt;</a:t>
            </a:r>
            <a:endParaRPr sz="1320" b="0">
              <a:solidFill>
                <a:srgbClr val="A02C2C"/>
              </a:solidFill>
              <a:latin typeface="Consolas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6327648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6327648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6455664" y="1463040"/>
            <a:ext cx="518464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CSS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464808" y="1801368"/>
            <a:ext cx="5166360" cy="37764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/* col-md-6 means each column uses half width from the md breakpoint upward. */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/* On smaller screens, each column naturally becomes full width. */</a:t>
            </a:r>
            <a:endParaRPr sz="1320" b="0">
              <a:solidFill>
                <a:srgbClr val="A02C2C"/>
              </a:solidFill>
              <a:latin typeface="Consolas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411480" y="5779008"/>
            <a:ext cx="11356848" cy="749808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411480" y="5779008"/>
            <a:ext cx="11356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539496" y="5824728"/>
            <a:ext cx="11100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Practice Prompt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48640" y="6163056"/>
            <a:ext cx="11082528" cy="274320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Resize the page and have students explain why the columns stack first and align later.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  <a:endParaRPr sz="15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400" b="1">
                <a:solidFill>
                  <a:srgbClr val="FFFFFF"/>
                </a:solidFill>
                <a:latin typeface="Arial"/>
              </a:rPr>
              <a:t>Bootstrap</a:t>
            </a:r>
            <a:endParaRPr sz="14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100" b="0">
                <a:solidFill>
                  <a:srgbClr val="FFFFFF"/>
                </a:solidFill>
                <a:latin typeface="Arial"/>
              </a:rPr>
              <a:t>Course Deck  •  Student Edition</a:t>
            </a:r>
            <a:endParaRPr sz="1100" b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100" b="1">
                <a:solidFill>
                  <a:srgbClr val="FFFFFF"/>
                </a:solidFill>
                <a:latin typeface="Arial"/>
              </a:rPr>
              <a:t>24 / 48</a:t>
            </a:r>
            <a:endParaRPr sz="11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2800" b="1">
                <a:solidFill>
                  <a:srgbClr val="1E2B3C"/>
                </a:solidFill>
                <a:latin typeface="Arial"/>
              </a:rPr>
              <a:t>Breakpoint-Based Columns</a:t>
            </a:r>
            <a:endParaRPr sz="2800" b="1">
              <a:solidFill>
                <a:srgbClr val="1E2B3C"/>
              </a:solidFill>
              <a:latin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250" b="0">
                <a:solidFill>
                  <a:srgbClr val="606F82"/>
                </a:solidFill>
                <a:latin typeface="Arial"/>
              </a:rPr>
              <a:t>Grid classes become more expressive when breakpoints are combined</a:t>
            </a:r>
            <a:endParaRPr sz="1250" b="0">
              <a:solidFill>
                <a:srgbClr val="606F82"/>
              </a:solidFill>
              <a:latin typeface="Arial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Core Ideas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col-12 creates full width on all screens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col-sm-6 splits content earlier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col-md-4 can create three columns from medium screens upward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Mixed breakpoint classes help design stable transitions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Common Pattern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Use full-width content first, then reduce column width only when the screen has enough room.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Design Reminder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A denser grid is not automatically better. Content must still feel readable and tappable.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  <a:endParaRPr sz="15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400" b="1">
                <a:solidFill>
                  <a:srgbClr val="FFFFFF"/>
                </a:solidFill>
                <a:latin typeface="Arial"/>
              </a:rPr>
              <a:t>Bootstrap</a:t>
            </a:r>
            <a:endParaRPr sz="14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100" b="0">
                <a:solidFill>
                  <a:srgbClr val="FFFFFF"/>
                </a:solidFill>
                <a:latin typeface="Arial"/>
              </a:rPr>
              <a:t>Course Deck  •  Student Edition</a:t>
            </a:r>
            <a:endParaRPr sz="1100" b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100" b="1">
                <a:solidFill>
                  <a:srgbClr val="FFFFFF"/>
                </a:solidFill>
                <a:latin typeface="Arial"/>
              </a:rPr>
              <a:t>25 / 48</a:t>
            </a:r>
            <a:endParaRPr sz="11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2800" b="1">
                <a:solidFill>
                  <a:srgbClr val="1E2B3C"/>
                </a:solidFill>
                <a:latin typeface="Arial"/>
              </a:rPr>
              <a:t>Typography Utilities</a:t>
            </a:r>
            <a:endParaRPr sz="2800" b="1">
              <a:solidFill>
                <a:srgbClr val="1E2B3C"/>
              </a:solidFill>
              <a:latin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250" b="0">
                <a:solidFill>
                  <a:srgbClr val="606F82"/>
                </a:solidFill>
                <a:latin typeface="Arial"/>
              </a:rPr>
              <a:t>Bootstrap can speed up headings, text emphasis, and alignment</a:t>
            </a:r>
            <a:endParaRPr sz="1250" b="0">
              <a:solidFill>
                <a:srgbClr val="606F82"/>
              </a:solidFill>
              <a:latin typeface="Arial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Core Ideas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Display headings create stronger visual hierarchy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Lead paragraphs help highlight introductory text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Text alignment utilities handle left, center, and end alignment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Utility classes can quickly improve hierarchy without custom CSS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Good Use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Use utility classes to accelerate routine text styling, then refine only where the design truly needs custom behavior.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Teaching Tip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Compare plain text with a version that uses lead text and hierarchy utilities so the value feels obvious.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  <a:endParaRPr sz="15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400" b="1">
                <a:solidFill>
                  <a:srgbClr val="FFFFFF"/>
                </a:solidFill>
                <a:latin typeface="Arial"/>
              </a:rPr>
              <a:t>Bootstrap</a:t>
            </a:r>
            <a:endParaRPr sz="14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100" b="0">
                <a:solidFill>
                  <a:srgbClr val="FFFFFF"/>
                </a:solidFill>
                <a:latin typeface="Arial"/>
              </a:rPr>
              <a:t>Course Deck  •  Student Edition</a:t>
            </a:r>
            <a:endParaRPr sz="1100" b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100" b="1">
                <a:solidFill>
                  <a:srgbClr val="FFFFFF"/>
                </a:solidFill>
                <a:latin typeface="Arial"/>
              </a:rPr>
              <a:t>26 / 48</a:t>
            </a:r>
            <a:endParaRPr sz="11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2800" b="1">
                <a:solidFill>
                  <a:srgbClr val="1E2B3C"/>
                </a:solidFill>
                <a:latin typeface="Arial"/>
              </a:rPr>
              <a:t>Table Classes</a:t>
            </a:r>
            <a:endParaRPr sz="2800" b="1">
              <a:solidFill>
                <a:srgbClr val="1E2B3C"/>
              </a:solidFill>
              <a:latin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250" b="0">
                <a:solidFill>
                  <a:srgbClr val="606F82"/>
                </a:solidFill>
                <a:latin typeface="Arial"/>
              </a:rPr>
              <a:t>Bootstrap tables improve clarity with very little code</a:t>
            </a:r>
            <a:endParaRPr sz="1250" b="0">
              <a:solidFill>
                <a:srgbClr val="606F82"/>
              </a:solidFill>
              <a:latin typeface="Arial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Core Ideas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The table class adds baseline styling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striped and hover variants improve scanning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bordered tables can clarify dense data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Framework classes save time while keeping the structure semantic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Student Reminder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Tables are still for data, not for whole-page layout.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Useful Combination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table table-striped table-hover often creates a clean classroom example quickly.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  <a:endParaRPr sz="15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400" b="1">
                <a:solidFill>
                  <a:srgbClr val="FFFFFF"/>
                </a:solidFill>
                <a:latin typeface="Arial"/>
              </a:rPr>
              <a:t>Bootstrap</a:t>
            </a:r>
            <a:endParaRPr sz="14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100" b="0">
                <a:solidFill>
                  <a:srgbClr val="FFFFFF"/>
                </a:solidFill>
                <a:latin typeface="Arial"/>
              </a:rPr>
              <a:t>Course Deck  •  Student Edition</a:t>
            </a:r>
            <a:endParaRPr sz="1100" b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100" b="1">
                <a:solidFill>
                  <a:srgbClr val="FFFFFF"/>
                </a:solidFill>
                <a:latin typeface="Arial"/>
              </a:rPr>
              <a:t>27 / 48</a:t>
            </a:r>
            <a:endParaRPr sz="11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2800" b="1">
                <a:solidFill>
                  <a:srgbClr val="1E2B3C"/>
                </a:solidFill>
                <a:latin typeface="Arial"/>
              </a:rPr>
              <a:t>Bootstrap Table Example</a:t>
            </a:r>
            <a:endParaRPr sz="2800" b="1">
              <a:solidFill>
                <a:srgbClr val="1E2B3C"/>
              </a:solidFill>
              <a:latin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250" b="0">
                <a:solidFill>
                  <a:srgbClr val="606F82"/>
                </a:solidFill>
                <a:latin typeface="Arial"/>
              </a:rPr>
              <a:t>A small course table becomes clearer with a few framework classes</a:t>
            </a:r>
            <a:endParaRPr sz="1250" b="0">
              <a:solidFill>
                <a:srgbClr val="606F82"/>
              </a:solidFill>
              <a:latin typeface="Arial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518464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HTML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5166360" cy="37764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&lt;table class="table table-striped table-hover table-bordered"&gt;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&lt;thead class="table-dark"&gt;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  &lt;tr&gt;&lt;th&gt;Week&lt;/th&gt;&lt;th&gt;Topic&lt;/th&gt;&lt;th&gt;Status&lt;/th&gt;&lt;/tr&gt;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&lt;/thead&gt;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&lt;tbody&gt;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  &lt;tr&gt;&lt;td&gt;9_2&lt;/td&gt;&lt;td&gt;Responsive Design&lt;/td&gt;&lt;td&gt;Ready&lt;/td&gt;&lt;/tr&gt;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  &lt;tr&gt;&lt;td&gt;10&lt;/td&gt;&lt;td&gt;Flexbox&lt;/td&gt;&lt;td&gt;Next&lt;/td&gt;&lt;/tr&gt;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&lt;/tbody&gt;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&lt;/table&gt;</a:t>
            </a:r>
            <a:endParaRPr sz="1320" b="0">
              <a:solidFill>
                <a:srgbClr val="A02C2C"/>
              </a:solidFill>
              <a:latin typeface="Consolas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6327648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6327648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6455664" y="1463040"/>
            <a:ext cx="518464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CSS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464808" y="1801368"/>
            <a:ext cx="5166360" cy="37764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/* Bootstrap handles striping, hover, borders, and header contrast. */</a:t>
            </a:r>
            <a:endParaRPr sz="1320" b="0">
              <a:solidFill>
                <a:srgbClr val="A02C2C"/>
              </a:solidFill>
              <a:latin typeface="Consolas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411480" y="5779008"/>
            <a:ext cx="11356848" cy="749808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411480" y="5779008"/>
            <a:ext cx="11356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539496" y="5824728"/>
            <a:ext cx="11100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Practice Prompt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48640" y="6163056"/>
            <a:ext cx="11082528" cy="274320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Ask students to change only the table classes and compare which version is easiest to scan.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  <a:endParaRPr sz="15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400" b="1">
                <a:solidFill>
                  <a:srgbClr val="FFFFFF"/>
                </a:solidFill>
                <a:latin typeface="Arial"/>
              </a:rPr>
              <a:t>Bootstrap</a:t>
            </a:r>
            <a:endParaRPr sz="14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100" b="0">
                <a:solidFill>
                  <a:srgbClr val="FFFFFF"/>
                </a:solidFill>
                <a:latin typeface="Arial"/>
              </a:rPr>
              <a:t>Course Deck  •  Student Edition</a:t>
            </a:r>
            <a:endParaRPr sz="1100" b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100" b="1">
                <a:solidFill>
                  <a:srgbClr val="FFFFFF"/>
                </a:solidFill>
                <a:latin typeface="Arial"/>
              </a:rPr>
              <a:t>28 / 48</a:t>
            </a:r>
            <a:endParaRPr sz="11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2800" b="1">
                <a:solidFill>
                  <a:srgbClr val="1E2B3C"/>
                </a:solidFill>
                <a:latin typeface="Arial"/>
              </a:rPr>
              <a:t>Border Utilities</a:t>
            </a:r>
            <a:endParaRPr sz="2800" b="1">
              <a:solidFill>
                <a:srgbClr val="1E2B3C"/>
              </a:solidFill>
              <a:latin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250" b="0">
                <a:solidFill>
                  <a:srgbClr val="606F82"/>
                </a:solidFill>
                <a:latin typeface="Arial"/>
              </a:rPr>
              <a:t>Borders can be controlled with reusable classes instead of custom CSS</a:t>
            </a:r>
            <a:endParaRPr sz="1250" b="0">
              <a:solidFill>
                <a:srgbClr val="606F82"/>
              </a:solidFill>
              <a:latin typeface="Arial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Core Ideas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Border utilities can add, remove, or recolor borders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Rounded utilities can soften corners quickly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These classes are useful for cards, thumbnails, and layout grouping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Small visual changes can improve component clarity a lot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Design Advice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Use borders to support structure. Avoid surrounding every element with equally strong outlines.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Classroom Prompt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Show three boxes with different border treatments and ask which one feels most balanced.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  <a:endParaRPr sz="15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400" b="1">
                <a:solidFill>
                  <a:srgbClr val="FFFFFF"/>
                </a:solidFill>
                <a:latin typeface="Arial"/>
              </a:rPr>
              <a:t>Bootstrap</a:t>
            </a:r>
            <a:endParaRPr sz="14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100" b="0">
                <a:solidFill>
                  <a:srgbClr val="FFFFFF"/>
                </a:solidFill>
                <a:latin typeface="Arial"/>
              </a:rPr>
              <a:t>Course Deck  •  Student Edition</a:t>
            </a:r>
            <a:endParaRPr sz="1100" b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100" b="1">
                <a:solidFill>
                  <a:srgbClr val="FFFFFF"/>
                </a:solidFill>
                <a:latin typeface="Arial"/>
              </a:rPr>
              <a:t>29 / 48</a:t>
            </a:r>
            <a:endParaRPr sz="11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2800" b="1">
                <a:solidFill>
                  <a:srgbClr val="1E2B3C"/>
                </a:solidFill>
                <a:latin typeface="Arial"/>
              </a:rPr>
              <a:t>Hero Sections and Jumbotron-Style Layouts</a:t>
            </a:r>
            <a:endParaRPr sz="2800" b="1">
              <a:solidFill>
                <a:srgbClr val="1E2B3C"/>
              </a:solidFill>
              <a:latin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250" b="0">
                <a:solidFill>
                  <a:srgbClr val="606F82"/>
                </a:solidFill>
                <a:latin typeface="Arial"/>
              </a:rPr>
              <a:t>Large attention areas are useful for announcements, introductions, and onboarding</a:t>
            </a:r>
            <a:endParaRPr sz="1250" b="0">
              <a:solidFill>
                <a:srgbClr val="606F82"/>
              </a:solidFill>
              <a:latin typeface="Arial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Core Ideas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Older Bootstrap lessons often call this a jumbotron-style section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The main idea is still valid: a large content block that attracts attention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It usually includes a strong heading, supporting text, and one call to action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Spacing, contrast, and hierarchy matter more than the name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Teaching Choice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Focus students on the design purpose of the component rather than only the historical class name.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Student Output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A good hero section should feel readable, not just big.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  <a:endParaRPr sz="15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Flexbox Layout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100" b="0">
                <a:solidFill>
                  <a:srgbClr val="FFFFFF"/>
                </a:solidFill>
                <a:latin typeface="Arial"/>
              </a:rPr>
              <a:t>Course Deck  •  Student Edition</a:t>
            </a:r>
            <a:endParaRPr sz="1100" b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03 / 48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From Isolated Boxes to Page Sections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Good spacing is not enough; page elements must relate to each other intentionally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48640" y="1385316"/>
            <a:ext cx="6281928" cy="33832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rPr b="1" dirty="0">
                <a:solidFill>
                  <a:schemeClr val="bg1"/>
                </a:solidFill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r>
              <a:rPr dirty="0"/>
              <a:t>- A page is made of groups: navbars, hero rows, card sections, forms, and footers</a:t>
            </a:r>
          </a:p>
          <a:p>
            <a:r>
              <a:rPr dirty="0"/>
              <a:t>- Layout decides how those groups breathe, align, and wrap</a:t>
            </a:r>
          </a:p>
          <a:p>
            <a:r>
              <a:rPr dirty="0"/>
              <a:t>- Flexbox is strongest for one-dimensional arrangements: row or column</a:t>
            </a:r>
          </a:p>
          <a:p>
            <a:r>
              <a:rPr dirty="0"/>
              <a:t>- Students should identify the parent container before writing layout rules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Quick Diagnosis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r>
              <a:t>Ask: Which elements belong together? Which element should become the flex container?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Mini Example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r>
              <a:t>.navbar { display:flex; justify-content:space-between; align-items:center; gap:1rem; }</a:t>
            </a:r>
          </a:p>
        </p:txBody>
      </p:sp>
    </p:spTree>
    <p:extLst>
      <p:ext uri="{BB962C8B-B14F-4D97-AF65-F5344CB8AC3E}">
        <p14:creationId xmlns:p14="http://schemas.microsoft.com/office/powerpoint/2010/main" val="421428608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  <a:endParaRPr sz="15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400" b="1">
                <a:solidFill>
                  <a:srgbClr val="FFFFFF"/>
                </a:solidFill>
                <a:latin typeface="Arial"/>
              </a:rPr>
              <a:t>Bootstrap</a:t>
            </a:r>
            <a:endParaRPr sz="14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100" b="0">
                <a:solidFill>
                  <a:srgbClr val="FFFFFF"/>
                </a:solidFill>
                <a:latin typeface="Arial"/>
              </a:rPr>
              <a:t>Course Deck  •  Student Edition</a:t>
            </a:r>
            <a:endParaRPr sz="1100" b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100" b="1">
                <a:solidFill>
                  <a:srgbClr val="FFFFFF"/>
                </a:solidFill>
                <a:latin typeface="Arial"/>
              </a:rPr>
              <a:t>30 / 48</a:t>
            </a:r>
            <a:endParaRPr sz="11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2800" b="1">
                <a:solidFill>
                  <a:srgbClr val="1E2B3C"/>
                </a:solidFill>
                <a:latin typeface="Arial"/>
              </a:rPr>
              <a:t>Alert Components</a:t>
            </a:r>
            <a:endParaRPr sz="2800" b="1">
              <a:solidFill>
                <a:srgbClr val="1E2B3C"/>
              </a:solidFill>
              <a:latin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250" b="0">
                <a:solidFill>
                  <a:srgbClr val="606F82"/>
                </a:solidFill>
                <a:latin typeface="Arial"/>
              </a:rPr>
              <a:t>Alerts communicate status and feedback quickly</a:t>
            </a:r>
            <a:endParaRPr sz="1250" b="0">
              <a:solidFill>
                <a:srgbClr val="606F82"/>
              </a:solidFill>
              <a:latin typeface="Arial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Core Ideas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Alerts can signal success, warning, information, or error states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They are useful for form feedback, system messages, or short notices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Strong color and spacing help them stand out immediately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Good alert text stays short and direct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Main Rule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An alert should communicate one clear message, not become a paragraph container.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Examples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Success, warning, danger, info, and secondary styles cover many student exercises effectively.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  <a:endParaRPr sz="15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400" b="1">
                <a:solidFill>
                  <a:srgbClr val="FFFFFF"/>
                </a:solidFill>
                <a:latin typeface="Arial"/>
              </a:rPr>
              <a:t>Bootstrap</a:t>
            </a:r>
            <a:endParaRPr sz="14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100" b="0">
                <a:solidFill>
                  <a:srgbClr val="FFFFFF"/>
                </a:solidFill>
                <a:latin typeface="Arial"/>
              </a:rPr>
              <a:t>Course Deck  •  Student Edition</a:t>
            </a:r>
            <a:endParaRPr sz="1100" b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100" b="1">
                <a:solidFill>
                  <a:srgbClr val="FFFFFF"/>
                </a:solidFill>
                <a:latin typeface="Arial"/>
              </a:rPr>
              <a:t>31 / 48</a:t>
            </a:r>
            <a:endParaRPr sz="11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2800" b="1">
                <a:solidFill>
                  <a:srgbClr val="1E2B3C"/>
                </a:solidFill>
                <a:latin typeface="Arial"/>
              </a:rPr>
              <a:t>Buttons</a:t>
            </a:r>
            <a:endParaRPr sz="2800" b="1">
              <a:solidFill>
                <a:srgbClr val="1E2B3C"/>
              </a:solidFill>
              <a:latin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250" b="0">
                <a:solidFill>
                  <a:srgbClr val="606F82"/>
                </a:solidFill>
                <a:latin typeface="Arial"/>
              </a:rPr>
              <a:t>Buttons are one of the fastest ways to see Bootstrap utility in action</a:t>
            </a:r>
            <a:endParaRPr sz="1250" b="0">
              <a:solidFill>
                <a:srgbClr val="606F82"/>
              </a:solidFill>
              <a:latin typeface="Arial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Core Ideas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btn creates the base button style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Variant classes such as btn-primary or btn-success change emphasis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Size classes help create hierarchy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Button groups and alignment can organize actions more clearly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Strong Principle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One screen should usually have one primary action. Too many equally strong buttons create confusion.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Student Prompt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Ask which button should lead the user and style that one with the strongest visual emphasis.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  <a:endParaRPr sz="15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400" b="1">
                <a:solidFill>
                  <a:srgbClr val="FFFFFF"/>
                </a:solidFill>
                <a:latin typeface="Arial"/>
              </a:rPr>
              <a:t>Bootstrap</a:t>
            </a:r>
            <a:endParaRPr sz="14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100" b="0">
                <a:solidFill>
                  <a:srgbClr val="FFFFFF"/>
                </a:solidFill>
                <a:latin typeface="Arial"/>
              </a:rPr>
              <a:t>Course Deck  •  Student Edition</a:t>
            </a:r>
            <a:endParaRPr sz="1100" b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100" b="1">
                <a:solidFill>
                  <a:srgbClr val="FFFFFF"/>
                </a:solidFill>
                <a:latin typeface="Arial"/>
              </a:rPr>
              <a:t>32 / 48</a:t>
            </a:r>
            <a:endParaRPr sz="11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2800" b="1">
                <a:solidFill>
                  <a:srgbClr val="1E2B3C"/>
                </a:solidFill>
                <a:latin typeface="Arial"/>
              </a:rPr>
              <a:t>Badges</a:t>
            </a:r>
            <a:endParaRPr sz="2800" b="1">
              <a:solidFill>
                <a:srgbClr val="1E2B3C"/>
              </a:solidFill>
              <a:latin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250" b="0">
                <a:solidFill>
                  <a:srgbClr val="606F82"/>
                </a:solidFill>
                <a:latin typeface="Arial"/>
              </a:rPr>
              <a:t>Badges are small labels that add quick context</a:t>
            </a:r>
            <a:endParaRPr sz="1250" b="0">
              <a:solidFill>
                <a:srgbClr val="606F82"/>
              </a:solidFill>
              <a:latin typeface="Arial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Core Ideas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Badges can show counts, status, or category labels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They often appear near headings, buttons, or cards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Their small size means contrast and spacing matter a lot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They are useful for portfolios, dashboards, and announcements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Good Use Cases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New, Draft, 3 items, Updated, Beginner, Advanced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Design Note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A badge should support the main content, not compete with it.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  <a:endParaRPr sz="15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400" b="1">
                <a:solidFill>
                  <a:srgbClr val="FFFFFF"/>
                </a:solidFill>
                <a:latin typeface="Arial"/>
              </a:rPr>
              <a:t>Bootstrap</a:t>
            </a:r>
            <a:endParaRPr sz="14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100" b="0">
                <a:solidFill>
                  <a:srgbClr val="FFFFFF"/>
                </a:solidFill>
                <a:latin typeface="Arial"/>
              </a:rPr>
              <a:t>Course Deck  •  Student Edition</a:t>
            </a:r>
            <a:endParaRPr sz="1100" b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100" b="1">
                <a:solidFill>
                  <a:srgbClr val="FFFFFF"/>
                </a:solidFill>
                <a:latin typeface="Arial"/>
              </a:rPr>
              <a:t>33 / 48</a:t>
            </a:r>
            <a:endParaRPr sz="11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2800" b="1">
                <a:solidFill>
                  <a:srgbClr val="1E2B3C"/>
                </a:solidFill>
                <a:latin typeface="Arial"/>
              </a:rPr>
              <a:t>Cards</a:t>
            </a:r>
            <a:endParaRPr sz="2800" b="1">
              <a:solidFill>
                <a:srgbClr val="1E2B3C"/>
              </a:solidFill>
              <a:latin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250" b="0">
                <a:solidFill>
                  <a:srgbClr val="606F82"/>
                </a:solidFill>
                <a:latin typeface="Arial"/>
              </a:rPr>
              <a:t>Cards are reusable content containers for repeated information blocks</a:t>
            </a:r>
            <a:endParaRPr sz="1250" b="0">
              <a:solidFill>
                <a:srgbClr val="606F82"/>
              </a:solidFill>
              <a:latin typeface="Arial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Core Ideas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Cards can hold images, titles, text, metadata, and actions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They are useful for courses, products, profiles, and articles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Consistent spacing inside the card is essential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Cards make component thinking visible to students very quickly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Why They Matter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Cards combine layout, typography, actions, and hierarchy in one manageable teaching example.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Student Target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Students should be able to explain why the card feels organized, not only list the classes used.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  <a:endParaRPr sz="15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400" b="1">
                <a:solidFill>
                  <a:srgbClr val="FFFFFF"/>
                </a:solidFill>
                <a:latin typeface="Arial"/>
              </a:rPr>
              <a:t>Bootstrap</a:t>
            </a:r>
            <a:endParaRPr sz="14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100" b="0">
                <a:solidFill>
                  <a:srgbClr val="FFFFFF"/>
                </a:solidFill>
                <a:latin typeface="Arial"/>
              </a:rPr>
              <a:t>Course Deck  •  Student Edition</a:t>
            </a:r>
            <a:endParaRPr sz="1100" b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100" b="1">
                <a:solidFill>
                  <a:srgbClr val="FFFFFF"/>
                </a:solidFill>
                <a:latin typeface="Arial"/>
              </a:rPr>
              <a:t>34 / 48</a:t>
            </a:r>
            <a:endParaRPr sz="11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2800" b="1">
                <a:solidFill>
                  <a:srgbClr val="1E2B3C"/>
                </a:solidFill>
                <a:latin typeface="Arial"/>
              </a:rPr>
              <a:t>Bootstrap Card Example</a:t>
            </a:r>
            <a:endParaRPr sz="2800" b="1">
              <a:solidFill>
                <a:srgbClr val="1E2B3C"/>
              </a:solidFill>
              <a:latin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250" b="0">
                <a:solidFill>
                  <a:srgbClr val="606F82"/>
                </a:solidFill>
                <a:latin typeface="Arial"/>
              </a:rPr>
              <a:t>A course card combines structure, utility classes, and one action button</a:t>
            </a:r>
            <a:endParaRPr sz="1250" b="0">
              <a:solidFill>
                <a:srgbClr val="606F82"/>
              </a:solidFill>
              <a:latin typeface="Arial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518464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HTML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5166360" cy="37764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&lt;div class="card shadow-sm" style="max-width: 22rem;"&gt;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&lt;div class="card-body"&gt;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  &lt;span class="badge bg-primary mb-2"&gt;Week 10&lt;/span&gt;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  &lt;h5 class="card-title"&gt;Responsive Design Lab&lt;/h5&gt;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  &lt;p class="card-text"&gt;Learn media queries, layout shifts, and Bootstrap basics.&lt;/p&gt;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  &lt;a href="#" class="btn btn-outline-primary"&gt;Open Task&lt;/a&gt;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&lt;/div&gt;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&lt;/div&gt;</a:t>
            </a:r>
            <a:endParaRPr sz="1320" b="0">
              <a:solidFill>
                <a:srgbClr val="A02C2C"/>
              </a:solidFill>
              <a:latin typeface="Consolas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6327648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6327648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6455664" y="1463040"/>
            <a:ext cx="518464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CSS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464808" y="1801368"/>
            <a:ext cx="5166360" cy="37764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/* The card, badge, shadow, spacing, and button classes work together. */</a:t>
            </a:r>
            <a:endParaRPr sz="1320" b="0">
              <a:solidFill>
                <a:srgbClr val="A02C2C"/>
              </a:solidFill>
              <a:latin typeface="Consolas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411480" y="5779008"/>
            <a:ext cx="11356848" cy="749808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411480" y="5779008"/>
            <a:ext cx="11356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539496" y="5824728"/>
            <a:ext cx="11100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Practice Prompt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48640" y="6163056"/>
            <a:ext cx="11082528" cy="274320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Ask students to restyle this card for a dark section without losing readability.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  <a:endParaRPr sz="15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400" b="1">
                <a:solidFill>
                  <a:srgbClr val="FFFFFF"/>
                </a:solidFill>
                <a:latin typeface="Arial"/>
              </a:rPr>
              <a:t>Bootstrap</a:t>
            </a:r>
            <a:endParaRPr sz="14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100" b="0">
                <a:solidFill>
                  <a:srgbClr val="FFFFFF"/>
                </a:solidFill>
                <a:latin typeface="Arial"/>
              </a:rPr>
              <a:t>Course Deck  •  Student Edition</a:t>
            </a:r>
            <a:endParaRPr sz="1100" b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100" b="1">
                <a:solidFill>
                  <a:srgbClr val="FFFFFF"/>
                </a:solidFill>
                <a:latin typeface="Arial"/>
              </a:rPr>
              <a:t>35 / 48</a:t>
            </a:r>
            <a:endParaRPr sz="11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2800" b="1">
                <a:solidFill>
                  <a:srgbClr val="1E2B3C"/>
                </a:solidFill>
                <a:latin typeface="Arial"/>
              </a:rPr>
              <a:t>Collapse and Accordion Patterns</a:t>
            </a:r>
            <a:endParaRPr sz="2800" b="1">
              <a:solidFill>
                <a:srgbClr val="1E2B3C"/>
              </a:solidFill>
              <a:latin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250" b="0">
                <a:solidFill>
                  <a:srgbClr val="606F82"/>
                </a:solidFill>
                <a:latin typeface="Arial"/>
              </a:rPr>
              <a:t>Expandable components help hide detail until the user asks for it</a:t>
            </a:r>
            <a:endParaRPr sz="1250" b="0">
              <a:solidFill>
                <a:srgbClr val="606F82"/>
              </a:solidFill>
              <a:latin typeface="Arial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Core Ideas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Collapse keeps a page cleaner when details are optional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Accordion layouts help organize FAQ or step-based content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Students should use these patterns when information can be progressively revealed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Overusing hidden content can make pages harder to scan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Best Use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Frequently asked questions, extra details, and multi-step explanations are good fits.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Design Reminder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Collapsed content still needs a clear label so users know what they are opening.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  <a:endParaRPr sz="15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400" b="1">
                <a:solidFill>
                  <a:srgbClr val="FFFFFF"/>
                </a:solidFill>
                <a:latin typeface="Arial"/>
              </a:rPr>
              <a:t>Bootstrap</a:t>
            </a:r>
            <a:endParaRPr sz="14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100" b="0">
                <a:solidFill>
                  <a:srgbClr val="FFFFFF"/>
                </a:solidFill>
                <a:latin typeface="Arial"/>
              </a:rPr>
              <a:t>Course Deck  •  Student Edition</a:t>
            </a:r>
            <a:endParaRPr sz="1100" b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100" b="1">
                <a:solidFill>
                  <a:srgbClr val="FFFFFF"/>
                </a:solidFill>
                <a:latin typeface="Arial"/>
              </a:rPr>
              <a:t>36 / 48</a:t>
            </a:r>
            <a:endParaRPr sz="11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2800" b="1">
                <a:solidFill>
                  <a:srgbClr val="1E2B3C"/>
                </a:solidFill>
                <a:latin typeface="Arial"/>
              </a:rPr>
              <a:t>Accordion Example</a:t>
            </a:r>
            <a:endParaRPr sz="2800" b="1">
              <a:solidFill>
                <a:srgbClr val="1E2B3C"/>
              </a:solidFill>
              <a:latin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250" b="0">
                <a:solidFill>
                  <a:srgbClr val="606F82"/>
                </a:solidFill>
                <a:latin typeface="Arial"/>
              </a:rPr>
              <a:t>A small FAQ block shows how expandable content can stay organized</a:t>
            </a:r>
            <a:endParaRPr sz="1250" b="0">
              <a:solidFill>
                <a:srgbClr val="606F82"/>
              </a:solidFill>
              <a:latin typeface="Arial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518464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HTML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5166360" cy="37764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&lt;div class="accordion" id="faq"&gt;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&lt;div class="accordion-item"&gt;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  &lt;h2 class="accordion-header" id="q1"&gt;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    &lt;button class="accordion-button" type="button" data-bs-toggle="collapse" data-bs-target="#a1"&gt;What is responsive design?&lt;/button&gt;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  &lt;/h2&gt;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  &lt;div id="a1" class="accordion-collapse collapse show" data-bs-parent="#faq"&gt;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    &lt;div class="accordion-body"&gt;It adapts layout and readability to different devices.&lt;/div&gt;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  &lt;/div&gt;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&lt;/div&gt;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&lt;/div&gt;</a:t>
            </a:r>
            <a:endParaRPr sz="1320" b="0">
              <a:solidFill>
                <a:srgbClr val="A02C2C"/>
              </a:solidFill>
              <a:latin typeface="Consolas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6327648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6327648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6455664" y="1463040"/>
            <a:ext cx="518464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CSS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464808" y="1801368"/>
            <a:ext cx="5166360" cy="37764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/* This example assumes the Bootstrap JavaScript bundle is connected. */</a:t>
            </a:r>
            <a:endParaRPr sz="1320" b="0">
              <a:solidFill>
                <a:srgbClr val="A02C2C"/>
              </a:solidFill>
              <a:latin typeface="Consolas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411480" y="5779008"/>
            <a:ext cx="11356848" cy="749808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411480" y="5779008"/>
            <a:ext cx="11356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539496" y="5824728"/>
            <a:ext cx="11100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Practice Prompt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48640" y="6163056"/>
            <a:ext cx="11082528" cy="274320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Change the question text and add a second item so students see the repeating structure clearly.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  <a:endParaRPr sz="15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400" b="1">
                <a:solidFill>
                  <a:srgbClr val="FFFFFF"/>
                </a:solidFill>
                <a:latin typeface="Arial"/>
              </a:rPr>
              <a:t>Bootstrap</a:t>
            </a:r>
            <a:endParaRPr sz="14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100" b="0">
                <a:solidFill>
                  <a:srgbClr val="FFFFFF"/>
                </a:solidFill>
                <a:latin typeface="Arial"/>
              </a:rPr>
              <a:t>Course Deck  •  Student Edition</a:t>
            </a:r>
            <a:endParaRPr sz="1100" b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100" b="1">
                <a:solidFill>
                  <a:srgbClr val="FFFFFF"/>
                </a:solidFill>
                <a:latin typeface="Arial"/>
              </a:rPr>
              <a:t>37 / 48</a:t>
            </a:r>
            <a:endParaRPr sz="11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2800" b="1">
                <a:solidFill>
                  <a:srgbClr val="1E2B3C"/>
                </a:solidFill>
                <a:latin typeface="Arial"/>
              </a:rPr>
              <a:t>Responsive Navigation Bars</a:t>
            </a:r>
            <a:endParaRPr sz="2800" b="1">
              <a:solidFill>
                <a:srgbClr val="1E2B3C"/>
              </a:solidFill>
              <a:latin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250" b="0">
                <a:solidFill>
                  <a:srgbClr val="606F82"/>
                </a:solidFill>
                <a:latin typeface="Arial"/>
              </a:rPr>
              <a:t>Navigation must stay usable when horizontal space becomes limited</a:t>
            </a:r>
            <a:endParaRPr sz="1250" b="0">
              <a:solidFill>
                <a:srgbClr val="606F82"/>
              </a:solidFill>
              <a:latin typeface="Arial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Core Ideas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Responsive navbars compress and expand based on screen width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Brand area, menu links, and the toggle button must stay clear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Navigation should not overwhelm the first screen on mobile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Students should understand both the layout and the user experience goal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Main Goal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A navbar should stay findable, readable, and easy to tap on every device size.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Teaching Tip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Have students compare a crowded fixed menu with a responsive one so the problem becomes concrete.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  <a:endParaRPr sz="15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400" b="1">
                <a:solidFill>
                  <a:srgbClr val="FFFFFF"/>
                </a:solidFill>
                <a:latin typeface="Arial"/>
              </a:rPr>
              <a:t>Bootstrap</a:t>
            </a:r>
            <a:endParaRPr sz="14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100" b="0">
                <a:solidFill>
                  <a:srgbClr val="FFFFFF"/>
                </a:solidFill>
                <a:latin typeface="Arial"/>
              </a:rPr>
              <a:t>Course Deck  •  Student Edition</a:t>
            </a:r>
            <a:endParaRPr sz="1100" b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100" b="1">
                <a:solidFill>
                  <a:srgbClr val="FFFFFF"/>
                </a:solidFill>
                <a:latin typeface="Arial"/>
              </a:rPr>
              <a:t>38 / 48</a:t>
            </a:r>
            <a:endParaRPr sz="11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2800" b="1">
                <a:solidFill>
                  <a:srgbClr val="1E2B3C"/>
                </a:solidFill>
                <a:latin typeface="Arial"/>
              </a:rPr>
              <a:t>Navbar Example</a:t>
            </a:r>
            <a:endParaRPr sz="2800" b="1">
              <a:solidFill>
                <a:srgbClr val="1E2B3C"/>
              </a:solidFill>
              <a:latin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250" b="0">
                <a:solidFill>
                  <a:srgbClr val="606F82"/>
                </a:solidFill>
                <a:latin typeface="Arial"/>
              </a:rPr>
              <a:t>A responsive navbar expands on larger screens and collapses on smaller ones</a:t>
            </a:r>
            <a:endParaRPr sz="1250" b="0">
              <a:solidFill>
                <a:srgbClr val="606F82"/>
              </a:solidFill>
              <a:latin typeface="Arial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518464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HTML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5166360" cy="37764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&lt;nav class="navbar navbar-expand-md navbar-dark bg-dark fixed-top"&gt;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&lt;div class="container"&gt;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  &lt;a class="navbar-brand" href="#"&gt;Course Hub&lt;/a&gt;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  &lt;button class="navbar-toggler" type="button" data-bs-toggle="collapse" data-bs-target="#menu"&gt;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    &lt;span class="navbar-toggler-icon"&gt;&lt;/span&gt;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  &lt;/button&gt;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  &lt;div class="collapse navbar-collapse" id="menu"&gt;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    &lt;ul class="navbar-nav ms-auto"&gt;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      &lt;li class="nav-item"&gt;&lt;a class="nav-link" href="#"&gt;Home&lt;/a&gt;&lt;/li&gt;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    &lt;/ul&gt;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  &lt;/div&gt;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&lt;/div&gt;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&lt;/nav&gt;</a:t>
            </a:r>
            <a:endParaRPr sz="1320" b="0">
              <a:solidFill>
                <a:srgbClr val="A02C2C"/>
              </a:solidFill>
              <a:latin typeface="Consolas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6327648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6327648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6455664" y="1463040"/>
            <a:ext cx="518464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CSS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464808" y="1801368"/>
            <a:ext cx="5166360" cy="37764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/* Keep enough top spacing in the page body when using a fixed-top navbar. */</a:t>
            </a:r>
            <a:endParaRPr sz="1320" b="0">
              <a:solidFill>
                <a:srgbClr val="A02C2C"/>
              </a:solidFill>
              <a:latin typeface="Consolas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411480" y="5779008"/>
            <a:ext cx="11356848" cy="749808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411480" y="5779008"/>
            <a:ext cx="11356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539496" y="5824728"/>
            <a:ext cx="11100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Practice Prompt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48640" y="6163056"/>
            <a:ext cx="11082528" cy="274320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Ask students what changes when the screen becomes narrow: which part hides, which part stays visible, and why.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  <a:endParaRPr sz="15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400" b="1">
                <a:solidFill>
                  <a:srgbClr val="FFFFFF"/>
                </a:solidFill>
                <a:latin typeface="Arial"/>
              </a:rPr>
              <a:t>Bootstrap</a:t>
            </a:r>
            <a:endParaRPr sz="14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100" b="0">
                <a:solidFill>
                  <a:srgbClr val="FFFFFF"/>
                </a:solidFill>
                <a:latin typeface="Arial"/>
              </a:rPr>
              <a:t>Course Deck  •  Student Edition</a:t>
            </a:r>
            <a:endParaRPr sz="1100" b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100" b="1">
                <a:solidFill>
                  <a:srgbClr val="FFFFFF"/>
                </a:solidFill>
                <a:latin typeface="Arial"/>
              </a:rPr>
              <a:t>39 / 48</a:t>
            </a:r>
            <a:endParaRPr sz="11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2800" b="1">
                <a:solidFill>
                  <a:srgbClr val="1E2B3C"/>
                </a:solidFill>
                <a:latin typeface="Arial"/>
              </a:rPr>
              <a:t>Form Classes</a:t>
            </a:r>
            <a:endParaRPr sz="2800" b="1">
              <a:solidFill>
                <a:srgbClr val="1E2B3C"/>
              </a:solidFill>
              <a:latin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250" b="0">
                <a:solidFill>
                  <a:srgbClr val="606F82"/>
                </a:solidFill>
                <a:latin typeface="Arial"/>
              </a:rPr>
              <a:t>Bootstrap can quickly make forms cleaner and easier to scan</a:t>
            </a:r>
            <a:endParaRPr sz="1250" b="0">
              <a:solidFill>
                <a:srgbClr val="606F82"/>
              </a:solidFill>
              <a:latin typeface="Arial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Core Ideas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form-control styles inputs, textareas, and selects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Grouping labels and fields improves readability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Good form layout supports both desktop and mobile use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Clear spacing and error feedback matter as much as color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Student Reminder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A form is not finished when it only looks good. It must also feel easy to complete.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Good Habit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Keep labels visible and keep the action button clearly separated from the fields.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  <a:endParaRPr sz="15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Flexbox Layout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100" b="0">
                <a:solidFill>
                  <a:srgbClr val="FFFFFF"/>
                </a:solidFill>
                <a:latin typeface="Arial"/>
              </a:rPr>
              <a:t>Course Deck  •  Student Edition</a:t>
            </a:r>
            <a:endParaRPr sz="1100" b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04 / 48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Flex Container and Flex Items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The parent becomes the layout manager; the children become coordinated items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r>
              <a:t>- display:flex is placed on the parent, not randomly on every child</a:t>
            </a:r>
          </a:p>
          <a:p>
            <a:r>
              <a:t>- Direct children become flex items</a:t>
            </a:r>
          </a:p>
          <a:p>
            <a:r>
              <a:t>- Many layout decisions happen at the parent level</a:t>
            </a:r>
          </a:p>
          <a:p>
            <a:r>
              <a:t>- This creates consistent spacing and alignment without many manual margins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Code Pattern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r>
              <a:t>.card-row {</a:t>
            </a:r>
          </a:p>
          <a:p>
            <a:r>
              <a:t>  display:flex;</a:t>
            </a:r>
          </a:p>
          <a:p>
            <a:r>
              <a:t>  gap:1rem;</a:t>
            </a:r>
          </a:p>
          <a:p>
            <a:r>
              <a:t>  flex-wrap:wrap;</a:t>
            </a:r>
          </a:p>
          <a:p>
            <a:r>
              <a:t>}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Common Check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r>
              <a:t>If justify-content or align-items is not working, first verify that the correct parent has display:flex.</a:t>
            </a:r>
          </a:p>
        </p:txBody>
      </p:sp>
    </p:spTree>
    <p:extLst>
      <p:ext uri="{BB962C8B-B14F-4D97-AF65-F5344CB8AC3E}">
        <p14:creationId xmlns:p14="http://schemas.microsoft.com/office/powerpoint/2010/main" val="221232508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  <a:endParaRPr sz="15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400" b="1">
                <a:solidFill>
                  <a:srgbClr val="FFFFFF"/>
                </a:solidFill>
                <a:latin typeface="Arial"/>
              </a:rPr>
              <a:t>Bootstrap</a:t>
            </a:r>
            <a:endParaRPr sz="14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100" b="0">
                <a:solidFill>
                  <a:srgbClr val="FFFFFF"/>
                </a:solidFill>
                <a:latin typeface="Arial"/>
              </a:rPr>
              <a:t>Course Deck  •  Student Edition</a:t>
            </a:r>
            <a:endParaRPr sz="1100" b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100" b="1">
                <a:solidFill>
                  <a:srgbClr val="FFFFFF"/>
                </a:solidFill>
                <a:latin typeface="Arial"/>
              </a:rPr>
              <a:t>40 / 48</a:t>
            </a:r>
            <a:endParaRPr sz="11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2800" b="1">
                <a:solidFill>
                  <a:srgbClr val="1E2B3C"/>
                </a:solidFill>
                <a:latin typeface="Arial"/>
              </a:rPr>
              <a:t>Form Example</a:t>
            </a:r>
            <a:endParaRPr sz="2800" b="1">
              <a:solidFill>
                <a:srgbClr val="1E2B3C"/>
              </a:solidFill>
              <a:latin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250" b="0">
                <a:solidFill>
                  <a:srgbClr val="606F82"/>
                </a:solidFill>
                <a:latin typeface="Arial"/>
              </a:rPr>
              <a:t>A compact contact form uses standard framework classes</a:t>
            </a:r>
            <a:endParaRPr sz="1250" b="0">
              <a:solidFill>
                <a:srgbClr val="606F82"/>
              </a:solidFill>
              <a:latin typeface="Arial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518464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HTML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5166360" cy="37764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&lt;form class="p-3 border rounded bg-light"&gt;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&lt;div class="mb-3"&gt;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  &lt;label class="form-label"&gt;Full Name&lt;/label&gt;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  &lt;input type="text" class="form-control"&gt;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&lt;/div&gt;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&lt;div class="mb-3"&gt;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  &lt;label class="form-label"&gt;Message&lt;/label&gt;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  &lt;textarea class="form-control" rows="3"&gt;&lt;/textarea&gt;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&lt;/div&gt;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&lt;button class="btn btn-primary"&gt;Send&lt;/button&gt;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&lt;/form&gt;</a:t>
            </a:r>
            <a:endParaRPr sz="1320" b="0">
              <a:solidFill>
                <a:srgbClr val="A02C2C"/>
              </a:solidFill>
              <a:latin typeface="Consolas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6327648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6327648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6455664" y="1463040"/>
            <a:ext cx="518464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CSS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464808" y="1801368"/>
            <a:ext cx="5166360" cy="37764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/* Spacing utilities such as mb-3 help the form breathe without custom CSS. */</a:t>
            </a:r>
            <a:endParaRPr sz="1320" b="0">
              <a:solidFill>
                <a:srgbClr val="A02C2C"/>
              </a:solidFill>
              <a:latin typeface="Consolas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411480" y="5779008"/>
            <a:ext cx="11356848" cy="749808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411480" y="5779008"/>
            <a:ext cx="11356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539496" y="5824728"/>
            <a:ext cx="11100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Practice Prompt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48640" y="6163056"/>
            <a:ext cx="11082528" cy="274320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Let students add a select field and one checkbox group so they practice more than one control type.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  <a:endParaRPr sz="15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400" b="1">
                <a:solidFill>
                  <a:srgbClr val="FFFFFF"/>
                </a:solidFill>
                <a:latin typeface="Arial"/>
              </a:rPr>
              <a:t>Bootstrap</a:t>
            </a:r>
            <a:endParaRPr sz="14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100" b="0">
                <a:solidFill>
                  <a:srgbClr val="FFFFFF"/>
                </a:solidFill>
                <a:latin typeface="Arial"/>
              </a:rPr>
              <a:t>Course Deck  •  Student Edition</a:t>
            </a:r>
            <a:endParaRPr sz="1100" b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100" b="1">
                <a:solidFill>
                  <a:srgbClr val="FFFFFF"/>
                </a:solidFill>
                <a:latin typeface="Arial"/>
              </a:rPr>
              <a:t>41 / 48</a:t>
            </a:r>
            <a:endParaRPr sz="11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2800" b="1">
                <a:solidFill>
                  <a:srgbClr val="1E2B3C"/>
                </a:solidFill>
                <a:latin typeface="Arial"/>
              </a:rPr>
              <a:t>Carousel and Slider Components</a:t>
            </a:r>
            <a:endParaRPr sz="2800" b="1">
              <a:solidFill>
                <a:srgbClr val="1E2B3C"/>
              </a:solidFill>
              <a:latin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250" b="0">
                <a:solidFill>
                  <a:srgbClr val="606F82"/>
                </a:solidFill>
                <a:latin typeface="Arial"/>
              </a:rPr>
              <a:t>A slider can present images or highlights, but it should be used carefully</a:t>
            </a:r>
            <a:endParaRPr sz="1250" b="0">
              <a:solidFill>
                <a:srgbClr val="606F82"/>
              </a:solidFill>
              <a:latin typeface="Arial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Core Ideas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Carousels can rotate featured content or images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They can add movement and variety to the page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Overuse can reduce clarity and control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Students should use them when the content really benefits from sequential presentation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Use Thoughtfully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A carousel is useful for a gallery or highlights section, but weak for critical information users must not miss.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Accessibility Reminder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Motion, timing, and control buttons should stay understandable to the user.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  <a:endParaRPr sz="15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400" b="1">
                <a:solidFill>
                  <a:srgbClr val="FFFFFF"/>
                </a:solidFill>
                <a:latin typeface="Arial"/>
              </a:rPr>
              <a:t>Bootstrap</a:t>
            </a:r>
            <a:endParaRPr sz="14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100" b="0">
                <a:solidFill>
                  <a:srgbClr val="FFFFFF"/>
                </a:solidFill>
                <a:latin typeface="Arial"/>
              </a:rPr>
              <a:t>Course Deck  •  Student Edition</a:t>
            </a:r>
            <a:endParaRPr sz="1100" b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100" b="1">
                <a:solidFill>
                  <a:srgbClr val="FFFFFF"/>
                </a:solidFill>
                <a:latin typeface="Arial"/>
              </a:rPr>
              <a:t>42 / 48</a:t>
            </a:r>
            <a:endParaRPr sz="11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2800" b="1">
                <a:solidFill>
                  <a:srgbClr val="1E2B3C"/>
                </a:solidFill>
                <a:latin typeface="Arial"/>
              </a:rPr>
              <a:t>Carousel Example</a:t>
            </a:r>
            <a:endParaRPr sz="2800" b="1">
              <a:solidFill>
                <a:srgbClr val="1E2B3C"/>
              </a:solidFill>
              <a:latin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250" b="0">
                <a:solidFill>
                  <a:srgbClr val="606F82"/>
                </a:solidFill>
                <a:latin typeface="Arial"/>
              </a:rPr>
              <a:t>A basic carousel can cycle through featured images or messages</a:t>
            </a:r>
            <a:endParaRPr sz="1250" b="0">
              <a:solidFill>
                <a:srgbClr val="606F82"/>
              </a:solidFill>
              <a:latin typeface="Arial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518464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HTML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5166360" cy="37764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&lt;div id="gallery" class="carousel slide"&gt;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&lt;div class="carousel-inner"&gt;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  &lt;div class="carousel-item active"&gt;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    &lt;img src="slide-1.jpg" class="d-block w-100" alt="Slide 1"&gt;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  &lt;/div&gt;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  &lt;div class="carousel-item"&gt;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    &lt;img src="slide-2.jpg" class="d-block w-100" alt="Slide 2"&gt;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  &lt;/div&gt;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&lt;/div&gt;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&lt;button class="carousel-control-prev" type="button" data-bs-target="#gallery" data-bs-slide="prev"&gt;&lt;/button&gt;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&lt;button class="carousel-control-next" type="button" data-bs-target="#gallery" data-bs-slide="next"&gt;&lt;/button&gt;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&lt;/div&gt;</a:t>
            </a:r>
            <a:endParaRPr sz="1320" b="0">
              <a:solidFill>
                <a:srgbClr val="A02C2C"/>
              </a:solidFill>
              <a:latin typeface="Consolas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6327648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6327648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6455664" y="1463040"/>
            <a:ext cx="518464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CSS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464808" y="1801368"/>
            <a:ext cx="5166360" cy="37764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/* The JavaScript bundle is required for the interactive controls. */</a:t>
            </a:r>
            <a:endParaRPr sz="1320" b="0">
              <a:solidFill>
                <a:srgbClr val="A02C2C"/>
              </a:solidFill>
              <a:latin typeface="Consolas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411480" y="5779008"/>
            <a:ext cx="11356848" cy="749808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411480" y="5779008"/>
            <a:ext cx="11356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539496" y="5824728"/>
            <a:ext cx="11100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Practice Prompt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48640" y="6163056"/>
            <a:ext cx="11082528" cy="274320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Discuss whether the content would actually be clearer as cards or a static gallery before choosing the carousel.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  <a:endParaRPr sz="15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400" b="1">
                <a:solidFill>
                  <a:srgbClr val="FFFFFF"/>
                </a:solidFill>
                <a:latin typeface="Arial"/>
              </a:rPr>
              <a:t>Bootstrap</a:t>
            </a:r>
            <a:endParaRPr sz="14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100" b="0">
                <a:solidFill>
                  <a:srgbClr val="FFFFFF"/>
                </a:solidFill>
                <a:latin typeface="Arial"/>
              </a:rPr>
              <a:t>Course Deck  •  Student Edition</a:t>
            </a:r>
            <a:endParaRPr sz="1100" b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100" b="1">
                <a:solidFill>
                  <a:srgbClr val="FFFFFF"/>
                </a:solidFill>
                <a:latin typeface="Arial"/>
              </a:rPr>
              <a:t>43 / 48</a:t>
            </a:r>
            <a:endParaRPr sz="11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2800" b="1">
                <a:solidFill>
                  <a:srgbClr val="1E2B3C"/>
                </a:solidFill>
                <a:latin typeface="Arial"/>
              </a:rPr>
              <a:t>Modal Components</a:t>
            </a:r>
            <a:endParaRPr sz="2800" b="1">
              <a:solidFill>
                <a:srgbClr val="1E2B3C"/>
              </a:solidFill>
              <a:latin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250" b="0">
                <a:solidFill>
                  <a:srgbClr val="606F82"/>
                </a:solidFill>
                <a:latin typeface="Arial"/>
              </a:rPr>
              <a:t>Modals bring focused content above the main page without leaving the current screen</a:t>
            </a:r>
            <a:endParaRPr sz="1250" b="0">
              <a:solidFill>
                <a:srgbClr val="606F82"/>
              </a:solidFill>
              <a:latin typeface="Arial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Core Ideas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Modals can show details, forms, confirmation prompts, or extra media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They are useful when users need a temporary focused layer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They should not replace full pages when the content is long or complex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Clear close actions are essential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Best Use Cases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Product details, short forms, quick confirmation messages, and optional extra information work well in modals.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Design Caution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If the content needs a lot of scrolling or many decisions, a dedicated page may be better than a modal.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  <a:endParaRPr sz="15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400" b="1">
                <a:solidFill>
                  <a:srgbClr val="FFFFFF"/>
                </a:solidFill>
                <a:latin typeface="Arial"/>
              </a:rPr>
              <a:t>Bootstrap</a:t>
            </a:r>
            <a:endParaRPr sz="14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100" b="0">
                <a:solidFill>
                  <a:srgbClr val="FFFFFF"/>
                </a:solidFill>
                <a:latin typeface="Arial"/>
              </a:rPr>
              <a:t>Course Deck  •  Student Edition</a:t>
            </a:r>
            <a:endParaRPr sz="1100" b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100" b="1">
                <a:solidFill>
                  <a:srgbClr val="FFFFFF"/>
                </a:solidFill>
                <a:latin typeface="Arial"/>
              </a:rPr>
              <a:t>44 / 48</a:t>
            </a:r>
            <a:endParaRPr sz="11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2800" b="1">
                <a:solidFill>
                  <a:srgbClr val="1E2B3C"/>
                </a:solidFill>
                <a:latin typeface="Arial"/>
              </a:rPr>
              <a:t>Modal Example</a:t>
            </a:r>
            <a:endParaRPr sz="2800" b="1">
              <a:solidFill>
                <a:srgbClr val="1E2B3C"/>
              </a:solidFill>
              <a:latin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250" b="0">
                <a:solidFill>
                  <a:srgbClr val="606F82"/>
                </a:solidFill>
                <a:latin typeface="Arial"/>
              </a:rPr>
              <a:t>A button opens a small detail window without navigating away</a:t>
            </a:r>
            <a:endParaRPr sz="1250" b="0">
              <a:solidFill>
                <a:srgbClr val="606F82"/>
              </a:solidFill>
              <a:latin typeface="Arial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518464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HTML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5166360" cy="37764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&lt;button type="button" class="btn btn-primary" data-bs-toggle="modal" data-bs-target="#details"&gt;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Open Details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&lt;/button&gt;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&lt;div class="modal fade" id="details"&gt;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&lt;div class="modal-dialog"&gt;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  &lt;div class="modal-content"&gt;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    &lt;div class="modal-header"&gt;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      &lt;h5 class="modal-title"&gt;Product Details&lt;/h5&gt;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      &lt;button type="button" class="btn-close" data-bs-dismiss="modal"&gt;&lt;/button&gt;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    &lt;/div&gt;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    &lt;div class="modal-body"&gt;Short focused content goes here.&lt;/div&gt;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  &lt;/div&gt;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  &lt;/div&gt;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&lt;/div&gt;</a:t>
            </a:r>
            <a:endParaRPr sz="1320" b="0">
              <a:solidFill>
                <a:srgbClr val="A02C2C"/>
              </a:solidFill>
              <a:latin typeface="Consolas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6327648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6327648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6455664" y="1463040"/>
            <a:ext cx="518464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CSS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464808" y="1801368"/>
            <a:ext cx="5166360" cy="37764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20" b="0">
                <a:solidFill>
                  <a:srgbClr val="A02C2C"/>
                </a:solidFill>
                <a:latin typeface="Consolas"/>
              </a:rPr>
              <a:t>/* Modals also depend on the Bootstrap JavaScript bundle. */</a:t>
            </a:r>
            <a:endParaRPr sz="1320" b="0">
              <a:solidFill>
                <a:srgbClr val="A02C2C"/>
              </a:solidFill>
              <a:latin typeface="Consolas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411480" y="5779008"/>
            <a:ext cx="11356848" cy="749808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411480" y="5779008"/>
            <a:ext cx="11356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539496" y="5824728"/>
            <a:ext cx="11100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Practice Prompt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48640" y="6163056"/>
            <a:ext cx="11082528" cy="274320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Ask students whether the content belongs in a modal, an accordion, or a full page and make them justify the choice.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  <a:endParaRPr sz="15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400" b="1">
                <a:solidFill>
                  <a:srgbClr val="FFFFFF"/>
                </a:solidFill>
                <a:latin typeface="Arial"/>
              </a:rPr>
              <a:t>Bootstrap</a:t>
            </a:r>
            <a:endParaRPr sz="14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100" b="0">
                <a:solidFill>
                  <a:srgbClr val="FFFFFF"/>
                </a:solidFill>
                <a:latin typeface="Arial"/>
              </a:rPr>
              <a:t>Course Deck  •  Student Edition</a:t>
            </a:r>
            <a:endParaRPr sz="1100" b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100" b="1">
                <a:solidFill>
                  <a:srgbClr val="FFFFFF"/>
                </a:solidFill>
                <a:latin typeface="Arial"/>
              </a:rPr>
              <a:t>45 / 48</a:t>
            </a:r>
            <a:endParaRPr sz="11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2800" b="1">
                <a:solidFill>
                  <a:srgbClr val="1E2B3C"/>
                </a:solidFill>
                <a:latin typeface="Arial"/>
              </a:rPr>
              <a:t>Icons</a:t>
            </a:r>
            <a:endParaRPr sz="2800" b="1">
              <a:solidFill>
                <a:srgbClr val="1E2B3C"/>
              </a:solidFill>
              <a:latin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250" b="0">
                <a:solidFill>
                  <a:srgbClr val="606F82"/>
                </a:solidFill>
                <a:latin typeface="Arial"/>
              </a:rPr>
              <a:t>Icons add quick meaning when they are used with restraint</a:t>
            </a:r>
            <a:endParaRPr sz="1250" b="0">
              <a:solidFill>
                <a:srgbClr val="606F82"/>
              </a:solidFill>
              <a:latin typeface="Arial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Core Ideas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Icons can support navigation, alerts, actions, and feature labels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They work best when paired with text, not when they replace meaning entirely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Consistent icon style helps the interface feel more coherent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Students should understand icons as support, not decoration alone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Good Rule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If an icon becomes unclear without text, the interface may be asking too much from the symbol alone.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Simple Workflow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Use a lightweight icon set consistently and avoid mixing many unrelated visual styles.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  <a:endParaRPr sz="15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400" b="1">
                <a:solidFill>
                  <a:srgbClr val="FFFFFF"/>
                </a:solidFill>
                <a:latin typeface="Arial"/>
              </a:rPr>
              <a:t>Workshop</a:t>
            </a:r>
            <a:endParaRPr sz="14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100" b="0">
                <a:solidFill>
                  <a:srgbClr val="FFFFFF"/>
                </a:solidFill>
                <a:latin typeface="Arial"/>
              </a:rPr>
              <a:t>Course Deck  •  Student Edition</a:t>
            </a:r>
            <a:endParaRPr sz="1100" b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100" b="1">
                <a:solidFill>
                  <a:srgbClr val="FFFFFF"/>
                </a:solidFill>
                <a:latin typeface="Arial"/>
              </a:rPr>
              <a:t>46 / 48</a:t>
            </a:r>
            <a:endParaRPr sz="11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2800" b="1">
                <a:solidFill>
                  <a:srgbClr val="1E2B3C"/>
                </a:solidFill>
                <a:latin typeface="Arial"/>
              </a:rPr>
              <a:t>Guided Practice Flow</a:t>
            </a:r>
            <a:endParaRPr sz="2800" b="1">
              <a:solidFill>
                <a:srgbClr val="1E2B3C"/>
              </a:solidFill>
              <a:latin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250" b="0">
                <a:solidFill>
                  <a:srgbClr val="606F82"/>
                </a:solidFill>
                <a:latin typeface="Arial"/>
              </a:rPr>
              <a:t>A short in-class build ties together responsiveness and Bootstrap</a:t>
            </a:r>
            <a:endParaRPr sz="1250" b="0">
              <a:solidFill>
                <a:srgbClr val="606F82"/>
              </a:solidFill>
              <a:latin typeface="Arial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Core Ideas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1. Create a clean HTML page shell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2. Add a container and a responsive grid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3. Build one hero section and one card row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4. Add a navbar and one form block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5. Improve the layout with a media query or Bootstrap breakpoint classes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Practice Goal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Students should move from random assembly to intentional page planning: wrapper, hierarchy, components, and responsive behavior.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Assessment Lens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Look for readable structure, calm spacing, responsive behavior, and clear class choices rather than flashy output alone.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  <a:endParaRPr sz="15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400" b="1">
                <a:solidFill>
                  <a:srgbClr val="FFFFFF"/>
                </a:solidFill>
                <a:latin typeface="Arial"/>
              </a:rPr>
              <a:t>Workshop</a:t>
            </a:r>
            <a:endParaRPr sz="14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100" b="0">
                <a:solidFill>
                  <a:srgbClr val="FFFFFF"/>
                </a:solidFill>
                <a:latin typeface="Arial"/>
              </a:rPr>
              <a:t>Course Deck  •  Student Edition</a:t>
            </a:r>
            <a:endParaRPr sz="1100" b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100" b="1">
                <a:solidFill>
                  <a:srgbClr val="FFFFFF"/>
                </a:solidFill>
                <a:latin typeface="Arial"/>
              </a:rPr>
              <a:t>47 / 48</a:t>
            </a:r>
            <a:endParaRPr sz="11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2800" b="1">
                <a:solidFill>
                  <a:srgbClr val="1E2B3C"/>
                </a:solidFill>
                <a:latin typeface="Arial"/>
              </a:rPr>
              <a:t>Mini Project Brief</a:t>
            </a:r>
            <a:endParaRPr sz="2800" b="1">
              <a:solidFill>
                <a:srgbClr val="1E2B3C"/>
              </a:solidFill>
              <a:latin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250" b="0">
                <a:solidFill>
                  <a:srgbClr val="606F82"/>
                </a:solidFill>
                <a:latin typeface="Arial"/>
              </a:rPr>
              <a:t>A student-friendly assignment that extends today's lesson</a:t>
            </a:r>
            <a:endParaRPr sz="1250" b="0">
              <a:solidFill>
                <a:srgbClr val="606F82"/>
              </a:solidFill>
              <a:latin typeface="Arial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Core Ideas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Build a small course page, event page, or product highlight page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Use a responsive wrapper and a grid section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Include at least four Bootstrap components or utility groups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Keep the design readable on both mobile and desktop widths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Write a short explanation of the most important layout decisions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Minimum Requirements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Navbar, one content section, one card or table section, one form or modal, and visible responsive behavior.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Quality Standard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A good project looks calm, clear, and intentional. It should not feel like disconnected components pasted onto one page.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  <a:endParaRPr sz="15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400" b="1">
                <a:solidFill>
                  <a:srgbClr val="FFFFFF"/>
                </a:solidFill>
                <a:latin typeface="Arial"/>
              </a:rPr>
              <a:t>Close</a:t>
            </a:r>
            <a:endParaRPr sz="14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100" b="0">
                <a:solidFill>
                  <a:srgbClr val="FFFFFF"/>
                </a:solidFill>
                <a:latin typeface="Arial"/>
              </a:rPr>
              <a:t>Course Deck  •  Student Edition</a:t>
            </a:r>
            <a:endParaRPr sz="1100" b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lang="en-US" sz="1100" b="1">
                <a:solidFill>
                  <a:srgbClr val="FFFFFF"/>
                </a:solidFill>
                <a:latin typeface="Arial"/>
              </a:rPr>
              <a:t>48 / 48</a:t>
            </a:r>
            <a:endParaRPr sz="11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2800" b="1">
                <a:solidFill>
                  <a:srgbClr val="1E2B3C"/>
                </a:solidFill>
                <a:latin typeface="Arial"/>
              </a:rPr>
              <a:t>Summary</a:t>
            </a:r>
            <a:endParaRPr sz="2800" b="1">
              <a:solidFill>
                <a:srgbClr val="1E2B3C"/>
              </a:solidFill>
              <a:latin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250" b="0">
                <a:solidFill>
                  <a:srgbClr val="606F82"/>
                </a:solidFill>
                <a:latin typeface="Arial"/>
              </a:rPr>
              <a:t>Responsive logic and framework literacy make CSS work faster and stronger</a:t>
            </a:r>
            <a:endParaRPr sz="1250" b="0">
              <a:solidFill>
                <a:srgbClr val="606F82"/>
              </a:solidFill>
              <a:latin typeface="Arial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Core Ideas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Responsive design protects readability across devices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Media queries describe when a visual change should happen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Frameworks accelerate common layout and UI work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Bootstrap gives students a practical component toolkit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- Strong results still depend on good HTML structure and design judgment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Final Message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Frameworks are most useful when students already understand the CSS ideas underneath them.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300" b="1">
                <a:solidFill>
                  <a:srgbClr val="FFFFFF"/>
                </a:solidFill>
                <a:latin typeface="Arial"/>
              </a:rPr>
              <a:t>Next Step</a:t>
            </a:r>
            <a:endParaRPr sz="13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20" b="0">
                <a:solidFill>
                  <a:srgbClr val="1E2B3C"/>
                </a:solidFill>
                <a:latin typeface="Arial"/>
              </a:rPr>
              <a:t>Students are now ready for more confident component building, layout refinement, and project-oriented front-end work.</a:t>
            </a:r>
            <a:endParaRPr sz="1520" b="0">
              <a:solidFill>
                <a:srgbClr val="1E2B3C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  <a:endParaRPr sz="15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Flexbox Layout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100" b="0">
                <a:solidFill>
                  <a:srgbClr val="FFFFFF"/>
                </a:solidFill>
                <a:latin typeface="Arial"/>
              </a:rPr>
              <a:t>Course Deck  •  Student Edition</a:t>
            </a:r>
            <a:endParaRPr sz="1100" b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05 / 48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Direction, Wrap, and Flow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Flexbox becomes predictable when students control flow deliberately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r>
              <a:t>- flex-direction:row creates horizontal flow</a:t>
            </a:r>
          </a:p>
          <a:p>
            <a:r>
              <a:t>- flex-direction:column creates vertical flow</a:t>
            </a:r>
          </a:p>
          <a:p>
            <a:r>
              <a:t>- flex-wrap:wrap allows items to move to a new line</a:t>
            </a:r>
          </a:p>
          <a:p>
            <a:r>
              <a:t>- gap creates clean spacing without margin fights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When to Use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r>
              <a:t>Use row for navigation, hero content, and card rows. Use column for stacked cards, forms, and mobile sections.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Bridge to Bootstrap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r>
              <a:t>Bootstrap grid classes behave like a structured way to control wrapping and column width across breakpoints.</a:t>
            </a:r>
          </a:p>
        </p:txBody>
      </p:sp>
    </p:spTree>
    <p:extLst>
      <p:ext uri="{BB962C8B-B14F-4D97-AF65-F5344CB8AC3E}">
        <p14:creationId xmlns:p14="http://schemas.microsoft.com/office/powerpoint/2010/main" val="3308016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  <a:endParaRPr sz="15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Flexbox Layout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100" b="0">
                <a:solidFill>
                  <a:srgbClr val="FFFFFF"/>
                </a:solidFill>
                <a:latin typeface="Arial"/>
              </a:rPr>
              <a:t>Course Deck  •  Student Edition</a:t>
            </a:r>
            <a:endParaRPr sz="1100" b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06 / 48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Main Axis and Cross Axis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Axis thinking is the difference between guessing and controlling alignment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r>
              <a:t>- justify-content works along the main axis</a:t>
            </a:r>
          </a:p>
          <a:p>
            <a:r>
              <a:t>- align-items works along the cross axis</a:t>
            </a:r>
          </a:p>
          <a:p>
            <a:r>
              <a:t>- The main axis changes when flex-direction changes</a:t>
            </a:r>
          </a:p>
          <a:p>
            <a:r>
              <a:t>- Students should say the axis out loud before choosing a property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Class Demo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r>
              <a:t>Toggle flex-direction from row to column and ask why justify-content suddenly appears to behave differently.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Rule of Thumb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r>
              <a:t>First decide direction, then decide distribution, then decide alignment.</a:t>
            </a:r>
          </a:p>
        </p:txBody>
      </p:sp>
    </p:spTree>
    <p:extLst>
      <p:ext uri="{BB962C8B-B14F-4D97-AF65-F5344CB8AC3E}">
        <p14:creationId xmlns:p14="http://schemas.microsoft.com/office/powerpoint/2010/main" val="12419094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  <a:endParaRPr sz="15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Flexbox Layout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100" b="0">
                <a:solidFill>
                  <a:srgbClr val="FFFFFF"/>
                </a:solidFill>
                <a:latin typeface="Arial"/>
              </a:rPr>
              <a:t>Course Deck  •  Student Edition</a:t>
            </a:r>
            <a:endParaRPr sz="1100" b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07 / 48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Pattern 1: Menus and Simple Bars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Flexbox is ideal for navigation bars, toolbar rows, and grouped links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r>
              <a:t>- Logo and links can be separated with justify-content:space-between</a:t>
            </a:r>
          </a:p>
          <a:p>
            <a:r>
              <a:t>- gap keeps link spacing clean and readable</a:t>
            </a:r>
          </a:p>
          <a:p>
            <a:r>
              <a:t>- align-items:center prevents vertical misalignment</a:t>
            </a:r>
          </a:p>
          <a:p>
            <a:r>
              <a:t>- Hover states make navigation feel intentional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Code Pattern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r>
              <a:t>.nav { display:flex; justify-content:space-between; align-items:center; }</a:t>
            </a:r>
          </a:p>
          <a:p>
            <a:r>
              <a:t>.nav-links { display:flex; gap:1rem; }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Bootstrap Preview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r>
              <a:t>Later, navbar and spacing utilities will package this same idea into reusable classes.</a:t>
            </a:r>
          </a:p>
        </p:txBody>
      </p:sp>
    </p:spTree>
    <p:extLst>
      <p:ext uri="{BB962C8B-B14F-4D97-AF65-F5344CB8AC3E}">
        <p14:creationId xmlns:p14="http://schemas.microsoft.com/office/powerpoint/2010/main" val="26864890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  <a:endParaRPr sz="15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Flexbox Layout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100" b="0">
                <a:solidFill>
                  <a:srgbClr val="FFFFFF"/>
                </a:solidFill>
                <a:latin typeface="Arial"/>
              </a:rPr>
              <a:t>Course Deck  •  Student Edition</a:t>
            </a:r>
            <a:endParaRPr sz="1100" b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08 / 48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Pattern 2: Hero and Two-Column Layouts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A hero section usually balances message, action, and visual support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r>
              <a:t>- Use a flex row when text and image should sit side by side</a:t>
            </a:r>
          </a:p>
          <a:p>
            <a:r>
              <a:t>- Use max-width to keep text readable</a:t>
            </a:r>
          </a:p>
          <a:p>
            <a:r>
              <a:t>- Use gap instead of many one-off margins</a:t>
            </a:r>
          </a:p>
          <a:p>
            <a:r>
              <a:t>- On smaller screens, the layout may need to stack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Design Decision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r>
              <a:t>A good hero answers three questions: What is this page? Why should I care? What should I do next?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Bootstrap Preview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r>
              <a:t>Bootstrap grid will let students create similar two-column layouts with col-md-* classes.</a:t>
            </a:r>
          </a:p>
        </p:txBody>
      </p:sp>
    </p:spTree>
    <p:extLst>
      <p:ext uri="{BB962C8B-B14F-4D97-AF65-F5344CB8AC3E}">
        <p14:creationId xmlns:p14="http://schemas.microsoft.com/office/powerpoint/2010/main" val="28793814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  <a:endParaRPr sz="15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Flexbox Layout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lang="en-US" sz="1100" b="0">
                <a:solidFill>
                  <a:srgbClr val="FFFFFF"/>
                </a:solidFill>
                <a:latin typeface="Arial"/>
              </a:rPr>
              <a:t>Course Deck  •  Student Edition</a:t>
            </a:r>
            <a:endParaRPr sz="1100" b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09 / 48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Pattern 3: Card Rows and Gap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Repeated content needs a layout system, not hand-tuned spacing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r>
              <a:t>- Cards should align as a group, not as isolated boxes</a:t>
            </a:r>
          </a:p>
          <a:p>
            <a:r>
              <a:t>- flex-wrap prevents overflow on narrow screens</a:t>
            </a:r>
          </a:p>
          <a:p>
            <a:r>
              <a:t>- gap creates consistent spacing between repeated items</a:t>
            </a:r>
          </a:p>
          <a:p>
            <a:r>
              <a:t>- Cards are a natural bridge from custom CSS to Bootstrap components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Code Pattern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r>
              <a:t>.cards { display:flex; flex-wrap:wrap; gap:1rem; }</a:t>
            </a:r>
          </a:p>
          <a:p>
            <a:r>
              <a:t>.card { flex:1 1 220px; }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r>
              <a:t>Class Check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r>
              <a:t>Ask students to resize the browser and observe whether cards wrap cleanly.</a:t>
            </a:r>
          </a:p>
        </p:txBody>
      </p:sp>
    </p:spTree>
    <p:extLst>
      <p:ext uri="{BB962C8B-B14F-4D97-AF65-F5344CB8AC3E}">
        <p14:creationId xmlns:p14="http://schemas.microsoft.com/office/powerpoint/2010/main" val="27873450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5940</Words>
  <Application>Microsoft Office PowerPoint</Application>
  <PresentationFormat>Geniş ekran</PresentationFormat>
  <Paragraphs>823</Paragraphs>
  <Slides>48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48</vt:i4>
      </vt:variant>
    </vt:vector>
  </HeadingPairs>
  <TitlesOfParts>
    <vt:vector size="52" baseType="lpstr">
      <vt:lpstr>Arial</vt:lpstr>
      <vt:lpstr>Calibri</vt:lpstr>
      <vt:lpstr>Consolas</vt:lpstr>
      <vt:lpstr>Office Theme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subject/>
  <dc:creator/>
  <cp:keywords/>
  <dc:description>generated using python-pptx</dc:description>
  <cp:lastModifiedBy>yakup bakış</cp:lastModifiedBy>
  <cp:revision>7</cp:revision>
  <dcterms:created xsi:type="dcterms:W3CDTF">2013-01-27T09:14:16Z</dcterms:created>
  <dcterms:modified xsi:type="dcterms:W3CDTF">2026-05-06T21:38:03Z</dcterms:modified>
  <cp:category/>
</cp:coreProperties>
</file>