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5"/>
  </p:notesMasterIdLst>
  <p:sldIdLst>
    <p:sldId id="256" r:id="rId2"/>
    <p:sldId id="322" r:id="rId3"/>
    <p:sldId id="257" r:id="rId4"/>
    <p:sldId id="258" r:id="rId5"/>
    <p:sldId id="259" r:id="rId6"/>
    <p:sldId id="323" r:id="rId7"/>
    <p:sldId id="324" r:id="rId8"/>
    <p:sldId id="260" r:id="rId9"/>
    <p:sldId id="261" r:id="rId10"/>
    <p:sldId id="262" r:id="rId11"/>
    <p:sldId id="263" r:id="rId12"/>
    <p:sldId id="325" r:id="rId13"/>
    <p:sldId id="264" r:id="rId14"/>
    <p:sldId id="326" r:id="rId15"/>
    <p:sldId id="265" r:id="rId16"/>
    <p:sldId id="266" r:id="rId17"/>
    <p:sldId id="267" r:id="rId18"/>
    <p:sldId id="268" r:id="rId19"/>
    <p:sldId id="327" r:id="rId20"/>
    <p:sldId id="269" r:id="rId21"/>
    <p:sldId id="270" r:id="rId22"/>
    <p:sldId id="328" r:id="rId23"/>
    <p:sldId id="271" r:id="rId24"/>
    <p:sldId id="272" r:id="rId25"/>
    <p:sldId id="273" r:id="rId26"/>
    <p:sldId id="329" r:id="rId27"/>
    <p:sldId id="274" r:id="rId28"/>
    <p:sldId id="330" r:id="rId29"/>
    <p:sldId id="275" r:id="rId30"/>
    <p:sldId id="276" r:id="rId31"/>
    <p:sldId id="277" r:id="rId32"/>
    <p:sldId id="331" r:id="rId33"/>
    <p:sldId id="278" r:id="rId34"/>
    <p:sldId id="279" r:id="rId35"/>
    <p:sldId id="332" r:id="rId36"/>
    <p:sldId id="280" r:id="rId37"/>
    <p:sldId id="333" r:id="rId38"/>
    <p:sldId id="281" r:id="rId39"/>
    <p:sldId id="282" r:id="rId40"/>
    <p:sldId id="283" r:id="rId41"/>
    <p:sldId id="284" r:id="rId42"/>
    <p:sldId id="285" r:id="rId43"/>
    <p:sldId id="286" r:id="rId44"/>
    <p:sldId id="334" r:id="rId45"/>
    <p:sldId id="287" r:id="rId46"/>
    <p:sldId id="335" r:id="rId47"/>
    <p:sldId id="288" r:id="rId48"/>
    <p:sldId id="336" r:id="rId49"/>
    <p:sldId id="337" r:id="rId50"/>
    <p:sldId id="289" r:id="rId51"/>
    <p:sldId id="290" r:id="rId52"/>
    <p:sldId id="291" r:id="rId53"/>
    <p:sldId id="292" r:id="rId54"/>
    <p:sldId id="293" r:id="rId55"/>
    <p:sldId id="338" r:id="rId56"/>
    <p:sldId id="294" r:id="rId57"/>
    <p:sldId id="339" r:id="rId58"/>
    <p:sldId id="295" r:id="rId59"/>
    <p:sldId id="296" r:id="rId60"/>
    <p:sldId id="297" r:id="rId61"/>
    <p:sldId id="298" r:id="rId62"/>
    <p:sldId id="299" r:id="rId63"/>
    <p:sldId id="340" r:id="rId64"/>
    <p:sldId id="300" r:id="rId65"/>
    <p:sldId id="301" r:id="rId66"/>
    <p:sldId id="341" r:id="rId67"/>
    <p:sldId id="302" r:id="rId68"/>
    <p:sldId id="342" r:id="rId69"/>
    <p:sldId id="303" r:id="rId70"/>
    <p:sldId id="343" r:id="rId71"/>
    <p:sldId id="304" r:id="rId72"/>
    <p:sldId id="344" r:id="rId73"/>
    <p:sldId id="305" r:id="rId74"/>
    <p:sldId id="345" r:id="rId75"/>
    <p:sldId id="306" r:id="rId76"/>
    <p:sldId id="346" r:id="rId77"/>
    <p:sldId id="307" r:id="rId78"/>
    <p:sldId id="347" r:id="rId79"/>
    <p:sldId id="308" r:id="rId80"/>
    <p:sldId id="348" r:id="rId81"/>
    <p:sldId id="309" r:id="rId82"/>
    <p:sldId id="310" r:id="rId83"/>
    <p:sldId id="311" r:id="rId84"/>
    <p:sldId id="349" r:id="rId85"/>
    <p:sldId id="312" r:id="rId86"/>
    <p:sldId id="313" r:id="rId87"/>
    <p:sldId id="314" r:id="rId88"/>
    <p:sldId id="315" r:id="rId89"/>
    <p:sldId id="350" r:id="rId90"/>
    <p:sldId id="316" r:id="rId91"/>
    <p:sldId id="351" r:id="rId92"/>
    <p:sldId id="352" r:id="rId93"/>
    <p:sldId id="317" r:id="rId94"/>
    <p:sldId id="353" r:id="rId95"/>
    <p:sldId id="318" r:id="rId96"/>
    <p:sldId id="354" r:id="rId97"/>
    <p:sldId id="319" r:id="rId98"/>
    <p:sldId id="355" r:id="rId99"/>
    <p:sldId id="356" r:id="rId100"/>
    <p:sldId id="320" r:id="rId101"/>
    <p:sldId id="357" r:id="rId102"/>
    <p:sldId id="321" r:id="rId103"/>
    <p:sldId id="358" r:id="rId10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62" d="100"/>
          <a:sy n="62" d="100"/>
        </p:scale>
        <p:origin x="73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viewProps" Target="viewProps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theme" Target="theme/theme1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tableStyles" Target="tableStyle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7785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5852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8C7DD"/>
                </a:solidFill>
              </a:rPr>
              <a:t>UMI 202 • Web Design and Programming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932688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93C5FD"/>
                </a:solidFill>
              </a:rPr>
              <a:t>Week 11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621792" y="1417320"/>
            <a:ext cx="67665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>
              <a:defRPr/>
            </a:pPr>
            <a:r>
              <a:rPr sz="4400" b="1" dirty="0">
                <a:solidFill>
                  <a:srgbClr val="FFFFFF"/>
                </a:solidFill>
                <a:latin typeface="Aptos"/>
              </a:rPr>
              <a:t>Interaction</a:t>
            </a:r>
          </a:p>
          <a:p>
            <a:pPr>
              <a:defRPr/>
            </a:pPr>
            <a:r>
              <a:rPr lang="en-US" sz="4400" b="1" dirty="0">
                <a:solidFill>
                  <a:srgbClr val="FFFFFF"/>
                </a:solidFill>
                <a:latin typeface="Aptos"/>
              </a:rPr>
              <a:t>(JavaScript)</a:t>
            </a: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58368" y="2834640"/>
            <a:ext cx="6309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B8C7DD"/>
                </a:solidFill>
              </a:rPr>
              <a:t>Professional course deck aligned with the source unit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85800" y="4617720"/>
            <a:ext cx="1078992" cy="292608"/>
          </a:xfrm>
          <a:prstGeom prst="roundRect">
            <a:avLst>
              <a:gd name="adj" fmla="val 18750"/>
            </a:avLst>
          </a:prstGeom>
          <a:solidFill>
            <a:srgbClr val="2563EB">
              <a:alpha val="90000"/>
            </a:srgbClr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7" name="Text 5"/>
          <p:cNvSpPr/>
          <p:nvPr/>
        </p:nvSpPr>
        <p:spPr>
          <a:xfrm>
            <a:off x="749808" y="4681728"/>
            <a:ext cx="9509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Variables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1947672" y="4617720"/>
            <a:ext cx="1078992" cy="292608"/>
          </a:xfrm>
          <a:prstGeom prst="roundRect">
            <a:avLst>
              <a:gd name="adj" fmla="val 18750"/>
            </a:avLst>
          </a:prstGeom>
          <a:solidFill>
            <a:srgbClr val="7C3AED">
              <a:alpha val="90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2011680" y="4681728"/>
            <a:ext cx="9509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Selectors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9544" y="4617720"/>
            <a:ext cx="1078992" cy="292608"/>
          </a:xfrm>
          <a:prstGeom prst="roundRect">
            <a:avLst>
              <a:gd name="adj" fmla="val 18750"/>
            </a:avLst>
          </a:prstGeom>
          <a:solidFill>
            <a:srgbClr val="06B6D4">
              <a:alpha val="90000"/>
            </a:srgbClr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1" name="Text 9"/>
          <p:cNvSpPr/>
          <p:nvPr/>
        </p:nvSpPr>
        <p:spPr>
          <a:xfrm>
            <a:off x="3273552" y="4681728"/>
            <a:ext cx="9509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Events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4471416" y="4617720"/>
            <a:ext cx="1078992" cy="292608"/>
          </a:xfrm>
          <a:prstGeom prst="roundRect">
            <a:avLst>
              <a:gd name="adj" fmla="val 18750"/>
            </a:avLst>
          </a:prstGeom>
          <a:solidFill>
            <a:srgbClr val="16A34A">
              <a:alpha val="90000"/>
            </a:srgbClr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4535424" y="4681728"/>
            <a:ext cx="9509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Functions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5733288" y="4617720"/>
            <a:ext cx="1078992" cy="292608"/>
          </a:xfrm>
          <a:prstGeom prst="roundRect">
            <a:avLst>
              <a:gd name="adj" fmla="val 18750"/>
            </a:avLst>
          </a:prstGeom>
          <a:solidFill>
            <a:srgbClr val="F59E0B">
              <a:alpha val="90000"/>
            </a:srgbClr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5797296" y="4681728"/>
            <a:ext cx="9509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Arrays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6995160" y="4617720"/>
            <a:ext cx="1078992" cy="292608"/>
          </a:xfrm>
          <a:prstGeom prst="roundRect">
            <a:avLst>
              <a:gd name="adj" fmla="val 18750"/>
            </a:avLst>
          </a:prstGeom>
          <a:solidFill>
            <a:srgbClr val="DC2626">
              <a:alpha val="90000"/>
            </a:srgbClr>
          </a:solidFill>
          <a:ln w="12700">
            <a:solidFill>
              <a:srgbClr val="DC2626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Text 15"/>
          <p:cNvSpPr/>
          <p:nvPr/>
        </p:nvSpPr>
        <p:spPr>
          <a:xfrm>
            <a:off x="7059168" y="4681728"/>
            <a:ext cx="9509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Loops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8257032" y="4617720"/>
            <a:ext cx="1078992" cy="292608"/>
          </a:xfrm>
          <a:prstGeom prst="roundRect">
            <a:avLst>
              <a:gd name="adj" fmla="val 18750"/>
            </a:avLst>
          </a:prstGeom>
          <a:solidFill>
            <a:srgbClr val="2563EB">
              <a:alpha val="90000"/>
            </a:srgbClr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9" name="Text 17"/>
          <p:cNvSpPr/>
          <p:nvPr/>
        </p:nvSpPr>
        <p:spPr>
          <a:xfrm>
            <a:off x="8321040" y="4681728"/>
            <a:ext cx="9509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jQuery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7360920" y="1618488"/>
            <a:ext cx="4114800" cy="2834640"/>
          </a:xfrm>
          <a:prstGeom prst="roundRect">
            <a:avLst>
              <a:gd name="adj" fmla="val 2581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7525512" y="1764792"/>
            <a:ext cx="3822192" cy="2578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HTML + CSS + JavaScript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structure + style + behavior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click → function → DOM update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85800" y="6126480"/>
            <a:ext cx="103327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DE8F8"/>
                </a:solidFill>
              </a:rPr>
              <a:t>Goal: By the end of this lesson, each JavaScript line should be connected to a visible change in the page.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Code Structure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10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JavaScript Code Structure: Three Key Writing Rules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For readable code, dot notation, camelCase naming, and consistent statement endings are important.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2194560"/>
            <a:ext cx="3429000" cy="347472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77240" y="2194560"/>
            <a:ext cx="73152" cy="34747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78408" y="2359152"/>
            <a:ext cx="30998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1. Dot Notation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78408" y="2724912"/>
            <a:ext cx="3099816" cy="2816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dirty="0"/>
              <a:t>A dot is used to reach properties and methods.</a:t>
            </a:r>
          </a:p>
          <a:p>
            <a:endParaRPr dirty="0"/>
          </a:p>
          <a:p>
            <a:r>
              <a:rPr dirty="0"/>
              <a:t>Example: </a:t>
            </a:r>
            <a:r>
              <a:rPr dirty="0" err="1"/>
              <a:t>element.style.color</a:t>
            </a:r>
            <a:endParaRPr dirty="0"/>
          </a:p>
        </p:txBody>
      </p:sp>
      <p:sp>
        <p:nvSpPr>
          <p:cNvPr id="12" name="Shape 10"/>
          <p:cNvSpPr/>
          <p:nvPr/>
        </p:nvSpPr>
        <p:spPr>
          <a:xfrm>
            <a:off x="4389120" y="2194560"/>
            <a:ext cx="3429000" cy="347472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389120" y="2194560"/>
            <a:ext cx="73152" cy="34747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590288" y="2359152"/>
            <a:ext cx="30998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2. camelCase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590288" y="2724912"/>
            <a:ext cx="3099816" cy="2816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dirty="0"/>
              <a:t>For multi-word property names, each word after the first begins with a capital letter.</a:t>
            </a:r>
          </a:p>
          <a:p>
            <a:endParaRPr dirty="0"/>
          </a:p>
          <a:p>
            <a:r>
              <a:rPr dirty="0" err="1"/>
              <a:t>backgroundColor</a:t>
            </a:r>
            <a:endParaRPr dirty="0"/>
          </a:p>
          <a:p>
            <a:r>
              <a:rPr dirty="0" err="1"/>
              <a:t>fontSize</a:t>
            </a:r>
            <a:endParaRPr dirty="0"/>
          </a:p>
          <a:p>
            <a:r>
              <a:rPr dirty="0" err="1"/>
              <a:t>borderRadius</a:t>
            </a:r>
            <a:endParaRPr dirty="0"/>
          </a:p>
        </p:txBody>
      </p:sp>
      <p:sp>
        <p:nvSpPr>
          <p:cNvPr id="16" name="Shape 14"/>
          <p:cNvSpPr/>
          <p:nvPr/>
        </p:nvSpPr>
        <p:spPr>
          <a:xfrm>
            <a:off x="8001000" y="2194560"/>
            <a:ext cx="3429000" cy="347472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001000" y="2194560"/>
            <a:ext cx="73152" cy="34747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202168" y="2359152"/>
            <a:ext cx="30998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3. Statement Ending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202168" y="2724912"/>
            <a:ext cx="3099816" cy="2816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>
              <a:buNone/>
            </a:pPr>
            <a:r>
              <a:rPr lang="en-US" dirty="0"/>
              <a:t>Using semicolons at the end of JavaScript statements is a clean and safe habit.</a:t>
            </a:r>
          </a:p>
        </p:txBody>
      </p:sp>
      <p:sp>
        <p:nvSpPr>
          <p:cNvPr id="20" name="Shape 18"/>
          <p:cNvSpPr/>
          <p:nvPr/>
        </p:nvSpPr>
        <p:spPr>
          <a:xfrm>
            <a:off x="960120" y="5577840"/>
            <a:ext cx="10149840" cy="502920"/>
          </a:xfrm>
          <a:prstGeom prst="roundRect">
            <a:avLst>
              <a:gd name="adj" fmla="val 14545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1124712" y="5724144"/>
            <a:ext cx="985723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document.getElementById("title").style.fontSize = "52px";</a:t>
            </a:r>
            <a:endParaRPr lang="en-US" sz="1600" dirty="0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5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Summary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100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Unit Summary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This unit positions JavaScript as a basic tool for web page interaction.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914400" y="1828800"/>
            <a:ext cx="7315200" cy="46634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t>JavaScript adds a behavior layer on top of HTML and CSS.</a:t>
            </a:r>
          </a:p>
          <a:p>
            <a:r>
              <a:t>Page elements cannot be changed without selectors.</a:t>
            </a:r>
          </a:p>
          <a:p>
            <a:r>
              <a:t>Variables and data types carry program data.</a:t>
            </a:r>
          </a:p>
          <a:p>
            <a:r>
              <a:t>Operators produce calculations and decisions.</a:t>
            </a:r>
          </a:p>
          <a:p>
            <a:r>
              <a:t>Events and functions start user interaction.</a:t>
            </a:r>
          </a:p>
          <a:p>
            <a:r>
              <a:t>Control structures determine the program path.</a:t>
            </a:r>
          </a:p>
          <a:p>
            <a:r>
              <a:t>Arrays, loops, and timers manage repeated work.</a:t>
            </a:r>
          </a:p>
          <a:p>
            <a:r>
              <a:t>jQuery makes some operations shorter and more practical.</a:t>
            </a:r>
          </a:p>
        </p:txBody>
      </p:sp>
      <p:sp>
        <p:nvSpPr>
          <p:cNvPr id="9" name="Shape 7"/>
          <p:cNvSpPr/>
          <p:nvPr/>
        </p:nvSpPr>
        <p:spPr>
          <a:xfrm>
            <a:off x="8641080" y="1874520"/>
            <a:ext cx="2423160" cy="2514600"/>
          </a:xfrm>
          <a:prstGeom prst="roundRect">
            <a:avLst>
              <a:gd name="adj" fmla="val 4528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0" name="Shape 8"/>
          <p:cNvSpPr/>
          <p:nvPr/>
        </p:nvSpPr>
        <p:spPr>
          <a:xfrm>
            <a:off x="8641080" y="1874520"/>
            <a:ext cx="73152" cy="25146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1" name="Text 9"/>
          <p:cNvSpPr/>
          <p:nvPr/>
        </p:nvSpPr>
        <p:spPr>
          <a:xfrm>
            <a:off x="8842248" y="2039112"/>
            <a:ext cx="20939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Final Message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8842248" y="2404872"/>
            <a:ext cx="2093976" cy="18562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The value of code is understood through the behavior it creates on the page.</a:t>
            </a:r>
            <a:endParaRPr lang="en-US" sz="1150" dirty="0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101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Unit Skills Map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The lesson connects JavaScript concepts to browser behavior.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49808" y="1874519"/>
            <a:ext cx="73152" cy="269748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Structure and selection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Script tags, execution flow, selectors, DOM properties, and visible updates.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074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407408" y="1874519"/>
            <a:ext cx="73152" cy="269748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Logic and reuse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Variables, data types, operators, conditions, functions, parameters, and return values.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650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65008" y="1874519"/>
            <a:ext cx="73152" cy="2697480"/>
          </a:xfrm>
          <a:prstGeom prst="rect">
            <a:avLst/>
          </a:prstGeom>
          <a:solidFill>
            <a:srgbClr val="16A34A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296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Interaction and repetition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Events, forms, arrays, loops, timers, mini projects, libraries, and jQuery.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The value of code is understood through the behavior it creates on the page.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6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Summary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102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Next Step: Student Practice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Each topic should be practiced again through small changes.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2011680"/>
            <a:ext cx="3383280" cy="338328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77240" y="2011680"/>
            <a:ext cx="73152" cy="338328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78408" y="2176272"/>
            <a:ext cx="30540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1. Run the Example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78408" y="2542032"/>
            <a:ext cx="3054096" cy="2724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Open the single-file example in the playground and observe the result.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434840" y="2011680"/>
            <a:ext cx="3383280" cy="338328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434840" y="2011680"/>
            <a:ext cx="73152" cy="338328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636008" y="2176272"/>
            <a:ext cx="30540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2. Change a Value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636008" y="2542032"/>
            <a:ext cx="3054096" cy="2724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Change one text, number, color, duration, or condition value.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8092440" y="2011680"/>
            <a:ext cx="3383280" cy="338328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092440" y="2011680"/>
            <a:ext cx="73152" cy="338328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293608" y="2176272"/>
            <a:ext cx="30540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3. Explain the Behavior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293608" y="2542032"/>
            <a:ext cx="3054096" cy="2724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What happened on the page after the change? Which line caused it?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960120" y="5303520"/>
            <a:ext cx="10058400" cy="621792"/>
          </a:xfrm>
          <a:prstGeom prst="roundRect">
            <a:avLst>
              <a:gd name="adj" fmla="val 14706"/>
            </a:avLst>
          </a:prstGeom>
          <a:solidFill>
            <a:srgbClr val="F59E0B">
              <a:alpha val="8000"/>
            </a:srgbClr>
          </a:solidFill>
          <a:ln w="12700">
            <a:solidFill>
              <a:srgbClr val="F59E0B">
                <a:alpha val="3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1188720" y="5486400"/>
            <a:ext cx="9601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122033"/>
                </a:solidFill>
              </a:rPr>
              <a:t>Main goal: JavaScript should be learned as visible browser behavior, not as abstract syntax.</a:t>
            </a:r>
            <a:endParaRPr lang="en-US" sz="1400" dirty="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103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Rebuild, Modify, Explain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Practice by changing examples, not by copying them unchanged.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49808" y="1874519"/>
            <a:ext cx="73152" cy="269748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Rebuild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Choose one example and recreate it from memory using the same concept.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074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407408" y="1874519"/>
            <a:ext cx="73152" cy="269748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Modify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Change text, numbers, colors, timing, conditions, or input fields.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650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65008" y="1874519"/>
            <a:ext cx="73152" cy="2697480"/>
          </a:xfrm>
          <a:prstGeom prst="rect">
            <a:avLst/>
          </a:prstGeom>
          <a:solidFill>
            <a:srgbClr val="16A34A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296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Explain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Describe the selector, the event, the stored values, and the visible result.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Final habit: every line of JavaScript should be connected to a browser result.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Code Structure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11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Ways to Add JavaScript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JavaScript can be written inside a script tag or connected through an external .js file.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1737360"/>
            <a:ext cx="4937760" cy="3200400"/>
          </a:xfrm>
          <a:prstGeom prst="roundRect">
            <a:avLst>
              <a:gd name="adj" fmla="val 34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77240" y="1737360"/>
            <a:ext cx="73152" cy="32004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78408" y="1901952"/>
            <a:ext cx="46085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Inline JavaScript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78408" y="2267712"/>
            <a:ext cx="4608576" cy="2542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A &lt;script&gt; tag is added inside the HTML file, and JavaScript is written directly inside it.</a:t>
            </a:r>
          </a:p>
          <a:p>
            <a:endParaRPr/>
          </a:p>
          <a:p>
            <a:r>
              <a:t>It is practical for small examples and classroom experiments.</a:t>
            </a:r>
          </a:p>
        </p:txBody>
      </p:sp>
      <p:sp>
        <p:nvSpPr>
          <p:cNvPr id="12" name="Shape 10"/>
          <p:cNvSpPr/>
          <p:nvPr/>
        </p:nvSpPr>
        <p:spPr>
          <a:xfrm>
            <a:off x="6400800" y="1737360"/>
            <a:ext cx="4937760" cy="3200400"/>
          </a:xfrm>
          <a:prstGeom prst="roundRect">
            <a:avLst>
              <a:gd name="adj" fmla="val 34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6400800" y="1737360"/>
            <a:ext cx="73152" cy="32004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6601968" y="1901952"/>
            <a:ext cx="46085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External JavaScript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601968" y="2267712"/>
            <a:ext cx="4608576" cy="2542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The code is stored in a separate .js file. The HTML page connects to it with the src attribute.</a:t>
            </a:r>
          </a:p>
          <a:p>
            <a:endParaRPr/>
          </a:p>
          <a:p>
            <a:r>
              <a:t>This is cleaner for larger projects.</a:t>
            </a:r>
          </a:p>
        </p:txBody>
      </p:sp>
      <p:sp>
        <p:nvSpPr>
          <p:cNvPr id="16" name="Shape 14"/>
          <p:cNvSpPr/>
          <p:nvPr/>
        </p:nvSpPr>
        <p:spPr>
          <a:xfrm>
            <a:off x="1051560" y="5257800"/>
            <a:ext cx="9966960" cy="868680"/>
          </a:xfrm>
          <a:prstGeom prst="roundRect">
            <a:avLst>
              <a:gd name="adj" fmla="val 8421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Text 15"/>
          <p:cNvSpPr/>
          <p:nvPr/>
        </p:nvSpPr>
        <p:spPr>
          <a:xfrm>
            <a:off x="1216152" y="5404104"/>
            <a:ext cx="9674352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&lt;script&gt;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alert("Hello JavaScript");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&lt;/script&gt;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&lt;script src="controls.js"&gt;&lt;/script&gt;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Core Logic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12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Select → Change → Observe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A simple mental model for every interactive page.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1874519"/>
            <a:ext cx="251460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822960" y="1874519"/>
            <a:ext cx="73152" cy="141732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87552" y="2039112"/>
            <a:ext cx="219456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1. Select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87552" y="2404872"/>
            <a:ext cx="2194560" cy="7315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Find the exact HTML element that should change.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64991" y="2404872"/>
            <a:ext cx="228600" cy="22860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000" b="1">
                <a:solidFill>
                  <a:srgbClr val="475569"/>
                </a:solidFill>
                <a:latin typeface="Aptos"/>
              </a:rPr>
              <a:t>→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666744" y="1874519"/>
            <a:ext cx="251460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666744" y="1874519"/>
            <a:ext cx="73152" cy="141732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831335" y="2039112"/>
            <a:ext cx="219456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2. Change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31335" y="2404872"/>
            <a:ext cx="2194560" cy="7315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Update text, style, HTML, value, or class.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08776" y="2404872"/>
            <a:ext cx="228600" cy="22860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000" b="1">
                <a:solidFill>
                  <a:srgbClr val="475569"/>
                </a:solidFill>
                <a:latin typeface="Aptos"/>
              </a:rPr>
              <a:t>→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10528" y="1874519"/>
            <a:ext cx="251460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510528" y="1874519"/>
            <a:ext cx="73152" cy="1417320"/>
          </a:xfrm>
          <a:prstGeom prst="rect">
            <a:avLst/>
          </a:prstGeom>
          <a:solidFill>
            <a:srgbClr val="16A34A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675120" y="2039112"/>
            <a:ext cx="219456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3. Observe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75120" y="2404872"/>
            <a:ext cx="2194560" cy="7315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Check the result in the browser.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052560" y="2404872"/>
            <a:ext cx="228600" cy="22860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000" b="1">
                <a:solidFill>
                  <a:srgbClr val="475569"/>
                </a:solidFill>
                <a:latin typeface="Aptos"/>
              </a:rPr>
              <a:t>→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354312" y="1874519"/>
            <a:ext cx="251460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9354312" y="1874519"/>
            <a:ext cx="73152" cy="1417320"/>
          </a:xfrm>
          <a:prstGeom prst="rect">
            <a:avLst/>
          </a:prstGeom>
          <a:solidFill>
            <a:srgbClr val="F59E0B"/>
          </a:solidFill>
          <a:ln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9518904" y="2039112"/>
            <a:ext cx="219456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4. Explain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518904" y="2404872"/>
            <a:ext cx="2194560" cy="7315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Say which line caused the visible change.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Core formula: select something, change something, and look at the browser result.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Code Structure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13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General Working Logic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An event happens, a function runs, JavaScript reaches an HTML element with a selector, and then changes it.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31520" y="2148840"/>
            <a:ext cx="2331720" cy="1463040"/>
          </a:xfrm>
          <a:prstGeom prst="roundRect">
            <a:avLst>
              <a:gd name="adj" fmla="val 75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31520" y="2148840"/>
            <a:ext cx="73152" cy="146304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32688" y="2313432"/>
            <a:ext cx="2002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Event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32688" y="2679192"/>
            <a:ext cx="2002536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(click, input, load)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2926080" y="2578608"/>
            <a:ext cx="411480" cy="502920"/>
          </a:xfrm>
          <a:prstGeom prst="chevron">
            <a:avLst/>
          </a:prstGeom>
          <a:solidFill>
            <a:srgbClr val="94A3B8"/>
          </a:solidFill>
          <a:ln w="12700">
            <a:solidFill>
              <a:srgbClr val="94A3B8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3566160" y="2148840"/>
            <a:ext cx="2331720" cy="1463040"/>
          </a:xfrm>
          <a:prstGeom prst="roundRect">
            <a:avLst>
              <a:gd name="adj" fmla="val 75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4" name="Shape 12"/>
          <p:cNvSpPr/>
          <p:nvPr/>
        </p:nvSpPr>
        <p:spPr>
          <a:xfrm>
            <a:off x="3566160" y="2148840"/>
            <a:ext cx="73152" cy="14630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3767328" y="2313432"/>
            <a:ext cx="2002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Function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767328" y="2679192"/>
            <a:ext cx="2002536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(code block)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5760720" y="2578608"/>
            <a:ext cx="411480" cy="502920"/>
          </a:xfrm>
          <a:prstGeom prst="chevron">
            <a:avLst/>
          </a:prstGeom>
          <a:solidFill>
            <a:srgbClr val="94A3B8"/>
          </a:solidFill>
          <a:ln w="12700">
            <a:solidFill>
              <a:srgbClr val="94A3B8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Shape 16"/>
          <p:cNvSpPr/>
          <p:nvPr/>
        </p:nvSpPr>
        <p:spPr>
          <a:xfrm>
            <a:off x="6400800" y="2148840"/>
            <a:ext cx="2331720" cy="1463040"/>
          </a:xfrm>
          <a:prstGeom prst="roundRect">
            <a:avLst>
              <a:gd name="adj" fmla="val 75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9" name="Shape 17"/>
          <p:cNvSpPr/>
          <p:nvPr/>
        </p:nvSpPr>
        <p:spPr>
          <a:xfrm>
            <a:off x="6400800" y="2148840"/>
            <a:ext cx="73152" cy="14630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0" name="Text 18"/>
          <p:cNvSpPr/>
          <p:nvPr/>
        </p:nvSpPr>
        <p:spPr>
          <a:xfrm>
            <a:off x="6601968" y="2313432"/>
            <a:ext cx="2002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Selector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6601968" y="2679192"/>
            <a:ext cx="2002536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(id, class, tag)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8595360" y="2578608"/>
            <a:ext cx="411480" cy="502920"/>
          </a:xfrm>
          <a:prstGeom prst="chevron">
            <a:avLst/>
          </a:prstGeom>
          <a:solidFill>
            <a:srgbClr val="94A3B8"/>
          </a:solidFill>
          <a:ln w="12700">
            <a:solidFill>
              <a:srgbClr val="94A3B8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3" name="Shape 21"/>
          <p:cNvSpPr/>
          <p:nvPr/>
        </p:nvSpPr>
        <p:spPr>
          <a:xfrm>
            <a:off x="9235440" y="2148840"/>
            <a:ext cx="2331720" cy="1463040"/>
          </a:xfrm>
          <a:prstGeom prst="roundRect">
            <a:avLst>
              <a:gd name="adj" fmla="val 75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4" name="Shape 22"/>
          <p:cNvSpPr/>
          <p:nvPr/>
        </p:nvSpPr>
        <p:spPr>
          <a:xfrm>
            <a:off x="9235440" y="2148840"/>
            <a:ext cx="73152" cy="14630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9436608" y="2313432"/>
            <a:ext cx="2002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Change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9436608" y="2679192"/>
            <a:ext cx="2002536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(style, text, value)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1965960" y="4892040"/>
            <a:ext cx="8321040" cy="621792"/>
          </a:xfrm>
          <a:prstGeom prst="roundRect">
            <a:avLst>
              <a:gd name="adj" fmla="val 11765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8" name="Text 26"/>
          <p:cNvSpPr/>
          <p:nvPr/>
        </p:nvSpPr>
        <p:spPr>
          <a:xfrm>
            <a:off x="2130552" y="5038344"/>
            <a:ext cx="80284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document.getElementById("message").innerText = "New content";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Code Structure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First DOM Change: Read It Slowly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The first example already contains the complete beginner logic.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1691640"/>
            <a:ext cx="5486400" cy="3749039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41832" y="1837944"/>
            <a:ext cx="5157216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19" b="0">
                <a:solidFill>
                  <a:srgbClr val="E2E8F0"/>
                </a:solidFill>
                <a:latin typeface="Consolas"/>
              </a:rPr>
              <a:t>&lt;p id="status"&gt;HTML loaded.&lt;/p&gt;
&lt;script&gt;
  const statusLine = document.getElementById("status");
  statusLine.textContent = "JavaScript ran after the HTML was loaded.";
&lt;/script&gt;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46520" y="1691640"/>
            <a:ext cx="4572000" cy="3749039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47688" y="1856232"/>
            <a:ext cx="416966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Step-by-step reading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2221992"/>
            <a:ext cx="4114800" cy="309067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120" b="0">
                <a:solidFill>
                  <a:srgbClr val="475569"/>
                </a:solidFill>
                <a:latin typeface="Aptos"/>
              </a:rPr>
              <a:t>• The paragraph already exists in the HTML.
• getElementById("status") finds that paragraph.
• textContent replaces the visible text.
• The browser result proves that JavaScript changed the DOM.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Code Structure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15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First Runnable Example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The first visible JavaScript action is a simple text change on the page.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68680" y="2011680"/>
            <a:ext cx="5349240" cy="3017520"/>
          </a:xfrm>
          <a:prstGeom prst="roundRect">
            <a:avLst>
              <a:gd name="adj" fmla="val 2424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033272" y="2157984"/>
            <a:ext cx="5056632" cy="276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dirty="0">
                <a:solidFill>
                  <a:schemeClr val="bg1"/>
                </a:solidFill>
              </a:rPr>
              <a:t>&lt;p id="status"&gt;HTML loaded.&lt;/p&gt;</a:t>
            </a:r>
          </a:p>
          <a:p>
            <a:endParaRPr dirty="0">
              <a:solidFill>
                <a:schemeClr val="bg1"/>
              </a:solidFill>
            </a:endParaRPr>
          </a:p>
          <a:p>
            <a:r>
              <a:rPr dirty="0">
                <a:solidFill>
                  <a:schemeClr val="bg1"/>
                </a:solidFill>
              </a:rPr>
              <a:t>&lt;script&gt;</a:t>
            </a:r>
          </a:p>
          <a:p>
            <a:r>
              <a:rPr dirty="0">
                <a:solidFill>
                  <a:schemeClr val="bg1"/>
                </a:solidFill>
              </a:rPr>
              <a:t>  </a:t>
            </a:r>
            <a:r>
              <a:rPr dirty="0" err="1">
                <a:solidFill>
                  <a:schemeClr val="bg1"/>
                </a:solidFill>
              </a:rPr>
              <a:t>document.getElementById</a:t>
            </a:r>
            <a:r>
              <a:rPr dirty="0">
                <a:solidFill>
                  <a:schemeClr val="bg1"/>
                </a:solidFill>
              </a:rPr>
              <a:t>("status").</a:t>
            </a:r>
            <a:r>
              <a:rPr dirty="0" err="1">
                <a:solidFill>
                  <a:schemeClr val="bg1"/>
                </a:solidFill>
              </a:rPr>
              <a:t>innerText</a:t>
            </a:r>
            <a:r>
              <a:rPr dirty="0">
                <a:solidFill>
                  <a:schemeClr val="bg1"/>
                </a:solidFill>
              </a:rPr>
              <a:t> =</a:t>
            </a:r>
          </a:p>
          <a:p>
            <a:r>
              <a:rPr dirty="0">
                <a:solidFill>
                  <a:schemeClr val="bg1"/>
                </a:solidFill>
              </a:rPr>
              <a:t>    "JavaScript ran.";</a:t>
            </a:r>
          </a:p>
          <a:p>
            <a:r>
              <a:rPr dirty="0">
                <a:solidFill>
                  <a:schemeClr val="bg1"/>
                </a:solidFill>
              </a:rPr>
              <a:t>&lt;/script&gt;</a:t>
            </a:r>
          </a:p>
        </p:txBody>
      </p:sp>
      <p:sp>
        <p:nvSpPr>
          <p:cNvPr id="10" name="Shape 8"/>
          <p:cNvSpPr/>
          <p:nvPr/>
        </p:nvSpPr>
        <p:spPr>
          <a:xfrm>
            <a:off x="6629400" y="2130552"/>
            <a:ext cx="4526280" cy="2560320"/>
          </a:xfrm>
          <a:prstGeom prst="roundRect">
            <a:avLst>
              <a:gd name="adj" fmla="val 4286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629400" y="2130552"/>
            <a:ext cx="73152" cy="25603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6830568" y="2295144"/>
            <a:ext cx="41970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Key Point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830568" y="2660904"/>
            <a:ext cx="4197096" cy="19019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1. HTML first provides visible text.</a:t>
            </a:r>
          </a:p>
          <a:p>
            <a:r>
              <a:t>2. JavaScript finds the paragraph element with a selector.</a:t>
            </a:r>
          </a:p>
          <a:p>
            <a:r>
              <a:t>3. innerText changes the text.</a:t>
            </a:r>
          </a:p>
          <a:p>
            <a:r>
              <a:t>4. The visible result is now different.</a:t>
            </a:r>
          </a:p>
        </p:txBody>
      </p:sp>
      <p:sp>
        <p:nvSpPr>
          <p:cNvPr id="14" name="Shape 12"/>
          <p:cNvSpPr/>
          <p:nvPr/>
        </p:nvSpPr>
        <p:spPr>
          <a:xfrm>
            <a:off x="6629400" y="4892040"/>
            <a:ext cx="4526280" cy="640080"/>
          </a:xfrm>
          <a:prstGeom prst="roundRect">
            <a:avLst>
              <a:gd name="adj" fmla="val 14286"/>
            </a:avLst>
          </a:prstGeom>
          <a:solidFill>
            <a:srgbClr val="2563EB">
              <a:alpha val="8000"/>
            </a:srgbClr>
          </a:solidFill>
          <a:ln w="12700">
            <a:solidFill>
              <a:srgbClr val="2563EB">
                <a:alpha val="3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6858000" y="5074920"/>
            <a:ext cx="4069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122033"/>
                </a:solidFill>
              </a:rPr>
              <a:t>The first goal is to connect code with the visible browser result.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Selectors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16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Selectors: How JavaScript Reaches HTML Elements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Without a selector, the content, value, or style of an element cannot be changed.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2103120"/>
            <a:ext cx="2606040" cy="310896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77240" y="2103120"/>
            <a:ext cx="73152" cy="310896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78408" y="2267712"/>
            <a:ext cx="22768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ID Selector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78408" y="2633472"/>
            <a:ext cx="2276856" cy="2450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Targets one unique element.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getElementById()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611880" y="2103120"/>
            <a:ext cx="2606040" cy="310896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3611880" y="2103120"/>
            <a:ext cx="73152" cy="31089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3813048" y="2267712"/>
            <a:ext cx="22768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Class Selector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3813048" y="2633472"/>
            <a:ext cx="2276856" cy="2450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Selects all elements with the same class as a list-like collection.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getElementsByClassName()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446520" y="2103120"/>
            <a:ext cx="2606040" cy="310896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6446520" y="2103120"/>
            <a:ext cx="73152" cy="310896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6647688" y="2267712"/>
            <a:ext cx="22768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Name Selector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647688" y="2633472"/>
            <a:ext cx="2276856" cy="2450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Used for form elements with the same name value.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getElementsByName()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9281160" y="2103120"/>
            <a:ext cx="2606040" cy="310896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9281160" y="2103120"/>
            <a:ext cx="73152" cy="31089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9482328" y="2267712"/>
            <a:ext cx="22768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Tag Selector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9482328" y="2633472"/>
            <a:ext cx="2276856" cy="2450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Selects all elements with the same tag name.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getElementsByTagName()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868680" y="5303520"/>
            <a:ext cx="10424160" cy="685800"/>
          </a:xfrm>
          <a:prstGeom prst="roundRect">
            <a:avLst>
              <a:gd name="adj" fmla="val 13333"/>
            </a:avLst>
          </a:prstGeom>
          <a:solidFill>
            <a:srgbClr val="DC2626">
              <a:alpha val="8000"/>
            </a:srgbClr>
          </a:solidFill>
          <a:ln w="12700">
            <a:solidFill>
              <a:srgbClr val="DC2626">
                <a:alpha val="3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1097280" y="5486400"/>
            <a:ext cx="9966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122033"/>
                </a:solidFill>
              </a:rPr>
              <a:t>Except for the ID selector, most selectors can return multiple elements, so index numbers such as [0], [1], and [2] are needed.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Selectors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17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ID Selector: Working with One Element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The ID selector is especially useful for one title, one paragraph, or one result box.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1856232"/>
            <a:ext cx="5715000" cy="4572000"/>
          </a:xfrm>
          <a:prstGeom prst="roundRect">
            <a:avLst>
              <a:gd name="adj" fmla="val 1600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941832" y="2002536"/>
            <a:ext cx="5422392" cy="43159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&lt;h1 id="title"&gt;Title&lt;/h1&gt;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&lt;p id="content"&gt;Old content&lt;/p&gt;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&lt;input id="fullName" value=""&gt;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&lt;script&gt;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document.getElementById("title").style.fontSize = "52px";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document.getElementById("content").innerHTML = "&lt;b&gt;Bold text&lt;/b&gt;";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document.getElementById("fullName").value = "Mustafa Ozer";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&lt;/script&gt;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903720" y="2103120"/>
            <a:ext cx="4343400" cy="356616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903720" y="2103120"/>
            <a:ext cx="73152" cy="356616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104888" y="2267712"/>
            <a:ext cx="40142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Explanation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104888" y="2633472"/>
            <a:ext cx="4014216" cy="2907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• style changes CSS properties.</a:t>
            </a:r>
          </a:p>
          <a:p>
            <a:r>
              <a:t>• innerHTML can insert HTML code inside an element.</a:t>
            </a:r>
          </a:p>
          <a:p>
            <a:r>
              <a:t>• innerText changes only visible text.</a:t>
            </a:r>
          </a:p>
          <a:p>
            <a:r>
              <a:t>• value reads or writes the value of form controls.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Selectors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18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style, innerHTML, innerText, and value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After the selector finds the element, the next step is to decide which property will change.</a:t>
            </a:r>
          </a:p>
        </p:txBody>
      </p:sp>
      <p:sp>
        <p:nvSpPr>
          <p:cNvPr id="8" name="Shape 6"/>
          <p:cNvSpPr/>
          <p:nvPr/>
        </p:nvSpPr>
        <p:spPr>
          <a:xfrm>
            <a:off x="777240" y="2103120"/>
            <a:ext cx="4892040" cy="1325880"/>
          </a:xfrm>
          <a:prstGeom prst="roundRect">
            <a:avLst>
              <a:gd name="adj" fmla="val 8276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77240" y="2103120"/>
            <a:ext cx="73152" cy="132588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78408" y="2267712"/>
            <a:ext cx="45628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style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78408" y="2633472"/>
            <a:ext cx="4562856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Changes style properties.</a:t>
            </a:r>
          </a:p>
          <a:p>
            <a:r>
              <a:t>Examples: color, size, background.</a:t>
            </a:r>
          </a:p>
        </p:txBody>
      </p:sp>
      <p:sp>
        <p:nvSpPr>
          <p:cNvPr id="12" name="Shape 10"/>
          <p:cNvSpPr/>
          <p:nvPr/>
        </p:nvSpPr>
        <p:spPr>
          <a:xfrm>
            <a:off x="6355080" y="2103120"/>
            <a:ext cx="4892040" cy="1325880"/>
          </a:xfrm>
          <a:prstGeom prst="roundRect">
            <a:avLst>
              <a:gd name="adj" fmla="val 8276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6355080" y="2103120"/>
            <a:ext cx="73152" cy="132588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6556248" y="2267712"/>
            <a:ext cx="45628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innerHTML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556248" y="2633472"/>
            <a:ext cx="4562856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Can change both HTML code and text.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777240" y="3429000"/>
            <a:ext cx="4892040" cy="1325880"/>
          </a:xfrm>
          <a:prstGeom prst="roundRect">
            <a:avLst>
              <a:gd name="adj" fmla="val 8276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777240" y="3429000"/>
            <a:ext cx="73152" cy="132588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978408" y="3593592"/>
            <a:ext cx="45628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innerText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978408" y="3959352"/>
            <a:ext cx="4562856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Changes only visible text.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6355080" y="3429000"/>
            <a:ext cx="4892040" cy="1325880"/>
          </a:xfrm>
          <a:prstGeom prst="roundRect">
            <a:avLst>
              <a:gd name="adj" fmla="val 8276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6355080" y="3429000"/>
            <a:ext cx="73152" cy="13258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6556248" y="3593592"/>
            <a:ext cx="45628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value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6556248" y="3959352"/>
            <a:ext cx="4562856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Reads or writes the values of form elements such as input, select, and textarea.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960120" y="5486400"/>
            <a:ext cx="10149840" cy="548640"/>
          </a:xfrm>
          <a:prstGeom prst="roundRect">
            <a:avLst>
              <a:gd name="adj" fmla="val 16667"/>
            </a:avLst>
          </a:prstGeom>
          <a:solidFill>
            <a:srgbClr val="DC2626">
              <a:alpha val="8000"/>
            </a:srgbClr>
          </a:solidFill>
          <a:ln w="12700">
            <a:solidFill>
              <a:srgbClr val="DC2626">
                <a:alpha val="3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1188720" y="5669280"/>
            <a:ext cx="9692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122033"/>
                </a:solidFill>
              </a:rPr>
              <a:t>For safety and simplicity, innerText is more controlled when only text is needed; innerHTML should be used deliberately when HTML output is required.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Selectors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19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Choosing the Correct DOM Property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After selection, decide what kind of change is needed.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49808" y="1874519"/>
            <a:ext cx="73152" cy="269748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Text only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Use innerText or textContent when the output is plain visible text.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074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407408" y="1874519"/>
            <a:ext cx="73152" cy="269748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HTML content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Use innerHTML only when the output must include HTML tags such as &lt;b&gt;, &lt;li&gt;, or &lt;div&gt;.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650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65008" y="1874519"/>
            <a:ext cx="73152" cy="2697480"/>
          </a:xfrm>
          <a:prstGeom prst="rect">
            <a:avLst/>
          </a:prstGeom>
          <a:solidFill>
            <a:srgbClr val="16A34A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296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Form value / style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Use value for form controls and style for CSS properties.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Safe habit: if the output is only text, prefer textContent or innerText.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Orientation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Why this lesson is structured this way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Textbook coverage + beginner flow + runnable examples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49808" y="1874519"/>
            <a:ext cx="73152" cy="269748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Beginner flow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Start from visible behavior: select one element, change one output, then add variables, conditions, functions, events, arrays, loops, timers, and libraries.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074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407408" y="1874519"/>
            <a:ext cx="73152" cy="269748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Textbook alignment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The source unit covers variables, data types, operators, control structures, arrays, loops, functions, libraries, and jQuery. This deck keeps that coverage.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650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65008" y="1874519"/>
            <a:ext cx="73152" cy="2697480"/>
          </a:xfrm>
          <a:prstGeom prst="rect">
            <a:avLst/>
          </a:prstGeom>
          <a:solidFill>
            <a:srgbClr val="16A34A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296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Runnable practice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Every major concept is connected to a single-file example that can be tested in the HTML playground.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Learning path: plain JavaScript first, then jQuery as a helper layer.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Selectors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20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ClassName Selector: Multiple Elements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Results returned by a class selector behave like a collection; the first element has index number 0.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68680" y="1920240"/>
            <a:ext cx="5577840" cy="3840480"/>
          </a:xfrm>
          <a:prstGeom prst="roundRect">
            <a:avLst>
              <a:gd name="adj" fmla="val 1905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033272" y="2066544"/>
            <a:ext cx="5285232" cy="35844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&lt;span class="letters"&gt;J&lt;/span&gt;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&lt;span class="letters"&gt;S&lt;/span&gt;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&lt;span class="letters"&gt;cript&lt;/span&gt;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&lt;script&gt;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document.getElementsByClassName("letters")[0].style.fontSize = "22px";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document.getElementsByClassName("letters")[1].style.color = "white";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&lt;/script&gt;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903720" y="1783080"/>
            <a:ext cx="4297680" cy="283464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903720" y="1783080"/>
            <a:ext cx="73152" cy="28346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104888" y="1947672"/>
            <a:ext cx="39684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Important Logic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104888" y="2313432"/>
            <a:ext cx="3968496" cy="21762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Three elements with class="letters" are selected.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[0] → J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[1] → S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[2] → cript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The code affects only the elements at the selected indexes.</a:t>
            </a:r>
            <a:endParaRPr lang="en-US" sz="11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Selectors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21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Name and TagName Selectors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name is useful for form groups; tagName is useful for groups of the same HTML element.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68680" y="2011680"/>
            <a:ext cx="5303520" cy="2468880"/>
          </a:xfrm>
          <a:prstGeom prst="roundRect">
            <a:avLst>
              <a:gd name="adj" fmla="val 2963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033272" y="2157984"/>
            <a:ext cx="5010912" cy="22128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document.getElementsByName("userName")[0]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.style.backgroundColor = "red";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document.getElementsByTagName("span")[2]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.style.borderBottomStyle = "solid";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583680" y="1984248"/>
            <a:ext cx="4572000" cy="1600200"/>
          </a:xfrm>
          <a:prstGeom prst="roundRect">
            <a:avLst>
              <a:gd name="adj" fmla="val 6857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583680" y="1984248"/>
            <a:ext cx="73152" cy="160020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6784848" y="2148840"/>
            <a:ext cx="42428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Name Selector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784848" y="2514600"/>
            <a:ext cx="4242816" cy="94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It is especially useful for selecting radio buttons, checkboxes, and form fields that share the same name value.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583680" y="3383280"/>
            <a:ext cx="4572000" cy="1600200"/>
          </a:xfrm>
          <a:prstGeom prst="roundRect">
            <a:avLst>
              <a:gd name="adj" fmla="val 6857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5" name="Shape 13"/>
          <p:cNvSpPr/>
          <p:nvPr/>
        </p:nvSpPr>
        <p:spPr>
          <a:xfrm>
            <a:off x="6583680" y="3383280"/>
            <a:ext cx="73152" cy="16002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6" name="Text 14"/>
          <p:cNvSpPr/>
          <p:nvPr/>
        </p:nvSpPr>
        <p:spPr>
          <a:xfrm>
            <a:off x="6784848" y="3547872"/>
            <a:ext cx="42428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TagName Selector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784848" y="3913632"/>
            <a:ext cx="4242816" cy="94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It can select all div, span, p, or similar tags on the page. It is usually used with an index or a loop.</a:t>
            </a:r>
            <a:endParaRPr lang="en-US" sz="11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Selectors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22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Modern Selector Bridge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querySelector and querySelectorAll use CSS-style selector syntax.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1783080"/>
            <a:ext cx="4572000" cy="35661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32688" y="1947672"/>
            <a:ext cx="416966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Modern selectors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" y="2313432"/>
            <a:ext cx="4114800" cy="2907791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120" b="0">
                <a:solidFill>
                  <a:srgbClr val="475569"/>
                </a:solidFill>
                <a:latin typeface="Aptos"/>
              </a:rPr>
              <a:t>• querySelector returns the first matching element.
• querySelectorAll returns all matching elements.
• forEach can update each selected element.
• This prepares students for arrays and loops.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577840" y="1783080"/>
            <a:ext cx="5532120" cy="356616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5742431" y="1929384"/>
            <a:ext cx="5202936" cy="32918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840" b="0">
                <a:solidFill>
                  <a:srgbClr val="E2E8F0"/>
                </a:solidFill>
                <a:latin typeface="Consolas"/>
              </a:rPr>
              <a:t>const firstCard = document.querySelector(".mini-card");
firstCard.style.background = "#dbeafe";
const allCards = document.querySelectorAll(".mini-card");
allCards.forEach(function (card, index) {
  card.textContent = `${index + 1}. ${card.textContent}`;
});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CSS selector knowledge becomes useful directly inside JavaScript.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Variables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23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Variables and Data Types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Variables are named containers that temporarily store data in memory while code is running.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22960" y="2103120"/>
            <a:ext cx="3291840" cy="2971800"/>
          </a:xfrm>
          <a:prstGeom prst="roundRect">
            <a:avLst>
              <a:gd name="adj" fmla="val 3692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822960" y="2103120"/>
            <a:ext cx="73152" cy="29718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1024128" y="226771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Why It Is Used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024128" y="2633472"/>
            <a:ext cx="2962656" cy="23134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• Reuse the same value</a:t>
            </a:r>
          </a:p>
          <a:p>
            <a:r>
              <a:t>• Perform calculations</a:t>
            </a:r>
          </a:p>
          <a:p>
            <a:r>
              <a:t>• Store user input</a:t>
            </a:r>
          </a:p>
          <a:p>
            <a:r>
              <a:t>• Write results to the page</a:t>
            </a:r>
          </a:p>
          <a:p>
            <a:r>
              <a:t>• Keep the program state</a:t>
            </a:r>
          </a:p>
        </p:txBody>
      </p:sp>
      <p:sp>
        <p:nvSpPr>
          <p:cNvPr id="12" name="Shape 10"/>
          <p:cNvSpPr/>
          <p:nvPr/>
        </p:nvSpPr>
        <p:spPr>
          <a:xfrm>
            <a:off x="4434840" y="2103120"/>
            <a:ext cx="3291840" cy="2971800"/>
          </a:xfrm>
          <a:prstGeom prst="roundRect">
            <a:avLst>
              <a:gd name="adj" fmla="val 3692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434840" y="2103120"/>
            <a:ext cx="73152" cy="29718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636008" y="226771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Source Unit Approach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636008" y="2633472"/>
            <a:ext cx="2962656" cy="23134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In the source unit, variables are introduced with the var keyword. This is enough to understand the basic idea of storing data.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8046720" y="2103120"/>
            <a:ext cx="3291840" cy="2971800"/>
          </a:xfrm>
          <a:prstGeom prst="roundRect">
            <a:avLst>
              <a:gd name="adj" fmla="val 3692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046720" y="2103120"/>
            <a:ext cx="73152" cy="297180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247888" y="226771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Modern Note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247888" y="2633472"/>
            <a:ext cx="2962656" cy="23134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In modern JavaScript, const and let are preferred more often; however, var can still help explain the basic idea of storing data.</a:t>
            </a:r>
            <a:endParaRPr lang="en-US" sz="11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Variables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24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Data Types: Number, String, Boolean, Object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In JavaScript, a variable type is usually determined automatically from the assigned value.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1737360"/>
            <a:ext cx="5715000" cy="4754880"/>
          </a:xfrm>
          <a:prstGeom prst="roundRect">
            <a:avLst>
              <a:gd name="adj" fmla="val 1538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941832" y="1883664"/>
            <a:ext cx="5422392" cy="44988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dirty="0">
                <a:solidFill>
                  <a:schemeClr val="bg1"/>
                </a:solidFill>
              </a:rPr>
              <a:t>var number = 52;          // number</a:t>
            </a:r>
          </a:p>
          <a:p>
            <a:r>
              <a:rPr dirty="0">
                <a:solidFill>
                  <a:schemeClr val="bg1"/>
                </a:solidFill>
              </a:rPr>
              <a:t>var ratio = 1.618;       // decimal number</a:t>
            </a:r>
          </a:p>
          <a:p>
            <a:r>
              <a:rPr dirty="0">
                <a:solidFill>
                  <a:schemeClr val="bg1"/>
                </a:solidFill>
              </a:rPr>
              <a:t>var city = "</a:t>
            </a:r>
            <a:r>
              <a:rPr dirty="0" err="1">
                <a:solidFill>
                  <a:schemeClr val="bg1"/>
                </a:solidFill>
              </a:rPr>
              <a:t>Ordu</a:t>
            </a:r>
            <a:r>
              <a:rPr dirty="0">
                <a:solidFill>
                  <a:schemeClr val="bg1"/>
                </a:solidFill>
              </a:rPr>
              <a:t>";       // string</a:t>
            </a:r>
          </a:p>
          <a:p>
            <a:r>
              <a:rPr dirty="0">
                <a:solidFill>
                  <a:schemeClr val="bg1"/>
                </a:solidFill>
              </a:rPr>
              <a:t>var choice = true;       // </a:t>
            </a:r>
            <a:r>
              <a:rPr dirty="0" err="1">
                <a:solidFill>
                  <a:schemeClr val="bg1"/>
                </a:solidFill>
              </a:rPr>
              <a:t>boolean</a:t>
            </a:r>
            <a:endParaRPr dirty="0">
              <a:solidFill>
                <a:schemeClr val="bg1"/>
              </a:solidFill>
            </a:endParaRPr>
          </a:p>
          <a:p>
            <a:endParaRPr dirty="0">
              <a:solidFill>
                <a:schemeClr val="bg1"/>
              </a:solidFill>
            </a:endParaRPr>
          </a:p>
          <a:p>
            <a:r>
              <a:rPr dirty="0">
                <a:solidFill>
                  <a:schemeClr val="bg1"/>
                </a:solidFill>
              </a:rPr>
              <a:t>var staff = {</a:t>
            </a:r>
          </a:p>
          <a:p>
            <a:r>
              <a:rPr dirty="0">
                <a:solidFill>
                  <a:schemeClr val="bg1"/>
                </a:solidFill>
              </a:rPr>
              <a:t>  name: "Sinan",</a:t>
            </a:r>
          </a:p>
          <a:p>
            <a:r>
              <a:rPr dirty="0">
                <a:solidFill>
                  <a:schemeClr val="bg1"/>
                </a:solidFill>
              </a:rPr>
              <a:t>  height: 1.87,</a:t>
            </a:r>
          </a:p>
          <a:p>
            <a:r>
              <a:rPr dirty="0">
                <a:solidFill>
                  <a:schemeClr val="bg1"/>
                </a:solidFill>
              </a:rPr>
              <a:t>  weight: 92,</a:t>
            </a:r>
          </a:p>
          <a:p>
            <a:r>
              <a:rPr dirty="0">
                <a:solidFill>
                  <a:schemeClr val="bg1"/>
                </a:solidFill>
              </a:rPr>
              <a:t>  job: "Chef"</a:t>
            </a:r>
          </a:p>
          <a:p>
            <a:r>
              <a:rPr dirty="0">
                <a:solidFill>
                  <a:schemeClr val="bg1"/>
                </a:solidFill>
              </a:rPr>
              <a:t>};</a:t>
            </a:r>
          </a:p>
        </p:txBody>
      </p:sp>
      <p:sp>
        <p:nvSpPr>
          <p:cNvPr id="10" name="Shape 8"/>
          <p:cNvSpPr/>
          <p:nvPr/>
        </p:nvSpPr>
        <p:spPr>
          <a:xfrm>
            <a:off x="6903720" y="2103120"/>
            <a:ext cx="4251960" cy="356616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903720" y="2103120"/>
            <a:ext cx="73152" cy="35661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104888" y="2267712"/>
            <a:ext cx="39227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Key Idea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104888" y="2633472"/>
            <a:ext cx="3922776" cy="2907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Numbers are not written in quotation marks.</a:t>
            </a:r>
          </a:p>
          <a:p>
            <a:r>
              <a:t>Strings are written in quotation marks.</a:t>
            </a:r>
          </a:p>
          <a:p>
            <a:r>
              <a:t>Boolean values can only be true or false.</a:t>
            </a:r>
          </a:p>
          <a:p>
            <a:r>
              <a:t>Objects hold multiple property-value pairs under one structure.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Variables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25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String Concatenation Mistake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Numbers written inside quotation marks are treated as text, not mathematical numbers.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914400" y="2103120"/>
            <a:ext cx="4937760" cy="2743200"/>
          </a:xfrm>
          <a:prstGeom prst="roundRect">
            <a:avLst>
              <a:gd name="adj" fmla="val 2667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078992" y="2249424"/>
            <a:ext cx="4645152" cy="2487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dirty="0">
                <a:solidFill>
                  <a:schemeClr val="bg1"/>
                </a:solidFill>
                <a:latin typeface="Aptos"/>
              </a:rPr>
              <a:t>var a = "1";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var b = "98";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var c = "8";</a:t>
            </a:r>
          </a:p>
          <a:p>
            <a:endParaRPr dirty="0">
              <a:solidFill>
                <a:schemeClr val="bg1"/>
              </a:solidFill>
              <a:latin typeface="Aptos"/>
            </a:endParaRPr>
          </a:p>
          <a:p>
            <a:r>
              <a:rPr dirty="0">
                <a:solidFill>
                  <a:schemeClr val="bg1"/>
                </a:solidFill>
                <a:latin typeface="Aptos"/>
              </a:rPr>
              <a:t>var total = a + b + c;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alert(total);  // 1988</a:t>
            </a:r>
          </a:p>
        </p:txBody>
      </p:sp>
      <p:sp>
        <p:nvSpPr>
          <p:cNvPr id="10" name="Shape 8"/>
          <p:cNvSpPr/>
          <p:nvPr/>
        </p:nvSpPr>
        <p:spPr>
          <a:xfrm>
            <a:off x="6400800" y="1783080"/>
            <a:ext cx="4663440" cy="233172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400800" y="1783080"/>
            <a:ext cx="73152" cy="23317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6601968" y="1947672"/>
            <a:ext cx="43342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Why Not 107?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601968" y="2313432"/>
            <a:ext cx="4334256" cy="1673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Because a, b, and c are written inside quotation marks. JavaScript joins them as strings: "1" + "98" + "8" → "1988"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1005840" y="5257800"/>
            <a:ext cx="10058400" cy="594360"/>
          </a:xfrm>
          <a:prstGeom prst="roundRect">
            <a:avLst>
              <a:gd name="adj" fmla="val 15385"/>
            </a:avLst>
          </a:prstGeom>
          <a:solidFill>
            <a:srgbClr val="2563EB">
              <a:alpha val="8000"/>
            </a:srgbClr>
          </a:solidFill>
          <a:ln w="12700">
            <a:solidFill>
              <a:srgbClr val="2563EB">
                <a:alpha val="3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1234440" y="5440680"/>
            <a:ext cx="9601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122033"/>
                </a:solidFill>
              </a:rPr>
              <a:t>Key question: Is this value a number, or text that only looks like a number?</a:t>
            </a:r>
            <a:endParaRPr lang="en-US" sz="1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Strings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String vs Number: The 1988 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A value can look like a number but still behave like text.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1783080"/>
            <a:ext cx="4572000" cy="35661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32688" y="1947672"/>
            <a:ext cx="416966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Why it happens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" y="2313432"/>
            <a:ext cx="4114800" cy="2907791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120" b="0">
                <a:solidFill>
                  <a:srgbClr val="475569"/>
                </a:solidFill>
                <a:latin typeface="Aptos"/>
              </a:rPr>
              <a:t>• Values inside quotation marks are strings.
• The + operator joins strings.
• Input values usually arrive as strings.
• Convert text to number before mathematical calculation.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577840" y="1783080"/>
            <a:ext cx="5532120" cy="356616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5742431" y="1929384"/>
            <a:ext cx="5202936" cy="32918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00" b="0">
                <a:solidFill>
                  <a:srgbClr val="E2E8F0"/>
                </a:solidFill>
                <a:latin typeface="Consolas"/>
              </a:rPr>
              <a:t>const a = "1";
const b = "98";
const c = "8";
const total = a + b + c;
alert(total); // 1988
const numericTotal = Number(a) + Number(b) + Number(c);
alert(numericTotal); // 107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Key question: Is this value a number, or text that only looks like a number?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Variables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27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Variable Naming Rules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Variable names should be readable and follow JavaScript rules.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914400" y="1920240"/>
            <a:ext cx="6400800" cy="4297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t>Names should be unique.</a:t>
            </a:r>
          </a:p>
          <a:p>
            <a:r>
              <a:t>They can start with a letter, underscore (_), or dollar sign ($).</a:t>
            </a:r>
          </a:p>
          <a:p>
            <a:r>
              <a:t>They cannot start with a number.</a:t>
            </a:r>
          </a:p>
          <a:p>
            <a:r>
              <a:t>Special characters other than underscore and dollar sign cannot be used.</a:t>
            </a:r>
          </a:p>
          <a:p>
            <a:r>
              <a:t>They are case-sensitive: Score and score are different.</a:t>
            </a:r>
          </a:p>
          <a:p>
            <a:r>
              <a:t>JavaScript keywords such as var, if, and else cannot be used as variable names.</a:t>
            </a:r>
          </a:p>
        </p:txBody>
      </p:sp>
      <p:sp>
        <p:nvSpPr>
          <p:cNvPr id="9" name="Shape 7"/>
          <p:cNvSpPr/>
          <p:nvPr/>
        </p:nvSpPr>
        <p:spPr>
          <a:xfrm>
            <a:off x="7635240" y="2194560"/>
            <a:ext cx="3429000" cy="3200400"/>
          </a:xfrm>
          <a:prstGeom prst="roundRect">
            <a:avLst>
              <a:gd name="adj" fmla="val 2286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7799832" y="2340864"/>
            <a:ext cx="3136392" cy="2944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var studentName = "Aylin";</a:t>
            </a:r>
          </a:p>
          <a:p>
            <a:r>
              <a:t>var _score = 85;</a:t>
            </a:r>
          </a:p>
          <a:p>
            <a:r>
              <a:t>var $state = true;</a:t>
            </a:r>
          </a:p>
          <a:p>
            <a:endParaRPr/>
          </a:p>
          <a:p>
            <a:r>
              <a:t>// Incorrect examples:</a:t>
            </a:r>
          </a:p>
          <a:p>
            <a:r>
              <a:t>var 2score = 90;</a:t>
            </a:r>
          </a:p>
          <a:p>
            <a:r>
              <a:t>var class = "A";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Variables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28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Modern Variable Habits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The source unit uses var; modern JavaScript usually uses const and let.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49808" y="1874519"/>
            <a:ext cx="73152" cy="269748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const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Use const when the variable should not be reassigned. Most values can start as const.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074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407408" y="1874519"/>
            <a:ext cx="73152" cy="269748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let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Use let when the value will change, such as a counter or a timer value.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650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65008" y="1874519"/>
            <a:ext cx="73152" cy="2697480"/>
          </a:xfrm>
          <a:prstGeom prst="rect">
            <a:avLst/>
          </a:prstGeom>
          <a:solidFill>
            <a:srgbClr val="16A34A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296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var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Older examples and textbooks often use var. Understand it, but prefer const/let in new code.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For beginner clarity: use const by default, switch to let only when the value changes.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Operators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29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Operators: Calculation, Assignment, Comparison, Logic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Operators are the calculation and decision-making language of the program.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2057400"/>
            <a:ext cx="2651760" cy="320040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77240" y="2057400"/>
            <a:ext cx="73152" cy="32004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78408" y="2221992"/>
            <a:ext cx="23225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Arithmetic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78408" y="2587752"/>
            <a:ext cx="2322576" cy="2542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+  -  *  /  %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++  --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Addition, subtraction, multiplication, division, modulo, increment, decrement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566160" y="2057400"/>
            <a:ext cx="2651760" cy="320040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3566160" y="2057400"/>
            <a:ext cx="73152" cy="320040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3767328" y="2221992"/>
            <a:ext cx="23225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Assignment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3767328" y="2587752"/>
            <a:ext cx="2322576" cy="2542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=  +=  -=  *=  /=  **=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Assign a value to a variable or update an existing value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355080" y="2057400"/>
            <a:ext cx="2651760" cy="320040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6355080" y="2057400"/>
            <a:ext cx="73152" cy="32004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6556248" y="2221992"/>
            <a:ext cx="23225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Comparison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556248" y="2587752"/>
            <a:ext cx="2322576" cy="2542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&lt;  &gt;  ==  &lt;=  &gt;=  !=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The result is true or false.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9144000" y="2057400"/>
            <a:ext cx="2651760" cy="320040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9144000" y="2057400"/>
            <a:ext cx="73152" cy="32004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9345168" y="2221992"/>
            <a:ext cx="23225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Logical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9345168" y="2587752"/>
            <a:ext cx="2322576" cy="2542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&amp;&amp;  ||  !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Used to evaluate multiple conditions together.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Introduction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03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Learning Unit: Interaction (JavaScript)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The purpose of this unit is to turn static HTML/CSS pages into dynamic interfaces that interact with the user.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85800" y="1920240"/>
            <a:ext cx="3474720" cy="310896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685800" y="1920240"/>
            <a:ext cx="73152" cy="310896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886968" y="2084832"/>
            <a:ext cx="3145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What We Will Learn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886968" y="2450592"/>
            <a:ext cx="3145536" cy="2450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• Variables and data types</a:t>
            </a:r>
          </a:p>
          <a:p>
            <a:r>
              <a:t>• Operators</a:t>
            </a:r>
          </a:p>
          <a:p>
            <a:r>
              <a:t>• Control structures</a:t>
            </a:r>
          </a:p>
          <a:p>
            <a:r>
              <a:t>• Events and functions</a:t>
            </a:r>
          </a:p>
          <a:p>
            <a:r>
              <a:t>• Arrays and loops</a:t>
            </a:r>
          </a:p>
          <a:p>
            <a:r>
              <a:t>• Timers</a:t>
            </a:r>
          </a:p>
          <a:p>
            <a:r>
              <a:t>• jQuery fundamentals</a:t>
            </a:r>
          </a:p>
        </p:txBody>
      </p:sp>
      <p:sp>
        <p:nvSpPr>
          <p:cNvPr id="12" name="Shape 10"/>
          <p:cNvSpPr/>
          <p:nvPr/>
        </p:nvSpPr>
        <p:spPr>
          <a:xfrm>
            <a:off x="4434840" y="1920240"/>
            <a:ext cx="3474720" cy="310896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434840" y="1920240"/>
            <a:ext cx="73152" cy="31089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636008" y="2084832"/>
            <a:ext cx="3145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Keywords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636008" y="2450592"/>
            <a:ext cx="3145536" cy="2450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variable, array, loop, function, event, control structure, library, jQuery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8183880" y="1920240"/>
            <a:ext cx="3108960" cy="310896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183880" y="1920240"/>
            <a:ext cx="73152" cy="310896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385048" y="2084832"/>
            <a:ext cx="27797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Lesson Logic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385048" y="2450592"/>
            <a:ext cx="2779776" cy="2450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Each concept is introduced first by meaning, then through a small browser-visible practice example.</a:t>
            </a:r>
            <a:endParaRPr lang="en-US" sz="115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Operators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30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Arithmetic and Assignment Operators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They are often used in counters, score calculations, and averages.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68680" y="1783080"/>
            <a:ext cx="5486400" cy="4572000"/>
          </a:xfrm>
          <a:prstGeom prst="roundRect">
            <a:avLst>
              <a:gd name="adj" fmla="val 1600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033272" y="1929384"/>
            <a:ext cx="5193792" cy="43159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dirty="0">
                <a:solidFill>
                  <a:schemeClr val="bg1"/>
                </a:solidFill>
                <a:latin typeface="Aptos"/>
              </a:rPr>
              <a:t>var a = 8;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var b = 2;</a:t>
            </a:r>
          </a:p>
          <a:p>
            <a:endParaRPr dirty="0">
              <a:solidFill>
                <a:schemeClr val="bg1"/>
              </a:solidFill>
              <a:latin typeface="Aptos"/>
            </a:endParaRPr>
          </a:p>
          <a:p>
            <a:r>
              <a:rPr dirty="0">
                <a:solidFill>
                  <a:schemeClr val="bg1"/>
                </a:solidFill>
                <a:latin typeface="Aptos"/>
              </a:rPr>
              <a:t>var total = a + b;  // 10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var fark = a - b;    // 6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var </a:t>
            </a:r>
            <a:r>
              <a:rPr dirty="0" err="1">
                <a:solidFill>
                  <a:schemeClr val="bg1"/>
                </a:solidFill>
                <a:latin typeface="Aptos"/>
              </a:rPr>
              <a:t>carpim</a:t>
            </a:r>
            <a:r>
              <a:rPr dirty="0">
                <a:solidFill>
                  <a:schemeClr val="bg1"/>
                </a:solidFill>
                <a:latin typeface="Aptos"/>
              </a:rPr>
              <a:t> = a * b;  // 16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var </a:t>
            </a:r>
            <a:r>
              <a:rPr dirty="0" err="1">
                <a:solidFill>
                  <a:schemeClr val="bg1"/>
                </a:solidFill>
                <a:latin typeface="Aptos"/>
              </a:rPr>
              <a:t>bolum</a:t>
            </a:r>
            <a:r>
              <a:rPr dirty="0">
                <a:solidFill>
                  <a:schemeClr val="bg1"/>
                </a:solidFill>
                <a:latin typeface="Aptos"/>
              </a:rPr>
              <a:t> = a / b;   // 4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var </a:t>
            </a:r>
            <a:r>
              <a:rPr dirty="0" err="1">
                <a:solidFill>
                  <a:schemeClr val="bg1"/>
                </a:solidFill>
                <a:latin typeface="Aptos"/>
              </a:rPr>
              <a:t>kalan</a:t>
            </a:r>
            <a:r>
              <a:rPr dirty="0">
                <a:solidFill>
                  <a:schemeClr val="bg1"/>
                </a:solidFill>
                <a:latin typeface="Aptos"/>
              </a:rPr>
              <a:t> = a % b;   // 0</a:t>
            </a:r>
          </a:p>
          <a:p>
            <a:endParaRPr dirty="0">
              <a:solidFill>
                <a:schemeClr val="bg1"/>
              </a:solidFill>
              <a:latin typeface="Aptos"/>
            </a:endParaRPr>
          </a:p>
          <a:p>
            <a:r>
              <a:rPr dirty="0">
                <a:solidFill>
                  <a:schemeClr val="bg1"/>
                </a:solidFill>
                <a:latin typeface="Aptos"/>
              </a:rPr>
              <a:t>a += 5;             // a = a + 5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b--;                // b = b - 1</a:t>
            </a:r>
          </a:p>
        </p:txBody>
      </p:sp>
      <p:sp>
        <p:nvSpPr>
          <p:cNvPr id="10" name="Shape 8"/>
          <p:cNvSpPr/>
          <p:nvPr/>
        </p:nvSpPr>
        <p:spPr>
          <a:xfrm>
            <a:off x="6812280" y="2148840"/>
            <a:ext cx="4297680" cy="3200400"/>
          </a:xfrm>
          <a:prstGeom prst="roundRect">
            <a:avLst>
              <a:gd name="adj" fmla="val 34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812280" y="2148840"/>
            <a:ext cx="73152" cy="320040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013448" y="2313432"/>
            <a:ext cx="39684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Explanation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013448" y="2679192"/>
            <a:ext cx="3968496" cy="2542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Assignment operators may look confusing at first.</a:t>
            </a:r>
          </a:p>
          <a:p>
            <a:endParaRPr/>
          </a:p>
          <a:p>
            <a:r>
              <a:t>Read A += 5 as “add 5 to the current value of A.”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Operators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31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Comparison and Logical Operators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Comparison operators are the foundation of decision structures; logical operators build multiple conditions.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68680" y="1737360"/>
            <a:ext cx="5760720" cy="4800600"/>
          </a:xfrm>
          <a:prstGeom prst="roundRect">
            <a:avLst>
              <a:gd name="adj" fmla="val 1524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033272" y="1883664"/>
            <a:ext cx="5468112" cy="45445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score = 78;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score &gt;= 60      // true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score &lt; 50       // false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score != 100     // true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user = "Ali";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password = "12345";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(user == "Ali" &amp;&amp; password == "12345") {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login approved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040880" y="2194560"/>
            <a:ext cx="4160520" cy="356616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7040880" y="2194560"/>
            <a:ext cx="73152" cy="35661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242048" y="2359152"/>
            <a:ext cx="38313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Short Meanings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242048" y="2724912"/>
            <a:ext cx="3831336" cy="2907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&amp;&amp; → and</a:t>
            </a:r>
          </a:p>
          <a:p>
            <a:r>
              <a:t>Both conditions must be true.</a:t>
            </a:r>
          </a:p>
          <a:p>
            <a:endParaRPr/>
          </a:p>
          <a:p>
            <a:r>
              <a:t>|| → or</a:t>
            </a:r>
          </a:p>
          <a:p>
            <a:r>
              <a:t>At least one condition can be true.</a:t>
            </a:r>
          </a:p>
          <a:p>
            <a:endParaRPr/>
          </a:p>
          <a:p>
            <a:r>
              <a:t>! → not</a:t>
            </a:r>
          </a:p>
          <a:p>
            <a:r>
              <a:t>It reverses the result.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Operators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32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Arithmetic Plus Comparison in One Output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A calculation can immediately become a true/false decision.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1691640"/>
            <a:ext cx="5486400" cy="3749039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41832" y="1837944"/>
            <a:ext cx="5157216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800" b="0">
                <a:solidFill>
                  <a:srgbClr val="E2E8F0"/>
                </a:solidFill>
                <a:latin typeface="Consolas"/>
              </a:rPr>
              <a:t>const quiz = 72;
const project = 88;
const average = (quiz + project) / 2;
const passed = average &gt;= 70;
document.getElementById("scoreGrid").innerHTML = `
  &lt;div&gt;Quiz: ${quiz}&lt;/div&gt;
  &lt;div&gt;Project: ${project}&lt;/div&gt;
  &lt;div&gt;Average: ${average}&lt;/div&gt;
  &lt;div&gt;Passed? ${passed}&lt;/div&gt;
`;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46520" y="1691640"/>
            <a:ext cx="4572000" cy="3749039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47688" y="1856232"/>
            <a:ext cx="416966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Calculation flow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2221992"/>
            <a:ext cx="4114800" cy="309067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120" b="0">
                <a:solidFill>
                  <a:srgbClr val="475569"/>
                </a:solidFill>
                <a:latin typeface="Aptos"/>
              </a:rPr>
              <a:t>• First calculate the average.
• Then compare it with the pass threshold.
• The comparison result is true or false.
• Finally show all values in the browser.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Events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33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Events: How the Page Responds to the User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Events are interaction points created by the user or the browser.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2011680"/>
            <a:ext cx="3383280" cy="338328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77240" y="2011680"/>
            <a:ext cx="73152" cy="338328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78408" y="2176272"/>
            <a:ext cx="30540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Everyday Examples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78408" y="2542032"/>
            <a:ext cx="3054096" cy="2724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• Clicking a button</a:t>
            </a:r>
          </a:p>
          <a:p>
            <a:r>
              <a:t>• Typing into an input</a:t>
            </a:r>
          </a:p>
          <a:p>
            <a:r>
              <a:t>• Loading the page</a:t>
            </a:r>
          </a:p>
          <a:p>
            <a:r>
              <a:t>• Moving the mouse over an element</a:t>
            </a:r>
          </a:p>
          <a:p>
            <a:r>
              <a:t>• Pressing a key</a:t>
            </a:r>
          </a:p>
          <a:p>
            <a:r>
              <a:t>• Leaving a selected field</a:t>
            </a:r>
          </a:p>
        </p:txBody>
      </p:sp>
      <p:sp>
        <p:nvSpPr>
          <p:cNvPr id="12" name="Shape 10"/>
          <p:cNvSpPr/>
          <p:nvPr/>
        </p:nvSpPr>
        <p:spPr>
          <a:xfrm>
            <a:off x="4480560" y="2011680"/>
            <a:ext cx="3383280" cy="338328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480560" y="2011680"/>
            <a:ext cx="73152" cy="338328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681728" y="2176272"/>
            <a:ext cx="30540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Code Logic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681728" y="2542032"/>
            <a:ext cx="3054096" cy="2724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When an event happens, code can run directly or a function can be called.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8183880" y="2011680"/>
            <a:ext cx="3383280" cy="338328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183880" y="2011680"/>
            <a:ext cx="73152" cy="338328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385048" y="2176272"/>
            <a:ext cx="30540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Core Sentence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385048" y="2542032"/>
            <a:ext cx="3054096" cy="2724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“When the user does this, run this function.”</a:t>
            </a:r>
          </a:p>
          <a:p>
            <a:endParaRPr/>
          </a:p>
          <a:p>
            <a:r>
              <a:t>This sentence is the basis of event logic.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Events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34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Common JavaScript Events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Understanding when each event is used is more important than memorizing event names.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85800" y="1828800"/>
            <a:ext cx="2514600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685800" y="1828800"/>
            <a:ext cx="73152" cy="14173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886968" y="1993392"/>
            <a:ext cx="21854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onLoad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886968" y="2359152"/>
            <a:ext cx="2185416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When an element or page loads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566160" y="1828800"/>
            <a:ext cx="2514600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3566160" y="1828800"/>
            <a:ext cx="73152" cy="14173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3767328" y="1993392"/>
            <a:ext cx="21854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onClick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3767328" y="2359152"/>
            <a:ext cx="2185416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When the user clicks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446520" y="1828800"/>
            <a:ext cx="2514600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6446520" y="1828800"/>
            <a:ext cx="73152" cy="14173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6647688" y="1993392"/>
            <a:ext cx="21854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onDblClick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647688" y="2359152"/>
            <a:ext cx="2185416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On double click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9326880" y="1828800"/>
            <a:ext cx="2514600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9326880" y="1828800"/>
            <a:ext cx="73152" cy="14173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9528048" y="1993392"/>
            <a:ext cx="21854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onFocus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9528048" y="2359152"/>
            <a:ext cx="2185416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When an element receives focus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685800" y="3291840"/>
            <a:ext cx="2514600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5" name="Shape 23"/>
          <p:cNvSpPr/>
          <p:nvPr/>
        </p:nvSpPr>
        <p:spPr>
          <a:xfrm>
            <a:off x="685800" y="3291840"/>
            <a:ext cx="73152" cy="14173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6" name="Text 24"/>
          <p:cNvSpPr/>
          <p:nvPr/>
        </p:nvSpPr>
        <p:spPr>
          <a:xfrm>
            <a:off x="886968" y="3456432"/>
            <a:ext cx="21854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onBlur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886968" y="3822192"/>
            <a:ext cx="2185416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When focus leaves the element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3566160" y="3291840"/>
            <a:ext cx="2514600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9" name="Shape 27"/>
          <p:cNvSpPr/>
          <p:nvPr/>
        </p:nvSpPr>
        <p:spPr>
          <a:xfrm>
            <a:off x="3566160" y="3291840"/>
            <a:ext cx="73152" cy="14173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0" name="Text 28"/>
          <p:cNvSpPr/>
          <p:nvPr/>
        </p:nvSpPr>
        <p:spPr>
          <a:xfrm>
            <a:off x="3767328" y="3456432"/>
            <a:ext cx="21854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onMouseOver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3767328" y="3822192"/>
            <a:ext cx="2185416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When the mouse is over the element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6446520" y="3291840"/>
            <a:ext cx="2514600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33" name="Shape 31"/>
          <p:cNvSpPr/>
          <p:nvPr/>
        </p:nvSpPr>
        <p:spPr>
          <a:xfrm>
            <a:off x="6446520" y="3291840"/>
            <a:ext cx="73152" cy="14173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4" name="Text 32"/>
          <p:cNvSpPr/>
          <p:nvPr/>
        </p:nvSpPr>
        <p:spPr>
          <a:xfrm>
            <a:off x="6647688" y="3456432"/>
            <a:ext cx="21854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onMouseOut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6647688" y="3822192"/>
            <a:ext cx="2185416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When the mouse leaves the element</a:t>
            </a:r>
            <a:endParaRPr lang="en-US" sz="1150" dirty="0"/>
          </a:p>
        </p:txBody>
      </p:sp>
      <p:sp>
        <p:nvSpPr>
          <p:cNvPr id="36" name="Shape 34"/>
          <p:cNvSpPr/>
          <p:nvPr/>
        </p:nvSpPr>
        <p:spPr>
          <a:xfrm>
            <a:off x="9326880" y="3291840"/>
            <a:ext cx="2514600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37" name="Shape 35"/>
          <p:cNvSpPr/>
          <p:nvPr/>
        </p:nvSpPr>
        <p:spPr>
          <a:xfrm>
            <a:off x="9326880" y="3291840"/>
            <a:ext cx="73152" cy="14173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8" name="Text 36"/>
          <p:cNvSpPr/>
          <p:nvPr/>
        </p:nvSpPr>
        <p:spPr>
          <a:xfrm>
            <a:off x="9528048" y="3456432"/>
            <a:ext cx="21854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onKeyDown</a:t>
            </a:r>
            <a:endParaRPr lang="en-US" sz="1500" dirty="0"/>
          </a:p>
        </p:txBody>
      </p:sp>
      <p:sp>
        <p:nvSpPr>
          <p:cNvPr id="39" name="Text 37"/>
          <p:cNvSpPr/>
          <p:nvPr/>
        </p:nvSpPr>
        <p:spPr>
          <a:xfrm>
            <a:off x="9528048" y="3822192"/>
            <a:ext cx="2185416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When a keyboard key is pressed</a:t>
            </a:r>
            <a:endParaRPr lang="en-US" sz="115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Events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35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Event Names as Triggers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An event is the trigger; the function creates the result.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49808" y="1874519"/>
            <a:ext cx="73152" cy="269748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Mouse events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click, dblclick, mouseover, mouseout, mousedown, mouseup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074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407408" y="1874519"/>
            <a:ext cx="73152" cy="269748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Keyboard and input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keydown, input, focus, blur, submit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650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65008" y="1874519"/>
            <a:ext cx="73152" cy="2697480"/>
          </a:xfrm>
          <a:prstGeom prst="rect">
            <a:avLst/>
          </a:prstGeom>
          <a:solidFill>
            <a:srgbClr val="16A34A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296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Page lifecycle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load and DOM-ready patterns run code when the page is available.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Do not memorize only the name; connect each event to a user action or browser state.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Events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36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Event + Function Relationship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If an event action is very short, it can be written in the tag; if the code grows, it should be placed inside a function.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5669280" cy="4754880"/>
          </a:xfrm>
          <a:prstGeom prst="roundRect">
            <a:avLst>
              <a:gd name="adj" fmla="val 1538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896112" y="1883664"/>
            <a:ext cx="5376672" cy="44988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&lt;button onclick="darkMode()"&gt;Dark Mode&lt;/button&gt;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&lt;button onclick="lightMode()"&gt;Light Mode&lt;/button&gt;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&lt;script&gt;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darkMode() {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document.getElementsByTagName("body")[0].style.color = "white";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document.getElementsByTagName("body")[0].style.backgroundColor = "black";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&lt;/script&gt;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6812280" y="2103120"/>
            <a:ext cx="43434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812280" y="2103120"/>
            <a:ext cx="73152" cy="34747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013448" y="2267712"/>
            <a:ext cx="40142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Key Idea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013448" y="2633472"/>
            <a:ext cx="4014216" cy="2816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When functions are used with events, page behavior becomes organized.</a:t>
            </a:r>
          </a:p>
          <a:p>
            <a:endParaRPr/>
          </a:p>
          <a:p>
            <a:r>
              <a:t>onclick only triggers the action; the main work happens inside the function.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Events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37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Inline Events and addEventListener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Both styles connect user action to code; they organize behavior differently.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1828800"/>
            <a:ext cx="5257800" cy="30175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49808" y="1828800"/>
            <a:ext cx="73152" cy="301752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1993392"/>
            <a:ext cx="493776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Inline event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359152"/>
            <a:ext cx="4937760" cy="2331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The event is written directly in the HTML tag. It is easy to see in early textbook examples.
&lt;button onclick="darkMode()"&gt;Dark&lt;/button&gt;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63640" y="1828800"/>
            <a:ext cx="4983480" cy="30175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263640" y="1828800"/>
            <a:ext cx="73152" cy="301752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428231" y="1993392"/>
            <a:ext cx="466344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addEventListener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28231" y="2359152"/>
            <a:ext cx="4663440" cy="2331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The event is connected inside JavaScript. It keeps HTML cleaner and is common in modern projects.
button.addEventListener("click", function(){ ... });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Both mean the same idea: when this happens, run this code.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Functions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38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What Is a Function?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A function is a named, reusable block of code created to perform a specific task.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2103120"/>
            <a:ext cx="3246120" cy="301752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77240" y="2103120"/>
            <a:ext cx="73152" cy="30175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78408" y="2267712"/>
            <a:ext cx="29169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Why It Is Used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78408" y="2633472"/>
            <a:ext cx="2916936" cy="23591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• Reduces repeated code</a:t>
            </a:r>
          </a:p>
          <a:p>
            <a:r>
              <a:t>• Groups code</a:t>
            </a:r>
          </a:p>
          <a:p>
            <a:r>
              <a:t>• Improves readability</a:t>
            </a:r>
          </a:p>
          <a:p>
            <a:r>
              <a:t>• Works with events</a:t>
            </a:r>
          </a:p>
          <a:p>
            <a:r>
              <a:t>• Allows the same action to be called again</a:t>
            </a:r>
          </a:p>
        </p:txBody>
      </p:sp>
      <p:sp>
        <p:nvSpPr>
          <p:cNvPr id="12" name="Shape 10"/>
          <p:cNvSpPr/>
          <p:nvPr/>
        </p:nvSpPr>
        <p:spPr>
          <a:xfrm>
            <a:off x="4480560" y="1828800"/>
            <a:ext cx="3291840" cy="2194560"/>
          </a:xfrm>
          <a:prstGeom prst="roundRect">
            <a:avLst>
              <a:gd name="adj" fmla="val 3333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4645152" y="1975104"/>
            <a:ext cx="2999232" cy="19385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functionName() {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code to run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functionName();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8183880" y="2103120"/>
            <a:ext cx="3154680" cy="301752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5" name="Shape 13"/>
          <p:cNvSpPr/>
          <p:nvPr/>
        </p:nvSpPr>
        <p:spPr>
          <a:xfrm>
            <a:off x="8183880" y="2103120"/>
            <a:ext cx="73152" cy="3017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6" name="Text 14"/>
          <p:cNvSpPr/>
          <p:nvPr/>
        </p:nvSpPr>
        <p:spPr>
          <a:xfrm>
            <a:off x="8385048" y="2267712"/>
            <a:ext cx="28254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Basic Parts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8385048" y="2633472"/>
            <a:ext cx="2825496" cy="23591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function keyword</a:t>
            </a:r>
          </a:p>
          <a:p>
            <a:r>
              <a:t>Function name</a:t>
            </a:r>
          </a:p>
          <a:p>
            <a:r>
              <a:t>Parentheses ()</a:t>
            </a:r>
          </a:p>
          <a:p>
            <a:r>
              <a:t>Curly braces {}</a:t>
            </a:r>
          </a:p>
          <a:p>
            <a:r>
              <a:t>Code that runs inside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Functions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39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Functions Without Parameters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If the action does not need extra information from outside, a function without parameters is enough.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68680" y="1828800"/>
            <a:ext cx="5486400" cy="4480560"/>
          </a:xfrm>
          <a:prstGeom prst="roundRect">
            <a:avLst>
              <a:gd name="adj" fmla="val 1633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033272" y="1975104"/>
            <a:ext cx="5193792" cy="42245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&lt;input type="button" onclick="resizeImage()"&gt;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&lt;img src="sunset.jpg" id="image"&gt;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&lt;script&gt;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resizeImage() {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document.getElementById("image").style.width = "150px";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document.getElementById("image").style.height = "150px";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&lt;/script&gt;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858000" y="2103120"/>
            <a:ext cx="420624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858000" y="2103120"/>
            <a:ext cx="73152" cy="34747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059168" y="2267712"/>
            <a:ext cx="38770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Explanation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059168" y="2633472"/>
            <a:ext cx="3877056" cy="2816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When the button is clicked, the same action always happens: the element with id="image" becomes 150px wide and 150px high.</a:t>
            </a:r>
          </a:p>
          <a:p>
            <a:endParaRPr/>
          </a:p>
          <a:p>
            <a:r>
              <a:t>Because no external value is needed, the function is called with empty parentheses.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Introduction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04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Warm-Up Questions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Before the lesson begins, connect JavaScript to everyday web experiences.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1828800"/>
            <a:ext cx="5029200" cy="27432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77240" y="1828800"/>
            <a:ext cx="73152" cy="27432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78408" y="1993392"/>
            <a:ext cx="47000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Question 1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78408" y="2359152"/>
            <a:ext cx="4700016" cy="20848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Which parts of the websites you use create interaction with the user?</a:t>
            </a:r>
          </a:p>
          <a:p>
            <a:endParaRPr/>
          </a:p>
          <a:p>
            <a:r>
              <a:t>Examples: buttons, forms, dropdown menus, counters, notifications, and chat panels.</a:t>
            </a:r>
          </a:p>
        </p:txBody>
      </p:sp>
      <p:sp>
        <p:nvSpPr>
          <p:cNvPr id="12" name="Shape 10"/>
          <p:cNvSpPr/>
          <p:nvPr/>
        </p:nvSpPr>
        <p:spPr>
          <a:xfrm>
            <a:off x="6355080" y="1828800"/>
            <a:ext cx="5029200" cy="27432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6355080" y="1828800"/>
            <a:ext cx="73152" cy="27432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6556248" y="1993392"/>
            <a:ext cx="47000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Question 2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556248" y="2359152"/>
            <a:ext cx="4700016" cy="20848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Why are popular JavaScript libraries used?</a:t>
            </a:r>
          </a:p>
          <a:p>
            <a:endParaRPr/>
          </a:p>
          <a:p>
            <a:r>
              <a:t>They can reduce repeated code, provide ready-made functions, support animation, simplify selection, and offer broad community support.</a:t>
            </a:r>
          </a:p>
        </p:txBody>
      </p:sp>
      <p:sp>
        <p:nvSpPr>
          <p:cNvPr id="16" name="Shape 14"/>
          <p:cNvSpPr/>
          <p:nvPr/>
        </p:nvSpPr>
        <p:spPr>
          <a:xfrm>
            <a:off x="868680" y="5074920"/>
            <a:ext cx="10424160" cy="640080"/>
          </a:xfrm>
          <a:prstGeom prst="roundRect">
            <a:avLst>
              <a:gd name="adj" fmla="val 14286"/>
            </a:avLst>
          </a:prstGeom>
          <a:solidFill>
            <a:srgbClr val="7C3AED">
              <a:alpha val="8000"/>
            </a:srgbClr>
          </a:solidFill>
          <a:ln w="12700">
            <a:solidFill>
              <a:srgbClr val="7C3AED">
                <a:alpha val="3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Text 15"/>
          <p:cNvSpPr/>
          <p:nvPr/>
        </p:nvSpPr>
        <p:spPr>
          <a:xfrm>
            <a:off x="1097280" y="5257800"/>
            <a:ext cx="9966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122033"/>
                </a:solidFill>
              </a:rPr>
              <a:t>Main idea for today: JavaScript does not only display a page; it lets the page respond.</a:t>
            </a:r>
            <a:endParaRPr lang="en-US" sz="14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Functions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40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Practice: Gallery with Functions Without Parameters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In the gallery example, each button brings a different image to the front; zIndex changes the layer order.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85800" y="1737360"/>
            <a:ext cx="6217920" cy="4572000"/>
          </a:xfrm>
          <a:prstGeom prst="roundRect">
            <a:avLst>
              <a:gd name="adj" fmla="val 1600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850392" y="1883664"/>
            <a:ext cx="5925312" cy="43159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showImage1() {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document.getElementById("image1").style.zIndex = 2;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document.getElementById("image2").style.zIndex = 1;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document.getElementById("image3").style.zIndex = 1;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showImage2() {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document.getElementById("image1").style.zIndex = 1;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document.getElementById("image2").style.zIndex = 2;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document.getElementById("image3").style.zIndex = 1;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7360920" y="2148840"/>
            <a:ext cx="3840480" cy="329184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7360920" y="2148840"/>
            <a:ext cx="73152" cy="32918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562088" y="2313432"/>
            <a:ext cx="35112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Explanation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562088" y="2679192"/>
            <a:ext cx="3511296" cy="2633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The images are placed on top of one another.</a:t>
            </a:r>
          </a:p>
          <a:p>
            <a:endParaRPr/>
          </a:p>
          <a:p>
            <a:r>
              <a:t>The image with the larger zIndex value appears on top.</a:t>
            </a:r>
          </a:p>
          <a:p>
            <a:endParaRPr/>
          </a:p>
          <a:p>
            <a:r>
              <a:t>The buttons do not change the image source; they only change the layer order.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Functions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41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Functions with Parameters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A parameter is a value sent into a function from outside; it determines which element or value the function works with.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68680" y="2103120"/>
            <a:ext cx="5303520" cy="2926080"/>
          </a:xfrm>
          <a:prstGeom prst="roundRect">
            <a:avLst>
              <a:gd name="adj" fmla="val 2500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033272" y="2249424"/>
            <a:ext cx="5010912" cy="2670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newSize(a) {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document.getElementById(a).style.width = "150px";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document.getElementById(a).style.height = "150px";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newSize("image");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629400" y="2103120"/>
            <a:ext cx="4572000" cy="292608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629400" y="2103120"/>
            <a:ext cx="73152" cy="292608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6830568" y="2267712"/>
            <a:ext cx="42428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Why It Is More Flexible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830568" y="2633472"/>
            <a:ext cx="4242816" cy="22677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The same function can be called with different id values.</a:t>
            </a:r>
          </a:p>
          <a:p>
            <a:endParaRPr/>
          </a:p>
          <a:p>
            <a:r>
              <a:t>A parameter makes the function flexible instead of fixed.</a:t>
            </a:r>
          </a:p>
        </p:txBody>
      </p:sp>
      <p:sp>
        <p:nvSpPr>
          <p:cNvPr id="14" name="Shape 12"/>
          <p:cNvSpPr/>
          <p:nvPr/>
        </p:nvSpPr>
        <p:spPr>
          <a:xfrm>
            <a:off x="914400" y="5166360"/>
            <a:ext cx="10058400" cy="548640"/>
          </a:xfrm>
          <a:prstGeom prst="roundRect">
            <a:avLst>
              <a:gd name="adj" fmla="val 16667"/>
            </a:avLst>
          </a:prstGeom>
          <a:solidFill>
            <a:srgbClr val="2563EB">
              <a:alpha val="8000"/>
            </a:srgbClr>
          </a:solidFill>
          <a:ln w="12700">
            <a:solidFill>
              <a:srgbClr val="2563EB">
                <a:alpha val="3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1143000" y="5349240"/>
            <a:ext cx="9601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122033"/>
                </a:solidFill>
              </a:rPr>
              <a:t>A parameter is the information sent to a function.</a:t>
            </a:r>
            <a:endParaRPr lang="en-US" sz="14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Functions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42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Practice: Changing Border Radius with a Parameter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Radio buttons send different values to the same function; the function stays the same, but the result changes.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1645920"/>
            <a:ext cx="6400800" cy="4983480"/>
          </a:xfrm>
          <a:prstGeom prst="roundRect">
            <a:avLst>
              <a:gd name="adj" fmla="val 1468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941832" y="1792224"/>
            <a:ext cx="6108192" cy="47274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dirty="0">
                <a:solidFill>
                  <a:schemeClr val="bg1"/>
                </a:solidFill>
                <a:latin typeface="Aptos"/>
              </a:rPr>
              <a:t>&lt;input type="radio" onclick="</a:t>
            </a:r>
            <a:r>
              <a:rPr dirty="0" err="1">
                <a:solidFill>
                  <a:schemeClr val="bg1"/>
                </a:solidFill>
                <a:latin typeface="Aptos"/>
              </a:rPr>
              <a:t>roundCorner</a:t>
            </a:r>
            <a:r>
              <a:rPr dirty="0">
                <a:solidFill>
                  <a:schemeClr val="bg1"/>
                </a:solidFill>
                <a:latin typeface="Aptos"/>
              </a:rPr>
              <a:t>('0px')"&gt; 0 pixels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&lt;input type="radio" onclick="</a:t>
            </a:r>
            <a:r>
              <a:rPr dirty="0" err="1">
                <a:solidFill>
                  <a:schemeClr val="bg1"/>
                </a:solidFill>
                <a:latin typeface="Aptos"/>
              </a:rPr>
              <a:t>roundCorner</a:t>
            </a:r>
            <a:r>
              <a:rPr dirty="0">
                <a:solidFill>
                  <a:schemeClr val="bg1"/>
                </a:solidFill>
                <a:latin typeface="Aptos"/>
              </a:rPr>
              <a:t>('10px')"&gt; 10 pixels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&lt;input type="radio" onclick="</a:t>
            </a:r>
            <a:r>
              <a:rPr dirty="0" err="1">
                <a:solidFill>
                  <a:schemeClr val="bg1"/>
                </a:solidFill>
                <a:latin typeface="Aptos"/>
              </a:rPr>
              <a:t>roundCorner</a:t>
            </a:r>
            <a:r>
              <a:rPr dirty="0">
                <a:solidFill>
                  <a:schemeClr val="bg1"/>
                </a:solidFill>
                <a:latin typeface="Aptos"/>
              </a:rPr>
              <a:t>('25px')"&gt; 25 pixels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&lt;input type="radio" onclick="</a:t>
            </a:r>
            <a:r>
              <a:rPr dirty="0" err="1">
                <a:solidFill>
                  <a:schemeClr val="bg1"/>
                </a:solidFill>
                <a:latin typeface="Aptos"/>
              </a:rPr>
              <a:t>roundCorner</a:t>
            </a:r>
            <a:r>
              <a:rPr dirty="0">
                <a:solidFill>
                  <a:schemeClr val="bg1"/>
                </a:solidFill>
                <a:latin typeface="Aptos"/>
              </a:rPr>
              <a:t>('50px')"&gt; 50 pixels</a:t>
            </a:r>
          </a:p>
          <a:p>
            <a:endParaRPr dirty="0">
              <a:solidFill>
                <a:schemeClr val="bg1"/>
              </a:solidFill>
              <a:latin typeface="Aptos"/>
            </a:endParaRPr>
          </a:p>
          <a:p>
            <a:r>
              <a:rPr dirty="0">
                <a:solidFill>
                  <a:schemeClr val="bg1"/>
                </a:solidFill>
                <a:latin typeface="Aptos"/>
              </a:rPr>
              <a:t>&lt;script&gt;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function </a:t>
            </a:r>
            <a:r>
              <a:rPr dirty="0" err="1">
                <a:solidFill>
                  <a:schemeClr val="bg1"/>
                </a:solidFill>
                <a:latin typeface="Aptos"/>
              </a:rPr>
              <a:t>roundCorner</a:t>
            </a:r>
            <a:r>
              <a:rPr dirty="0">
                <a:solidFill>
                  <a:schemeClr val="bg1"/>
                </a:solidFill>
                <a:latin typeface="Aptos"/>
              </a:rPr>
              <a:t>(</a:t>
            </a:r>
            <a:r>
              <a:rPr dirty="0" err="1">
                <a:solidFill>
                  <a:schemeClr val="bg1"/>
                </a:solidFill>
                <a:latin typeface="Aptos"/>
              </a:rPr>
              <a:t>radiusValue</a:t>
            </a:r>
            <a:r>
              <a:rPr dirty="0">
                <a:solidFill>
                  <a:schemeClr val="bg1"/>
                </a:solidFill>
                <a:latin typeface="Aptos"/>
              </a:rPr>
              <a:t>) {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  </a:t>
            </a:r>
            <a:r>
              <a:rPr dirty="0" err="1">
                <a:solidFill>
                  <a:schemeClr val="bg1"/>
                </a:solidFill>
                <a:latin typeface="Aptos"/>
              </a:rPr>
              <a:t>document.getElementById</a:t>
            </a:r>
            <a:r>
              <a:rPr dirty="0">
                <a:solidFill>
                  <a:schemeClr val="bg1"/>
                </a:solidFill>
                <a:latin typeface="Aptos"/>
              </a:rPr>
              <a:t>("box").</a:t>
            </a:r>
            <a:r>
              <a:rPr dirty="0" err="1">
                <a:solidFill>
                  <a:schemeClr val="bg1"/>
                </a:solidFill>
                <a:latin typeface="Aptos"/>
              </a:rPr>
              <a:t>style.borderRadius</a:t>
            </a:r>
            <a:r>
              <a:rPr dirty="0">
                <a:solidFill>
                  <a:schemeClr val="bg1"/>
                </a:solidFill>
                <a:latin typeface="Aptos"/>
              </a:rPr>
              <a:t> = </a:t>
            </a:r>
            <a:r>
              <a:rPr dirty="0" err="1">
                <a:solidFill>
                  <a:schemeClr val="bg1"/>
                </a:solidFill>
                <a:latin typeface="Aptos"/>
              </a:rPr>
              <a:t>radiusValue</a:t>
            </a:r>
            <a:r>
              <a:rPr dirty="0">
                <a:solidFill>
                  <a:schemeClr val="bg1"/>
                </a:solidFill>
                <a:latin typeface="Aptos"/>
              </a:rPr>
              <a:t>;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}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&lt;/script&gt;</a:t>
            </a:r>
          </a:p>
        </p:txBody>
      </p:sp>
      <p:sp>
        <p:nvSpPr>
          <p:cNvPr id="10" name="Shape 8"/>
          <p:cNvSpPr/>
          <p:nvPr/>
        </p:nvSpPr>
        <p:spPr>
          <a:xfrm>
            <a:off x="7543800" y="2194560"/>
            <a:ext cx="3657600" cy="329184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7543800" y="2194560"/>
            <a:ext cx="73152" cy="32918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744968" y="2359152"/>
            <a:ext cx="33284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Main Point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744968" y="2724912"/>
            <a:ext cx="3328416" cy="2633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Instead of writing four separate functions, one function is used.</a:t>
            </a:r>
          </a:p>
          <a:p>
            <a:endParaRPr/>
          </a:p>
          <a:p>
            <a:r>
              <a:t>The parameter sent to the function creates the difference.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Functions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43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The this Keyword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this is used to send the element where the event happened into the function.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22960" y="1828800"/>
            <a:ext cx="5760720" cy="3931920"/>
          </a:xfrm>
          <a:prstGeom prst="roundRect">
            <a:avLst>
              <a:gd name="adj" fmla="val 1860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987552" y="1975104"/>
            <a:ext cx="5468112" cy="3675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&lt;input type="text" value="0" onkeypress="squareNumber(this)"&gt;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&lt;p id="result"&gt;0&lt;/p&gt;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&lt;script&gt;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squareNumber(a) {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number = a.value;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result = number * number;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document.getElementById("result").innerHTML = result;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&lt;/script&gt;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903720" y="2103120"/>
            <a:ext cx="4343400" cy="338328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903720" y="2103120"/>
            <a:ext cx="73152" cy="33832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104888" y="2267712"/>
            <a:ext cx="40142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Key Idea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104888" y="2633472"/>
            <a:ext cx="4014216" cy="2724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this represents the input element where the event occurred.</a:t>
            </a:r>
          </a:p>
          <a:p>
            <a:endParaRPr/>
          </a:p>
          <a:p>
            <a:r>
              <a:t>a.value reads the current value of that input.</a:t>
            </a:r>
          </a:p>
          <a:p>
            <a:endParaRPr/>
          </a:p>
          <a:p>
            <a:r>
              <a:t>The result is written into another element.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Functions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44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The this Parameter with Number Conversion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this sends the current element into the function.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1691640"/>
            <a:ext cx="5486400" cy="3749039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41832" y="1837944"/>
            <a:ext cx="5157216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800" b="0">
                <a:solidFill>
                  <a:srgbClr val="E2E8F0"/>
                </a:solidFill>
                <a:latin typeface="Consolas"/>
              </a:rPr>
              <a:t>&lt;input type="text" value="0" oninput="squareValue(this)"&gt;
&lt;p id="result"&gt;0&lt;/p&gt;
&lt;script&gt;
function squareValue(inputElement) {
  const number = Number(inputElement.value);
  const result = number * number;
  document.getElementById("result").textContent = result;
}
&lt;/script&gt;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46520" y="1691640"/>
            <a:ext cx="4572000" cy="3749039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47688" y="1856232"/>
            <a:ext cx="416966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Why this version is clearer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2221992"/>
            <a:ext cx="4114800" cy="309067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120" b="0">
                <a:solidFill>
                  <a:srgbClr val="475569"/>
                </a:solidFill>
                <a:latin typeface="Aptos"/>
              </a:rPr>
              <a:t>• this means “this exact input element”.
• inputElement.value reads what the user typed.
• Number(...) converts text input into a number.
• The output updates the paragraph.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Functions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45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The return Command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return sends the result produced by a function back outside the function.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68680" y="1691640"/>
            <a:ext cx="5577840" cy="4754880"/>
          </a:xfrm>
          <a:prstGeom prst="roundRect">
            <a:avLst>
              <a:gd name="adj" fmla="val 1538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033272" y="1837944"/>
            <a:ext cx="5285232" cy="44988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megaByte(a) {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result = a * 1024;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return result;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x = megaByte(100);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alert(x); // 102400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combineName(ad, soyad) {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fullName = ad + " " + soyad;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return fullName;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812280" y="2148840"/>
            <a:ext cx="43434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812280" y="2148840"/>
            <a:ext cx="73152" cy="34747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013448" y="2313432"/>
            <a:ext cx="40142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Why It Matters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013448" y="2679192"/>
            <a:ext cx="4014216" cy="2816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A function does not only have to write to the screen.</a:t>
            </a:r>
          </a:p>
          <a:p>
            <a:endParaRPr/>
          </a:p>
          <a:p>
            <a:r>
              <a:t>It can first calculate a result and then return it so the result can be used elsewhere.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Functions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46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Return Values in a Calculator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A function can calculate first and return a result later.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1691640"/>
            <a:ext cx="5486400" cy="3749039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41832" y="1837944"/>
            <a:ext cx="5157216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19" b="0">
                <a:solidFill>
                  <a:srgbClr val="E2E8F0"/>
                </a:solidFill>
                <a:latin typeface="Consolas"/>
              </a:rPr>
              <a:t>function calculateTotal(price, quantity, taxRate) {
  const subtotal = price * quantity;
  const tax = subtotal * taxRate;
  return subtotal + tax;
}
const total = calculateTotal(120, 2, 0.10);
document.getElementById("summary").textContent = total;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46520" y="1691640"/>
            <a:ext cx="4572000" cy="3749039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47688" y="1856232"/>
            <a:ext cx="416966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Clean calculation pattern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2221992"/>
            <a:ext cx="4114800" cy="309067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120" b="0">
                <a:solidFill>
                  <a:srgbClr val="475569"/>
                </a:solidFill>
                <a:latin typeface="Aptos"/>
              </a:rPr>
              <a:t>• The function does not directly update the page.
• It returns a calculated value.
• Another line decides where to show that value.
• This separation makes larger code easier to manage.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Functions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47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Practice: Messaging Interface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The user writes a message into the input, presses the button, and JavaScript adds a new message box into the HTML.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85800" y="1645920"/>
            <a:ext cx="6492240" cy="4892040"/>
          </a:xfrm>
          <a:prstGeom prst="roundRect">
            <a:avLst>
              <a:gd name="adj" fmla="val 1495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850392" y="1792224"/>
            <a:ext cx="6199632" cy="46360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dirty="0">
                <a:solidFill>
                  <a:schemeClr val="bg1"/>
                </a:solidFill>
                <a:latin typeface="Aptos"/>
              </a:rPr>
              <a:t>function </a:t>
            </a:r>
            <a:r>
              <a:rPr dirty="0" err="1">
                <a:solidFill>
                  <a:schemeClr val="bg1"/>
                </a:solidFill>
                <a:latin typeface="Aptos"/>
              </a:rPr>
              <a:t>sendMessage</a:t>
            </a:r>
            <a:r>
              <a:rPr dirty="0">
                <a:solidFill>
                  <a:schemeClr val="bg1"/>
                </a:solidFill>
                <a:latin typeface="Aptos"/>
              </a:rPr>
              <a:t>() {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  var message = </a:t>
            </a:r>
            <a:r>
              <a:rPr dirty="0" err="1">
                <a:solidFill>
                  <a:schemeClr val="bg1"/>
                </a:solidFill>
                <a:latin typeface="Aptos"/>
              </a:rPr>
              <a:t>document.getElementById</a:t>
            </a:r>
            <a:r>
              <a:rPr dirty="0">
                <a:solidFill>
                  <a:schemeClr val="bg1"/>
                </a:solidFill>
                <a:latin typeface="Aptos"/>
              </a:rPr>
              <a:t>("message").value;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  var d = new Date();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  var hour = </a:t>
            </a:r>
            <a:r>
              <a:rPr dirty="0" err="1">
                <a:solidFill>
                  <a:schemeClr val="bg1"/>
                </a:solidFill>
                <a:latin typeface="Aptos"/>
              </a:rPr>
              <a:t>d.getHours</a:t>
            </a:r>
            <a:r>
              <a:rPr dirty="0">
                <a:solidFill>
                  <a:schemeClr val="bg1"/>
                </a:solidFill>
                <a:latin typeface="Aptos"/>
              </a:rPr>
              <a:t>();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  var minute = </a:t>
            </a:r>
            <a:r>
              <a:rPr dirty="0" err="1">
                <a:solidFill>
                  <a:schemeClr val="bg1"/>
                </a:solidFill>
                <a:latin typeface="Aptos"/>
              </a:rPr>
              <a:t>d.getMinutes</a:t>
            </a:r>
            <a:r>
              <a:rPr dirty="0">
                <a:solidFill>
                  <a:schemeClr val="bg1"/>
                </a:solidFill>
                <a:latin typeface="Aptos"/>
              </a:rPr>
              <a:t>();</a:t>
            </a:r>
          </a:p>
          <a:p>
            <a:endParaRPr dirty="0">
              <a:solidFill>
                <a:schemeClr val="bg1"/>
              </a:solidFill>
              <a:latin typeface="Aptos"/>
            </a:endParaRPr>
          </a:p>
          <a:p>
            <a:r>
              <a:rPr dirty="0">
                <a:solidFill>
                  <a:schemeClr val="bg1"/>
                </a:solidFill>
                <a:latin typeface="Aptos"/>
              </a:rPr>
              <a:t>  </a:t>
            </a:r>
            <a:r>
              <a:rPr dirty="0" err="1">
                <a:solidFill>
                  <a:schemeClr val="bg1"/>
                </a:solidFill>
                <a:latin typeface="Aptos"/>
              </a:rPr>
              <a:t>document.getElementById</a:t>
            </a:r>
            <a:r>
              <a:rPr dirty="0">
                <a:solidFill>
                  <a:schemeClr val="bg1"/>
                </a:solidFill>
                <a:latin typeface="Aptos"/>
              </a:rPr>
              <a:t>("</a:t>
            </a:r>
            <a:r>
              <a:rPr dirty="0" err="1">
                <a:solidFill>
                  <a:schemeClr val="bg1"/>
                </a:solidFill>
                <a:latin typeface="Aptos"/>
              </a:rPr>
              <a:t>messageBoxes</a:t>
            </a:r>
            <a:r>
              <a:rPr dirty="0">
                <a:solidFill>
                  <a:schemeClr val="bg1"/>
                </a:solidFill>
                <a:latin typeface="Aptos"/>
              </a:rPr>
              <a:t>").</a:t>
            </a:r>
            <a:r>
              <a:rPr dirty="0" err="1">
                <a:solidFill>
                  <a:schemeClr val="bg1"/>
                </a:solidFill>
                <a:latin typeface="Aptos"/>
              </a:rPr>
              <a:t>innerHTML</a:t>
            </a:r>
            <a:r>
              <a:rPr dirty="0">
                <a:solidFill>
                  <a:schemeClr val="bg1"/>
                </a:solidFill>
                <a:latin typeface="Aptos"/>
              </a:rPr>
              <a:t> +=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    "&lt;div class='</a:t>
            </a:r>
            <a:r>
              <a:rPr dirty="0" err="1">
                <a:solidFill>
                  <a:schemeClr val="bg1"/>
                </a:solidFill>
                <a:latin typeface="Aptos"/>
              </a:rPr>
              <a:t>sentMessage</a:t>
            </a:r>
            <a:r>
              <a:rPr dirty="0">
                <a:solidFill>
                  <a:schemeClr val="bg1"/>
                </a:solidFill>
                <a:latin typeface="Aptos"/>
              </a:rPr>
              <a:t>'&gt;" + message +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    "&lt;span class='time'&gt;" + hour + ":" + minute + "&lt;/span&gt;&lt;/div&gt;";</a:t>
            </a:r>
          </a:p>
          <a:p>
            <a:endParaRPr dirty="0">
              <a:solidFill>
                <a:schemeClr val="bg1"/>
              </a:solidFill>
              <a:latin typeface="Aptos"/>
            </a:endParaRPr>
          </a:p>
          <a:p>
            <a:r>
              <a:rPr dirty="0">
                <a:solidFill>
                  <a:schemeClr val="bg1"/>
                </a:solidFill>
                <a:latin typeface="Aptos"/>
              </a:rPr>
              <a:t>  </a:t>
            </a:r>
            <a:r>
              <a:rPr dirty="0" err="1">
                <a:solidFill>
                  <a:schemeClr val="bg1"/>
                </a:solidFill>
                <a:latin typeface="Aptos"/>
              </a:rPr>
              <a:t>document.getElementById</a:t>
            </a:r>
            <a:r>
              <a:rPr dirty="0">
                <a:solidFill>
                  <a:schemeClr val="bg1"/>
                </a:solidFill>
                <a:latin typeface="Aptos"/>
              </a:rPr>
              <a:t>("message").value = "";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}</a:t>
            </a:r>
          </a:p>
        </p:txBody>
      </p:sp>
      <p:sp>
        <p:nvSpPr>
          <p:cNvPr id="10" name="Shape 8"/>
          <p:cNvSpPr/>
          <p:nvPr/>
        </p:nvSpPr>
        <p:spPr>
          <a:xfrm>
            <a:off x="7452360" y="2103120"/>
            <a:ext cx="3749040" cy="356616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7452360" y="2103120"/>
            <a:ext cx="73152" cy="356616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653528" y="2267712"/>
            <a:ext cx="34198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Concept Links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653528" y="2633472"/>
            <a:ext cx="3419856" cy="2907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This example combines several concepts at once:</a:t>
            </a:r>
          </a:p>
          <a:p>
            <a:r>
              <a:t>• reading value</a:t>
            </a:r>
          </a:p>
          <a:p>
            <a:r>
              <a:t>• Date object</a:t>
            </a:r>
          </a:p>
          <a:p>
            <a:r>
              <a:t>• adding with innerHTML</a:t>
            </a:r>
          </a:p>
          <a:p>
            <a:r>
              <a:t>• appending to existing content with +=</a:t>
            </a:r>
          </a:p>
          <a:p>
            <a:r>
              <a:t>• clearing the input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Forms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48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Mini Form Validation Flow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Read, clean, check, and then show feedback.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1783080"/>
            <a:ext cx="4572000" cy="35661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32688" y="1947672"/>
            <a:ext cx="416966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Validation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" y="2313432"/>
            <a:ext cx="4114800" cy="2907791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120" b="0">
                <a:solidFill>
                  <a:srgbClr val="475569"/>
                </a:solidFill>
                <a:latin typeface="Aptos"/>
              </a:rPr>
              <a:t>• Read the input values.
• Use trim() to remove extra spaces.
• Check empty values first.
• Check the email pattern simply.
• Write clear feedback to the page.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577840" y="1783080"/>
            <a:ext cx="5532120" cy="356616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5742431" y="1929384"/>
            <a:ext cx="5202936" cy="32918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760" b="0">
                <a:solidFill>
                  <a:srgbClr val="E2E8F0"/>
                </a:solidFill>
                <a:latin typeface="Consolas"/>
              </a:rPr>
              <a:t>const studentName = document.getElementById("studentName").value.trim();
const studentEmail = document.getElementById("studentEmail").value.trim();
if (!studentName || !studentEmail) {
  feedback.textContent = "Please fill in both fields.";
} else if (!studentEmail.includes("@")) {
  feedback.textContent = "The email address must contain @.";
} else {
  feedback.textContent = `Ready to submit: ${studentName} / ${studentEmail}`;
}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This combines forms, strings, and if/else validation flow.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Forms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49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Message Interface with Template Literals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A user action can create a new visible interface block.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1691640"/>
            <a:ext cx="5486400" cy="3749039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41832" y="1837944"/>
            <a:ext cx="5157216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700" b="0">
                <a:solidFill>
                  <a:srgbClr val="E2E8F0"/>
                </a:solidFill>
                <a:latin typeface="Consolas"/>
              </a:rPr>
              <a:t>function sendMessage() {
  const message = document.getElementById("message").value.trim();
  if (!message) return;
  const date = new Date();
  const time = `${date.getHours()}:${date.getMinutes()}`;
  document.getElementById("messageBoxes").innerHTML += `
    &lt;div class="sent-message"&gt;
      &lt;span&gt;${message}&lt;/span&gt;
      &lt;small&gt;${time}&lt;/small&gt;
    &lt;/div&gt;`;
  document.getElementById("message").value = "";
}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46520" y="1691640"/>
            <a:ext cx="4572000" cy="3749039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47688" y="1856232"/>
            <a:ext cx="416966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Concept links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2221992"/>
            <a:ext cx="4114800" cy="309067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120" b="0">
                <a:solidFill>
                  <a:srgbClr val="475569"/>
                </a:solidFill>
                <a:latin typeface="Aptos"/>
              </a:rPr>
              <a:t>• Read the input value.
• Stop if the message is empty.
• Create a time value with Date.
• Append new HTML to the message list.
• Clear the input after sending.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Introduction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05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Lesson Map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The lesson moves from simple to complex ideas, producing a visible result at every stage.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40080" y="2011680"/>
            <a:ext cx="3337560" cy="96012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640080" y="2011680"/>
            <a:ext cx="73152" cy="9601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841248" y="2176272"/>
            <a:ext cx="3008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1. Code structure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841248" y="2542032"/>
            <a:ext cx="300837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Concept → small example → mini practice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462272" y="2011680"/>
            <a:ext cx="3337560" cy="96012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462272" y="2011680"/>
            <a:ext cx="73152" cy="9601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663440" y="2176272"/>
            <a:ext cx="3008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2. Selectors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663440" y="2542032"/>
            <a:ext cx="300837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Concept → small example → mini practice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8284464" y="2011680"/>
            <a:ext cx="3337560" cy="96012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284464" y="2011680"/>
            <a:ext cx="73152" cy="96012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485632" y="2176272"/>
            <a:ext cx="3008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3. Variables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485632" y="2542032"/>
            <a:ext cx="300837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Concept → small example → mini practice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640080" y="2926080"/>
            <a:ext cx="3337560" cy="96012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640080" y="2926080"/>
            <a:ext cx="73152" cy="9601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841248" y="3090672"/>
            <a:ext cx="3008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4. Operators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841248" y="3456432"/>
            <a:ext cx="300837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Concept → small example → mini practice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462272" y="2926080"/>
            <a:ext cx="3337560" cy="96012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5" name="Shape 23"/>
          <p:cNvSpPr/>
          <p:nvPr/>
        </p:nvSpPr>
        <p:spPr>
          <a:xfrm>
            <a:off x="4462272" y="2926080"/>
            <a:ext cx="73152" cy="9601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6" name="Text 24"/>
          <p:cNvSpPr/>
          <p:nvPr/>
        </p:nvSpPr>
        <p:spPr>
          <a:xfrm>
            <a:off x="4663440" y="3090672"/>
            <a:ext cx="3008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5. Events + Functions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4663440" y="3456432"/>
            <a:ext cx="300837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Concept → small example → mini practice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8284464" y="2926080"/>
            <a:ext cx="3337560" cy="96012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9" name="Shape 27"/>
          <p:cNvSpPr/>
          <p:nvPr/>
        </p:nvSpPr>
        <p:spPr>
          <a:xfrm>
            <a:off x="8284464" y="2926080"/>
            <a:ext cx="73152" cy="9601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0" name="Text 28"/>
          <p:cNvSpPr/>
          <p:nvPr/>
        </p:nvSpPr>
        <p:spPr>
          <a:xfrm>
            <a:off x="8485632" y="3090672"/>
            <a:ext cx="3008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6. Control Structures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8485632" y="3456432"/>
            <a:ext cx="300837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Concept → small example → mini practice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640080" y="4343400"/>
            <a:ext cx="3337560" cy="96012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33" name="Shape 31"/>
          <p:cNvSpPr/>
          <p:nvPr/>
        </p:nvSpPr>
        <p:spPr>
          <a:xfrm>
            <a:off x="640080" y="4343400"/>
            <a:ext cx="73152" cy="9601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4" name="Text 32"/>
          <p:cNvSpPr/>
          <p:nvPr/>
        </p:nvSpPr>
        <p:spPr>
          <a:xfrm>
            <a:off x="841248" y="4507992"/>
            <a:ext cx="3008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7. Arrays + Loops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841248" y="4873752"/>
            <a:ext cx="300837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Concept → small example → mini practice</a:t>
            </a:r>
            <a:endParaRPr lang="en-US" sz="1150" dirty="0"/>
          </a:p>
        </p:txBody>
      </p:sp>
      <p:sp>
        <p:nvSpPr>
          <p:cNvPr id="36" name="Shape 34"/>
          <p:cNvSpPr/>
          <p:nvPr/>
        </p:nvSpPr>
        <p:spPr>
          <a:xfrm>
            <a:off x="4462272" y="4343400"/>
            <a:ext cx="3337560" cy="96012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37" name="Shape 35"/>
          <p:cNvSpPr/>
          <p:nvPr/>
        </p:nvSpPr>
        <p:spPr>
          <a:xfrm>
            <a:off x="4462272" y="4343400"/>
            <a:ext cx="73152" cy="9601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8" name="Text 36"/>
          <p:cNvSpPr/>
          <p:nvPr/>
        </p:nvSpPr>
        <p:spPr>
          <a:xfrm>
            <a:off x="4663440" y="4507992"/>
            <a:ext cx="3008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8. Timers</a:t>
            </a:r>
            <a:endParaRPr lang="en-US" sz="1500" dirty="0"/>
          </a:p>
        </p:txBody>
      </p:sp>
      <p:sp>
        <p:nvSpPr>
          <p:cNvPr id="39" name="Text 37"/>
          <p:cNvSpPr/>
          <p:nvPr/>
        </p:nvSpPr>
        <p:spPr>
          <a:xfrm>
            <a:off x="4663440" y="4873752"/>
            <a:ext cx="300837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Concept → small example → mini practice</a:t>
            </a:r>
            <a:endParaRPr lang="en-US" sz="1150" dirty="0"/>
          </a:p>
        </p:txBody>
      </p:sp>
      <p:sp>
        <p:nvSpPr>
          <p:cNvPr id="40" name="Shape 38"/>
          <p:cNvSpPr/>
          <p:nvPr/>
        </p:nvSpPr>
        <p:spPr>
          <a:xfrm>
            <a:off x="8284464" y="4343400"/>
            <a:ext cx="3337560" cy="96012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41" name="Shape 39"/>
          <p:cNvSpPr/>
          <p:nvPr/>
        </p:nvSpPr>
        <p:spPr>
          <a:xfrm>
            <a:off x="8284464" y="4343400"/>
            <a:ext cx="73152" cy="9601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2" name="Text 40"/>
          <p:cNvSpPr/>
          <p:nvPr/>
        </p:nvSpPr>
        <p:spPr>
          <a:xfrm>
            <a:off x="8485632" y="4507992"/>
            <a:ext cx="3008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9. jQuery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8485632" y="4873752"/>
            <a:ext cx="300837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Concept → small example → mini practice</a:t>
            </a:r>
            <a:endParaRPr lang="en-US" sz="115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Structures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50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Control Structures: Decision Points in a Program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Control structures decide which code runs depending on a condition.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2057400"/>
            <a:ext cx="2834640" cy="320040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77240" y="2057400"/>
            <a:ext cx="73152" cy="32004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78408" y="2221992"/>
            <a:ext cx="25054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if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78408" y="2587752"/>
            <a:ext cx="2505456" cy="2542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Runs if the condition is true.</a:t>
            </a:r>
          </a:p>
          <a:p>
            <a:r>
              <a:t>Skipped if the condition is false.</a:t>
            </a:r>
          </a:p>
        </p:txBody>
      </p:sp>
      <p:sp>
        <p:nvSpPr>
          <p:cNvPr id="12" name="Shape 10"/>
          <p:cNvSpPr/>
          <p:nvPr/>
        </p:nvSpPr>
        <p:spPr>
          <a:xfrm>
            <a:off x="3703320" y="2057400"/>
            <a:ext cx="2834640" cy="320040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3703320" y="2057400"/>
            <a:ext cx="73152" cy="320040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3904488" y="2221992"/>
            <a:ext cx="25054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if-else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3904488" y="2587752"/>
            <a:ext cx="2505456" cy="2542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If true, one path runs; if false, another path runs.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629400" y="2057400"/>
            <a:ext cx="2834640" cy="320040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6629400" y="2057400"/>
            <a:ext cx="73152" cy="32004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6830568" y="2221992"/>
            <a:ext cx="25054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else if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830568" y="2587752"/>
            <a:ext cx="2505456" cy="2542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Checks multiple ranges or situations.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9555480" y="2057400"/>
            <a:ext cx="2194560" cy="32004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9555480" y="2057400"/>
            <a:ext cx="73152" cy="32004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9756648" y="2221992"/>
            <a:ext cx="1865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switch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9756648" y="2587752"/>
            <a:ext cx="1865376" cy="2542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Chooses among fixed known values.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868680" y="5349240"/>
            <a:ext cx="10424160" cy="566928"/>
          </a:xfrm>
          <a:prstGeom prst="roundRect">
            <a:avLst>
              <a:gd name="adj" fmla="val 16129"/>
            </a:avLst>
          </a:prstGeom>
          <a:solidFill>
            <a:srgbClr val="DC2626">
              <a:alpha val="8000"/>
            </a:srgbClr>
          </a:solidFill>
          <a:ln w="12700">
            <a:solidFill>
              <a:srgbClr val="DC2626">
                <a:alpha val="3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1097280" y="5532120"/>
            <a:ext cx="9966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122033"/>
                </a:solidFill>
              </a:rPr>
              <a:t>Without control structures, the page responds the same way to every user; with control structures, it reacts based on the situation.</a:t>
            </a:r>
            <a:endParaRPr lang="en-US" sz="14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Structures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51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The if Structure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if runs code only when the condition is true.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97101" y="1783080"/>
            <a:ext cx="5669280" cy="4389120"/>
          </a:xfrm>
          <a:prstGeom prst="roundRect">
            <a:avLst>
              <a:gd name="adj" fmla="val 1667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033272" y="1929384"/>
            <a:ext cx="5376672" cy="41330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dirty="0">
                <a:solidFill>
                  <a:schemeClr val="bg1"/>
                </a:solidFill>
              </a:rPr>
              <a:t>if (condition) {</a:t>
            </a:r>
          </a:p>
          <a:p>
            <a:r>
              <a:rPr dirty="0">
                <a:solidFill>
                  <a:schemeClr val="bg1"/>
                </a:solidFill>
              </a:rPr>
              <a:t>  // code to run if the condition is true</a:t>
            </a:r>
          </a:p>
          <a:p>
            <a:r>
              <a:rPr dirty="0">
                <a:solidFill>
                  <a:schemeClr val="bg1"/>
                </a:solidFill>
              </a:rPr>
              <a:t>}</a:t>
            </a:r>
          </a:p>
          <a:p>
            <a:endParaRPr dirty="0">
              <a:solidFill>
                <a:schemeClr val="bg1"/>
              </a:solidFill>
            </a:endParaRPr>
          </a:p>
          <a:p>
            <a:r>
              <a:rPr dirty="0">
                <a:solidFill>
                  <a:schemeClr val="bg1"/>
                </a:solidFill>
              </a:rPr>
              <a:t>function </a:t>
            </a:r>
            <a:r>
              <a:rPr dirty="0" err="1">
                <a:solidFill>
                  <a:schemeClr val="bg1"/>
                </a:solidFill>
              </a:rPr>
              <a:t>hideAd</a:t>
            </a:r>
            <a:r>
              <a:rPr dirty="0">
                <a:solidFill>
                  <a:schemeClr val="bg1"/>
                </a:solidFill>
              </a:rPr>
              <a:t>() {</a:t>
            </a:r>
          </a:p>
          <a:p>
            <a:r>
              <a:rPr dirty="0">
                <a:solidFill>
                  <a:schemeClr val="bg1"/>
                </a:solidFill>
              </a:rPr>
              <a:t>  var d = new Date();</a:t>
            </a:r>
          </a:p>
          <a:p>
            <a:r>
              <a:rPr dirty="0">
                <a:solidFill>
                  <a:schemeClr val="bg1"/>
                </a:solidFill>
              </a:rPr>
              <a:t>  var minute = </a:t>
            </a:r>
            <a:r>
              <a:rPr dirty="0" err="1">
                <a:solidFill>
                  <a:schemeClr val="bg1"/>
                </a:solidFill>
              </a:rPr>
              <a:t>d.getMinutes</a:t>
            </a:r>
            <a:r>
              <a:rPr dirty="0">
                <a:solidFill>
                  <a:schemeClr val="bg1"/>
                </a:solidFill>
              </a:rPr>
              <a:t>();</a:t>
            </a:r>
          </a:p>
          <a:p>
            <a:endParaRPr dirty="0">
              <a:solidFill>
                <a:schemeClr val="bg1"/>
              </a:solidFill>
            </a:endParaRPr>
          </a:p>
          <a:p>
            <a:r>
              <a:rPr dirty="0">
                <a:solidFill>
                  <a:schemeClr val="bg1"/>
                </a:solidFill>
              </a:rPr>
              <a:t>  if (minute &gt;= 15) {</a:t>
            </a:r>
          </a:p>
          <a:p>
            <a:r>
              <a:rPr dirty="0">
                <a:solidFill>
                  <a:schemeClr val="bg1"/>
                </a:solidFill>
              </a:rPr>
              <a:t>    </a:t>
            </a:r>
            <a:r>
              <a:rPr dirty="0" err="1">
                <a:solidFill>
                  <a:schemeClr val="bg1"/>
                </a:solidFill>
              </a:rPr>
              <a:t>document.getElementById</a:t>
            </a:r>
            <a:r>
              <a:rPr dirty="0">
                <a:solidFill>
                  <a:schemeClr val="bg1"/>
                </a:solidFill>
              </a:rPr>
              <a:t>("ad").</a:t>
            </a:r>
            <a:r>
              <a:rPr dirty="0" err="1">
                <a:solidFill>
                  <a:schemeClr val="bg1"/>
                </a:solidFill>
              </a:rPr>
              <a:t>style.display</a:t>
            </a:r>
            <a:r>
              <a:rPr dirty="0">
                <a:solidFill>
                  <a:schemeClr val="bg1"/>
                </a:solidFill>
              </a:rPr>
              <a:t> = "none";</a:t>
            </a:r>
          </a:p>
          <a:p>
            <a:r>
              <a:rPr dirty="0">
                <a:solidFill>
                  <a:schemeClr val="bg1"/>
                </a:solidFill>
              </a:rPr>
              <a:t>  }</a:t>
            </a:r>
          </a:p>
          <a:p>
            <a:r>
              <a:rPr dirty="0">
                <a:solidFill>
                  <a:schemeClr val="bg1"/>
                </a:solidFill>
              </a:rPr>
              <a:t>}</a:t>
            </a:r>
          </a:p>
        </p:txBody>
      </p:sp>
      <p:sp>
        <p:nvSpPr>
          <p:cNvPr id="10" name="Shape 8"/>
          <p:cNvSpPr/>
          <p:nvPr/>
        </p:nvSpPr>
        <p:spPr>
          <a:xfrm>
            <a:off x="6903720" y="2148840"/>
            <a:ext cx="4343400" cy="329184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903720" y="2148840"/>
            <a:ext cx="73152" cy="329184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104888" y="2313432"/>
            <a:ext cx="40142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Reading the Condition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104888" y="2679192"/>
            <a:ext cx="4014216" cy="2633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If the minute value is 15 or greater, the ad is hidden.</a:t>
            </a:r>
          </a:p>
          <a:p>
            <a:endParaRPr/>
          </a:p>
          <a:p>
            <a:r>
              <a:t>If the condition is false, the if block does not run.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Structures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52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Multiple Conditions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&amp;&amp; and || allow multiple conditions to be used together.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914400" y="2103120"/>
            <a:ext cx="5852160" cy="2926080"/>
          </a:xfrm>
          <a:prstGeom prst="roundRect">
            <a:avLst>
              <a:gd name="adj" fmla="val 2500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078992" y="2249424"/>
            <a:ext cx="5559552" cy="2670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(floorNo == 8 &amp;&amp; apartmentNo == 32) {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runs if both values are correct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(month == "June" || month == "July" || month == "August") {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runs if it is one of these three months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178040" y="2103120"/>
            <a:ext cx="4069080" cy="292608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7178040" y="2103120"/>
            <a:ext cx="73152" cy="292608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379208" y="2267712"/>
            <a:ext cx="37398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Short Logic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379208" y="2633472"/>
            <a:ext cx="3739896" cy="22677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&amp;&amp;: all conditions must be true.</a:t>
            </a:r>
          </a:p>
          <a:p>
            <a:endParaRPr/>
          </a:p>
          <a:p>
            <a:r>
              <a:t>||: at least one condition must be true.</a:t>
            </a:r>
          </a:p>
          <a:p>
            <a:endParaRPr/>
          </a:p>
          <a:p>
            <a:r>
              <a:t>Common examples include username + password, summer months, and valid ranges.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Structures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53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The if-else Structure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else represents the alternative path that runs when the condition is false.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22960" y="1691640"/>
            <a:ext cx="6400800" cy="4663440"/>
          </a:xfrm>
          <a:prstGeom prst="roundRect">
            <a:avLst>
              <a:gd name="adj" fmla="val 1569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987552" y="1837944"/>
            <a:ext cx="6108192" cy="44074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changeMode() {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if (document.getElementById("yes").checked == true) {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document.getElementsByTagName("body")[0].style.backgroundColor = "black";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document.getElementsByTagName("body")[0].style.color = "white";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 else {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document.getElementsByTagName("body")[0].style.backgroundColor = "white";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document.getElementsByTagName("body")[0].style.color = "black";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543800" y="2103120"/>
            <a:ext cx="36576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7543800" y="2103120"/>
            <a:ext cx="73152" cy="34747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744968" y="2267712"/>
            <a:ext cx="33284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Check the Branch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744968" y="2633472"/>
            <a:ext cx="3328416" cy="2816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If the radio button is checked, the dark style runs.</a:t>
            </a:r>
          </a:p>
          <a:p>
            <a:endParaRPr/>
          </a:p>
          <a:p>
            <a:r>
              <a:t>If it is not checked, the light style runs.</a:t>
            </a:r>
          </a:p>
          <a:p>
            <a:endParaRPr/>
          </a:p>
          <a:p>
            <a:r>
              <a:t>This example shows how a decision structure changes the visible result.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Structures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54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The else if Structure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An else-if chain is used when there are multiple ranges or possible results.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85800" y="1554480"/>
            <a:ext cx="6583680" cy="5166360"/>
          </a:xfrm>
          <a:prstGeom prst="roundRect">
            <a:avLst>
              <a:gd name="adj" fmla="val 1416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850392" y="1700784"/>
            <a:ext cx="6291072" cy="49103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dirty="0">
                <a:solidFill>
                  <a:schemeClr val="bg1"/>
                </a:solidFill>
              </a:rPr>
              <a:t>function </a:t>
            </a:r>
            <a:r>
              <a:rPr dirty="0" err="1">
                <a:solidFill>
                  <a:schemeClr val="bg1"/>
                </a:solidFill>
              </a:rPr>
              <a:t>checkResult</a:t>
            </a:r>
            <a:r>
              <a:rPr dirty="0">
                <a:solidFill>
                  <a:schemeClr val="bg1"/>
                </a:solidFill>
              </a:rPr>
              <a:t>() {</a:t>
            </a:r>
          </a:p>
          <a:p>
            <a:r>
              <a:rPr dirty="0">
                <a:solidFill>
                  <a:schemeClr val="bg1"/>
                </a:solidFill>
              </a:rPr>
              <a:t>  var </a:t>
            </a:r>
            <a:r>
              <a:rPr dirty="0" err="1">
                <a:solidFill>
                  <a:schemeClr val="bg1"/>
                </a:solidFill>
              </a:rPr>
              <a:t>netScore</a:t>
            </a:r>
            <a:r>
              <a:rPr dirty="0">
                <a:solidFill>
                  <a:schemeClr val="bg1"/>
                </a:solidFill>
              </a:rPr>
              <a:t> = </a:t>
            </a:r>
            <a:r>
              <a:rPr dirty="0" err="1">
                <a:solidFill>
                  <a:schemeClr val="bg1"/>
                </a:solidFill>
              </a:rPr>
              <a:t>document.getElementById</a:t>
            </a:r>
            <a:r>
              <a:rPr dirty="0">
                <a:solidFill>
                  <a:schemeClr val="bg1"/>
                </a:solidFill>
              </a:rPr>
              <a:t>("</a:t>
            </a:r>
            <a:r>
              <a:rPr dirty="0" err="1">
                <a:solidFill>
                  <a:schemeClr val="bg1"/>
                </a:solidFill>
              </a:rPr>
              <a:t>netScore</a:t>
            </a:r>
            <a:r>
              <a:rPr dirty="0">
                <a:solidFill>
                  <a:schemeClr val="bg1"/>
                </a:solidFill>
              </a:rPr>
              <a:t>").value;</a:t>
            </a:r>
          </a:p>
          <a:p>
            <a:endParaRPr dirty="0">
              <a:solidFill>
                <a:schemeClr val="bg1"/>
              </a:solidFill>
            </a:endParaRPr>
          </a:p>
          <a:p>
            <a:r>
              <a:rPr dirty="0">
                <a:solidFill>
                  <a:schemeClr val="bg1"/>
                </a:solidFill>
              </a:rPr>
              <a:t>  if (</a:t>
            </a:r>
            <a:r>
              <a:rPr dirty="0" err="1">
                <a:solidFill>
                  <a:schemeClr val="bg1"/>
                </a:solidFill>
              </a:rPr>
              <a:t>netScore</a:t>
            </a:r>
            <a:r>
              <a:rPr dirty="0">
                <a:solidFill>
                  <a:schemeClr val="bg1"/>
                </a:solidFill>
              </a:rPr>
              <a:t> &lt; 0) {</a:t>
            </a:r>
          </a:p>
          <a:p>
            <a:r>
              <a:rPr dirty="0">
                <a:solidFill>
                  <a:schemeClr val="bg1"/>
                </a:solidFill>
              </a:rPr>
              <a:t>    </a:t>
            </a:r>
            <a:r>
              <a:rPr dirty="0" err="1">
                <a:solidFill>
                  <a:schemeClr val="bg1"/>
                </a:solidFill>
              </a:rPr>
              <a:t>screen.innerText</a:t>
            </a:r>
            <a:r>
              <a:rPr dirty="0">
                <a:solidFill>
                  <a:schemeClr val="bg1"/>
                </a:solidFill>
              </a:rPr>
              <a:t> = "Invalid number!";</a:t>
            </a:r>
          </a:p>
          <a:p>
            <a:r>
              <a:rPr dirty="0">
                <a:solidFill>
                  <a:schemeClr val="bg1"/>
                </a:solidFill>
              </a:rPr>
              <a:t>  } else if (</a:t>
            </a:r>
            <a:r>
              <a:rPr dirty="0" err="1">
                <a:solidFill>
                  <a:schemeClr val="bg1"/>
                </a:solidFill>
              </a:rPr>
              <a:t>netScore</a:t>
            </a:r>
            <a:r>
              <a:rPr dirty="0">
                <a:solidFill>
                  <a:schemeClr val="bg1"/>
                </a:solidFill>
              </a:rPr>
              <a:t> &lt; 10) {</a:t>
            </a:r>
          </a:p>
          <a:p>
            <a:r>
              <a:rPr dirty="0">
                <a:solidFill>
                  <a:schemeClr val="bg1"/>
                </a:solidFill>
              </a:rPr>
              <a:t>    </a:t>
            </a:r>
            <a:r>
              <a:rPr dirty="0" err="1">
                <a:solidFill>
                  <a:schemeClr val="bg1"/>
                </a:solidFill>
              </a:rPr>
              <a:t>screen.innerText</a:t>
            </a:r>
            <a:r>
              <a:rPr dirty="0">
                <a:solidFill>
                  <a:schemeClr val="bg1"/>
                </a:solidFill>
              </a:rPr>
              <a:t> = "Below average";</a:t>
            </a:r>
          </a:p>
          <a:p>
            <a:r>
              <a:rPr dirty="0">
                <a:solidFill>
                  <a:schemeClr val="bg1"/>
                </a:solidFill>
              </a:rPr>
              <a:t>  } else if (</a:t>
            </a:r>
            <a:r>
              <a:rPr dirty="0" err="1">
                <a:solidFill>
                  <a:schemeClr val="bg1"/>
                </a:solidFill>
              </a:rPr>
              <a:t>netScore</a:t>
            </a:r>
            <a:r>
              <a:rPr dirty="0">
                <a:solidFill>
                  <a:schemeClr val="bg1"/>
                </a:solidFill>
              </a:rPr>
              <a:t> &lt; 25) {</a:t>
            </a:r>
          </a:p>
          <a:p>
            <a:r>
              <a:rPr dirty="0">
                <a:solidFill>
                  <a:schemeClr val="bg1"/>
                </a:solidFill>
              </a:rPr>
              <a:t>    </a:t>
            </a:r>
            <a:r>
              <a:rPr dirty="0" err="1">
                <a:solidFill>
                  <a:schemeClr val="bg1"/>
                </a:solidFill>
              </a:rPr>
              <a:t>screen.innerText</a:t>
            </a:r>
            <a:r>
              <a:rPr dirty="0">
                <a:solidFill>
                  <a:schemeClr val="bg1"/>
                </a:solidFill>
              </a:rPr>
              <a:t> = "Near average";</a:t>
            </a:r>
          </a:p>
          <a:p>
            <a:r>
              <a:rPr dirty="0">
                <a:solidFill>
                  <a:schemeClr val="bg1"/>
                </a:solidFill>
              </a:rPr>
              <a:t>  } else if (</a:t>
            </a:r>
            <a:r>
              <a:rPr dirty="0" err="1">
                <a:solidFill>
                  <a:schemeClr val="bg1"/>
                </a:solidFill>
              </a:rPr>
              <a:t>netScore</a:t>
            </a:r>
            <a:r>
              <a:rPr dirty="0">
                <a:solidFill>
                  <a:schemeClr val="bg1"/>
                </a:solidFill>
              </a:rPr>
              <a:t> &lt;= 40) {</a:t>
            </a:r>
          </a:p>
          <a:p>
            <a:r>
              <a:rPr dirty="0">
                <a:solidFill>
                  <a:schemeClr val="bg1"/>
                </a:solidFill>
              </a:rPr>
              <a:t>    </a:t>
            </a:r>
            <a:r>
              <a:rPr dirty="0" err="1">
                <a:solidFill>
                  <a:schemeClr val="bg1"/>
                </a:solidFill>
              </a:rPr>
              <a:t>screen.innerText</a:t>
            </a:r>
            <a:r>
              <a:rPr dirty="0">
                <a:solidFill>
                  <a:schemeClr val="bg1"/>
                </a:solidFill>
              </a:rPr>
              <a:t> = "Above average";</a:t>
            </a:r>
          </a:p>
          <a:p>
            <a:r>
              <a:rPr dirty="0">
                <a:solidFill>
                  <a:schemeClr val="bg1"/>
                </a:solidFill>
              </a:rPr>
              <a:t>  } else {</a:t>
            </a:r>
          </a:p>
          <a:p>
            <a:r>
              <a:rPr dirty="0">
                <a:solidFill>
                  <a:schemeClr val="bg1"/>
                </a:solidFill>
              </a:rPr>
              <a:t>    </a:t>
            </a:r>
            <a:r>
              <a:rPr dirty="0" err="1">
                <a:solidFill>
                  <a:schemeClr val="bg1"/>
                </a:solidFill>
              </a:rPr>
              <a:t>screen.innerText</a:t>
            </a:r>
            <a:r>
              <a:rPr dirty="0">
                <a:solidFill>
                  <a:schemeClr val="bg1"/>
                </a:solidFill>
              </a:rPr>
              <a:t> = "Invalid number!";</a:t>
            </a:r>
          </a:p>
          <a:p>
            <a:r>
              <a:rPr dirty="0">
                <a:solidFill>
                  <a:schemeClr val="bg1"/>
                </a:solidFill>
              </a:rPr>
              <a:t>  }</a:t>
            </a:r>
          </a:p>
          <a:p>
            <a:r>
              <a:rPr dirty="0">
                <a:solidFill>
                  <a:schemeClr val="bg1"/>
                </a:solidFill>
              </a:rPr>
              <a:t>}</a:t>
            </a:r>
          </a:p>
        </p:txBody>
      </p:sp>
      <p:sp>
        <p:nvSpPr>
          <p:cNvPr id="10" name="Shape 8"/>
          <p:cNvSpPr/>
          <p:nvPr/>
        </p:nvSpPr>
        <p:spPr>
          <a:xfrm>
            <a:off x="7635240" y="2148840"/>
            <a:ext cx="3566160" cy="3520440"/>
          </a:xfrm>
          <a:prstGeom prst="roundRect">
            <a:avLst>
              <a:gd name="adj" fmla="val 3117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7635240" y="2148840"/>
            <a:ext cx="73152" cy="35204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836408" y="2313432"/>
            <a:ext cx="32369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Important Point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836408" y="2679192"/>
            <a:ext cx="3236976" cy="28620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Conditions are read from top to bottom.</a:t>
            </a:r>
          </a:p>
          <a:p>
            <a:endParaRPr/>
          </a:p>
          <a:p>
            <a:r>
              <a:t>When the first true condition is found, later conditions are not checked.</a:t>
            </a:r>
          </a:p>
          <a:p>
            <a:endParaRPr/>
          </a:p>
          <a:p>
            <a:r>
              <a:t>A wrong order can produce a wrong result.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Control Structures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55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Decision Making with Visual Classes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Conditions can change both text and visual state.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1691640"/>
            <a:ext cx="5486400" cy="3749039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41832" y="1837944"/>
            <a:ext cx="5157216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780" b="0">
                <a:solidFill>
                  <a:srgbClr val="E2E8F0"/>
                </a:solidFill>
                <a:latin typeface="Consolas"/>
              </a:rPr>
              <a:t>const score = 84;
const badge = document.getElementById("gradeBadge");
if (score &gt;= 85) {
  badge.textContent = "Excellent";
  badge.className = "badge success";
} else if (score &gt;= 60) {
  badge.textContent = "Needs revision";
  badge.className = "badge warn";
} else {
  badge.textContent = "Redo the task";
  badge.className = "badge danger";
}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46520" y="1691640"/>
            <a:ext cx="4572000" cy="3749039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47688" y="1856232"/>
            <a:ext cx="416966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UI decision flow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2221992"/>
            <a:ext cx="4114800" cy="309067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120" b="0">
                <a:solidFill>
                  <a:srgbClr val="475569"/>
                </a:solidFill>
                <a:latin typeface="Aptos"/>
              </a:rPr>
              <a:t>• The condition chooses the message.
• className changes the visual badge state.
• This is closer to real interface behavior.
• Try scores below 60, between 60 and 84, and 85 or above.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Structures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56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The switch-case Structure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Used to check which fixed value a variable matches.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68680" y="1828800"/>
            <a:ext cx="5394960" cy="4297680"/>
          </a:xfrm>
          <a:prstGeom prst="roundRect">
            <a:avLst>
              <a:gd name="adj" fmla="val 1702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033272" y="1975104"/>
            <a:ext cx="5102352" cy="40416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dirty="0">
                <a:solidFill>
                  <a:schemeClr val="bg1"/>
                </a:solidFill>
              </a:rPr>
              <a:t>var date = new Date();</a:t>
            </a:r>
          </a:p>
          <a:p>
            <a:r>
              <a:rPr dirty="0">
                <a:solidFill>
                  <a:schemeClr val="bg1"/>
                </a:solidFill>
              </a:rPr>
              <a:t>var day = </a:t>
            </a:r>
            <a:r>
              <a:rPr dirty="0" err="1">
                <a:solidFill>
                  <a:schemeClr val="bg1"/>
                </a:solidFill>
              </a:rPr>
              <a:t>date.getDay</a:t>
            </a:r>
            <a:r>
              <a:rPr dirty="0">
                <a:solidFill>
                  <a:schemeClr val="bg1"/>
                </a:solidFill>
              </a:rPr>
              <a:t>();</a:t>
            </a:r>
          </a:p>
          <a:p>
            <a:endParaRPr dirty="0">
              <a:solidFill>
                <a:schemeClr val="bg1"/>
              </a:solidFill>
            </a:endParaRPr>
          </a:p>
          <a:p>
            <a:r>
              <a:rPr dirty="0">
                <a:solidFill>
                  <a:schemeClr val="bg1"/>
                </a:solidFill>
              </a:rPr>
              <a:t>switch (day) {</a:t>
            </a:r>
          </a:p>
          <a:p>
            <a:r>
              <a:rPr dirty="0">
                <a:solidFill>
                  <a:schemeClr val="bg1"/>
                </a:solidFill>
              </a:rPr>
              <a:t>  case 0:</a:t>
            </a:r>
          </a:p>
          <a:p>
            <a:r>
              <a:rPr dirty="0">
                <a:solidFill>
                  <a:schemeClr val="bg1"/>
                </a:solidFill>
              </a:rPr>
              <a:t>    alert("Sunday");</a:t>
            </a:r>
          </a:p>
          <a:p>
            <a:r>
              <a:rPr dirty="0">
                <a:solidFill>
                  <a:schemeClr val="bg1"/>
                </a:solidFill>
              </a:rPr>
              <a:t>    break;</a:t>
            </a:r>
          </a:p>
          <a:p>
            <a:r>
              <a:rPr dirty="0">
                <a:solidFill>
                  <a:schemeClr val="bg1"/>
                </a:solidFill>
              </a:rPr>
              <a:t>  case 1:</a:t>
            </a:r>
          </a:p>
          <a:p>
            <a:r>
              <a:rPr dirty="0">
                <a:solidFill>
                  <a:schemeClr val="bg1"/>
                </a:solidFill>
              </a:rPr>
              <a:t>    alert("Monday");</a:t>
            </a:r>
          </a:p>
          <a:p>
            <a:r>
              <a:rPr dirty="0">
                <a:solidFill>
                  <a:schemeClr val="bg1"/>
                </a:solidFill>
              </a:rPr>
              <a:t>    break;</a:t>
            </a:r>
          </a:p>
          <a:p>
            <a:r>
              <a:rPr dirty="0">
                <a:solidFill>
                  <a:schemeClr val="bg1"/>
                </a:solidFill>
              </a:rPr>
              <a:t>  default:</a:t>
            </a:r>
          </a:p>
          <a:p>
            <a:r>
              <a:rPr dirty="0">
                <a:solidFill>
                  <a:schemeClr val="bg1"/>
                </a:solidFill>
              </a:rPr>
              <a:t>    alert("Unknown day");</a:t>
            </a:r>
          </a:p>
          <a:p>
            <a:r>
              <a:rPr dirty="0">
                <a:solidFill>
                  <a:schemeClr val="bg1"/>
                </a:solidFill>
              </a:rPr>
              <a:t>}</a:t>
            </a:r>
          </a:p>
        </p:txBody>
      </p:sp>
      <p:sp>
        <p:nvSpPr>
          <p:cNvPr id="10" name="Shape 8"/>
          <p:cNvSpPr/>
          <p:nvPr/>
        </p:nvSpPr>
        <p:spPr>
          <a:xfrm>
            <a:off x="6720840" y="2103120"/>
            <a:ext cx="448056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720840" y="2103120"/>
            <a:ext cx="73152" cy="34747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6922008" y="2267712"/>
            <a:ext cx="4151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Key Details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922008" y="2633472"/>
            <a:ext cx="4151376" cy="2816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switch reads one value.</a:t>
            </a:r>
          </a:p>
          <a:p>
            <a:r>
              <a:t>case runs the matching block.</a:t>
            </a:r>
          </a:p>
          <a:p>
            <a:r>
              <a:t>break exits the switch.</a:t>
            </a:r>
          </a:p>
          <a:p>
            <a:r>
              <a:t>default runs when there is no match.</a:t>
            </a:r>
          </a:p>
          <a:p>
            <a:endParaRPr/>
          </a:p>
          <a:p>
            <a:r>
              <a:t>Matching data types matter.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Control Structures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57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switch for Visual Modes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A fixed mode value can choose one visual state.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1691640"/>
            <a:ext cx="5486400" cy="3749039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41832" y="1837944"/>
            <a:ext cx="5157216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760" b="0">
                <a:solidFill>
                  <a:srgbClr val="E2E8F0"/>
                </a:solidFill>
                <a:latin typeface="Consolas"/>
              </a:rPr>
              <a:t>const mode = "focus";
const box = document.getElementById("themeBox");
switch (mode) {
  case "calm":
    box.style.background = "#0f766e";
    break;
  case "focus":
    box.style.background = "#1d4ed8";
    break;
  case "review":
    box.style.background = "#9333ea";
    break;
  default:
    box.style.background = "#475569";
}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46520" y="1691640"/>
            <a:ext cx="4572000" cy="3749039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47688" y="1856232"/>
            <a:ext cx="416966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Mode logic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2221992"/>
            <a:ext cx="4114800" cy="309067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120" b="0">
                <a:solidFill>
                  <a:srgbClr val="475569"/>
                </a:solidFill>
                <a:latin typeface="Aptos"/>
              </a:rPr>
              <a:t>• switch is useful for fixed labels.
• case checks exact matches.
• break prevents fall-through.
• default handles unknown values.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Arrays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58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Arrays: Holding Many Values with One Name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An array stores multiple related values under one variable name in an organized order.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68680" y="1965960"/>
            <a:ext cx="5669280" cy="3200400"/>
          </a:xfrm>
          <a:prstGeom prst="roundRect">
            <a:avLst>
              <a:gd name="adj" fmla="val 2286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033272" y="2112264"/>
            <a:ext cx="5376672" cy="2944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dirty="0">
                <a:solidFill>
                  <a:schemeClr val="bg1"/>
                </a:solidFill>
                <a:latin typeface="Aptos"/>
              </a:rPr>
              <a:t>// Without an array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var city0 = "Izmir";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var city1 = "Istanbul";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var city2 = "Ankara";</a:t>
            </a:r>
          </a:p>
          <a:p>
            <a:endParaRPr dirty="0">
              <a:solidFill>
                <a:schemeClr val="bg1"/>
              </a:solidFill>
              <a:latin typeface="Aptos"/>
            </a:endParaRPr>
          </a:p>
          <a:p>
            <a:r>
              <a:rPr dirty="0">
                <a:solidFill>
                  <a:schemeClr val="bg1"/>
                </a:solidFill>
                <a:latin typeface="Aptos"/>
              </a:rPr>
              <a:t>// With an array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var cities = ["Izmir", "Istanbul", "Ankara", "Bursa", "</a:t>
            </a:r>
            <a:r>
              <a:rPr dirty="0" err="1">
                <a:solidFill>
                  <a:schemeClr val="bg1"/>
                </a:solidFill>
                <a:latin typeface="Aptos"/>
              </a:rPr>
              <a:t>Ordu</a:t>
            </a:r>
            <a:r>
              <a:rPr dirty="0">
                <a:solidFill>
                  <a:schemeClr val="bg1"/>
                </a:solidFill>
                <a:latin typeface="Aptos"/>
              </a:rPr>
              <a:t>"];</a:t>
            </a:r>
          </a:p>
        </p:txBody>
      </p:sp>
      <p:sp>
        <p:nvSpPr>
          <p:cNvPr id="10" name="Shape 8"/>
          <p:cNvSpPr/>
          <p:nvPr/>
        </p:nvSpPr>
        <p:spPr>
          <a:xfrm>
            <a:off x="6903720" y="2103120"/>
            <a:ext cx="4297680" cy="310896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903720" y="2103120"/>
            <a:ext cx="73152" cy="310896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104888" y="2267712"/>
            <a:ext cx="39684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Why It Is Better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104888" y="2633472"/>
            <a:ext cx="3968496" cy="2450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It keeps similar values in one structure.</a:t>
            </a:r>
          </a:p>
          <a:p>
            <a:endParaRPr/>
          </a:p>
          <a:p>
            <a:r>
              <a:t>Values are read by index number.</a:t>
            </a:r>
          </a:p>
          <a:p>
            <a:endParaRPr/>
          </a:p>
          <a:p>
            <a:r>
              <a:t>It becomes very powerful when used with loops.</a:t>
            </a:r>
          </a:p>
        </p:txBody>
      </p:sp>
      <p:sp>
        <p:nvSpPr>
          <p:cNvPr id="14" name="Shape 12"/>
          <p:cNvSpPr/>
          <p:nvPr/>
        </p:nvSpPr>
        <p:spPr>
          <a:xfrm>
            <a:off x="960120" y="5166360"/>
            <a:ext cx="10058400" cy="530352"/>
          </a:xfrm>
          <a:prstGeom prst="roundRect">
            <a:avLst>
              <a:gd name="adj" fmla="val 17241"/>
            </a:avLst>
          </a:prstGeom>
          <a:solidFill>
            <a:srgbClr val="DC2626">
              <a:alpha val="8000"/>
            </a:srgbClr>
          </a:solidFill>
          <a:ln w="12700">
            <a:solidFill>
              <a:srgbClr val="DC2626">
                <a:alpha val="3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1188720" y="5349240"/>
            <a:ext cx="9601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122033"/>
                </a:solidFill>
              </a:rPr>
              <a:t>The first element has index number 0. This is a basic habit for JavaScript arrays.</a:t>
            </a:r>
            <a:endParaRPr lang="en-US" sz="14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Arrays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59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Defining, Assigning, and Reading Arrays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Arrays can be defined empty or with values assigned directly.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1645920"/>
            <a:ext cx="6172200" cy="4983480"/>
          </a:xfrm>
          <a:prstGeom prst="roundRect">
            <a:avLst>
              <a:gd name="adj" fmla="val 1468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941832" y="1792224"/>
            <a:ext cx="5879592" cy="47274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dirty="0">
                <a:solidFill>
                  <a:schemeClr val="bg1"/>
                </a:solidFill>
              </a:rPr>
              <a:t>var cities = [];</a:t>
            </a:r>
          </a:p>
          <a:p>
            <a:r>
              <a:rPr dirty="0">
                <a:solidFill>
                  <a:schemeClr val="bg1"/>
                </a:solidFill>
              </a:rPr>
              <a:t>var cars = [];</a:t>
            </a:r>
          </a:p>
          <a:p>
            <a:endParaRPr dirty="0">
              <a:solidFill>
                <a:schemeClr val="bg1"/>
              </a:solidFill>
            </a:endParaRPr>
          </a:p>
          <a:p>
            <a:r>
              <a:rPr dirty="0">
                <a:solidFill>
                  <a:schemeClr val="bg1"/>
                </a:solidFill>
              </a:rPr>
              <a:t>var cities = ["Izmir", "Istanbul", "Ankara"];</a:t>
            </a:r>
          </a:p>
          <a:p>
            <a:endParaRPr dirty="0">
              <a:solidFill>
                <a:schemeClr val="bg1"/>
              </a:solidFill>
            </a:endParaRPr>
          </a:p>
          <a:p>
            <a:r>
              <a:rPr dirty="0">
                <a:solidFill>
                  <a:schemeClr val="bg1"/>
                </a:solidFill>
              </a:rPr>
              <a:t>cities[0] = "Izmir";</a:t>
            </a:r>
          </a:p>
          <a:p>
            <a:r>
              <a:rPr dirty="0">
                <a:solidFill>
                  <a:schemeClr val="bg1"/>
                </a:solidFill>
              </a:rPr>
              <a:t>cities[1] = "Istanbul";</a:t>
            </a:r>
          </a:p>
          <a:p>
            <a:endParaRPr dirty="0">
              <a:solidFill>
                <a:schemeClr val="bg1"/>
              </a:solidFill>
            </a:endParaRPr>
          </a:p>
          <a:p>
            <a:r>
              <a:rPr dirty="0" err="1">
                <a:solidFill>
                  <a:schemeClr val="bg1"/>
                </a:solidFill>
              </a:rPr>
              <a:t>document.getElementById</a:t>
            </a:r>
            <a:r>
              <a:rPr dirty="0">
                <a:solidFill>
                  <a:schemeClr val="bg1"/>
                </a:solidFill>
              </a:rPr>
              <a:t>("screen").</a:t>
            </a:r>
            <a:r>
              <a:rPr dirty="0" err="1">
                <a:solidFill>
                  <a:schemeClr val="bg1"/>
                </a:solidFill>
              </a:rPr>
              <a:t>innerHTML</a:t>
            </a:r>
            <a:r>
              <a:rPr dirty="0">
                <a:solidFill>
                  <a:schemeClr val="bg1"/>
                </a:solidFill>
              </a:rPr>
              <a:t> = cities[0];</a:t>
            </a:r>
          </a:p>
          <a:p>
            <a:r>
              <a:rPr dirty="0">
                <a:solidFill>
                  <a:schemeClr val="bg1"/>
                </a:solidFill>
              </a:rPr>
              <a:t>alert("You are connecting to the web page from " + cities[1]);</a:t>
            </a:r>
          </a:p>
        </p:txBody>
      </p:sp>
      <p:sp>
        <p:nvSpPr>
          <p:cNvPr id="10" name="Shape 8"/>
          <p:cNvSpPr/>
          <p:nvPr/>
        </p:nvSpPr>
        <p:spPr>
          <a:xfrm>
            <a:off x="7315200" y="2148840"/>
            <a:ext cx="3840480" cy="329184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7315200" y="2148840"/>
            <a:ext cx="73152" cy="32918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516368" y="2313432"/>
            <a:ext cx="35112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Key Idea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516368" y="2679192"/>
            <a:ext cx="3511296" cy="2633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cities[0] gives the first value.</a:t>
            </a:r>
          </a:p>
          <a:p>
            <a:r>
              <a:t>cities[1] gives the second value.</a:t>
            </a:r>
          </a:p>
          <a:p>
            <a:endParaRPr/>
          </a:p>
          <a:p>
            <a:r>
              <a:t>The same indexing logic also applies to lists returned by class, name, and tag selectors.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Orientation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Learning Outcomes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By the end of this lesson, students should be able to read and explain small scripts.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49808" y="1874519"/>
            <a:ext cx="73152" cy="269748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Understand behavior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Explain how JavaScript turns a static page into an interactive page.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074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407408" y="1874519"/>
            <a:ext cx="73152" cy="269748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Use the DOM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Select HTML elements and change text, style, HTML content, or form values.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650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65008" y="1874519"/>
            <a:ext cx="73152" cy="2697480"/>
          </a:xfrm>
          <a:prstGeom prst="rect">
            <a:avLst/>
          </a:prstGeom>
          <a:solidFill>
            <a:srgbClr val="16A34A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296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Build small tools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Use variables, conditions, functions, events, arrays, loops, and timers in simple single-file pages.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Success means predicting the visible browser result, not only memorizing syntax.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Arrays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60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Array Methods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Array methods make it easier to add, remove, sort, and search list items.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31520" y="1920240"/>
            <a:ext cx="3291840" cy="13716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31520" y="1920240"/>
            <a:ext cx="73152" cy="13716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32688" y="208483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push()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32688" y="2450592"/>
            <a:ext cx="296265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Adds a new item to the end of the array.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53712" y="1920240"/>
            <a:ext cx="3291840" cy="13716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553712" y="1920240"/>
            <a:ext cx="73152" cy="137160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754880" y="208483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length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54880" y="2450592"/>
            <a:ext cx="296265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Returns the number of items.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8375904" y="1920240"/>
            <a:ext cx="3291840" cy="13716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375904" y="1920240"/>
            <a:ext cx="73152" cy="13716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577072" y="208483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sort()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577072" y="2450592"/>
            <a:ext cx="296265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Sorts from A to Z.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731520" y="3383280"/>
            <a:ext cx="3291840" cy="13716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731520" y="3383280"/>
            <a:ext cx="73152" cy="13716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932688" y="354787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reverse()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932688" y="3913632"/>
            <a:ext cx="296265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Reverses the order.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553712" y="3383280"/>
            <a:ext cx="3291840" cy="13716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5" name="Shape 23"/>
          <p:cNvSpPr/>
          <p:nvPr/>
        </p:nvSpPr>
        <p:spPr>
          <a:xfrm>
            <a:off x="4553712" y="3383280"/>
            <a:ext cx="73152" cy="137160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6" name="Text 24"/>
          <p:cNvSpPr/>
          <p:nvPr/>
        </p:nvSpPr>
        <p:spPr>
          <a:xfrm>
            <a:off x="4754880" y="354787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pop()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4754880" y="3913632"/>
            <a:ext cx="296265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Removes the last item.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8375904" y="3383280"/>
            <a:ext cx="3291840" cy="13716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9" name="Shape 27"/>
          <p:cNvSpPr/>
          <p:nvPr/>
        </p:nvSpPr>
        <p:spPr>
          <a:xfrm>
            <a:off x="8375904" y="3383280"/>
            <a:ext cx="73152" cy="137160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0" name="Text 28"/>
          <p:cNvSpPr/>
          <p:nvPr/>
        </p:nvSpPr>
        <p:spPr>
          <a:xfrm>
            <a:off x="8577072" y="354787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indexOf()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8577072" y="3913632"/>
            <a:ext cx="296265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Returns the index number of the searched value.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1051560" y="5577840"/>
            <a:ext cx="9784080" cy="594360"/>
          </a:xfrm>
          <a:prstGeom prst="roundRect">
            <a:avLst>
              <a:gd name="adj" fmla="val 12308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3" name="Text 31"/>
          <p:cNvSpPr/>
          <p:nvPr/>
        </p:nvSpPr>
        <p:spPr>
          <a:xfrm>
            <a:off x="1216152" y="5724144"/>
            <a:ext cx="9491472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products.push("Pencil");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products.length;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products.sort();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products.reverse();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products.pop();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products.indexOf("Pencil");</a:t>
            </a:r>
            <a:endParaRPr lang="en-US" sz="14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Arrays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61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Practice: Storing Course Averages with Arrays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Grades are stored in separate arrays, averages are calculated, and the overall average is found.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85800" y="1554480"/>
            <a:ext cx="6492240" cy="5074920"/>
          </a:xfrm>
          <a:prstGeom prst="roundRect">
            <a:avLst>
              <a:gd name="adj" fmla="val 1441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850392" y="1700784"/>
            <a:ext cx="6199632" cy="4818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math = [60, 90, 100];</a:t>
            </a:r>
            <a:endParaRPr lang="en-US" sz="1080" dirty="0"/>
          </a:p>
          <a:p>
            <a:pPr marL="0" indent="0">
              <a:buNone/>
            </a:pPr>
            <a:r>
              <a:rPr lang="en-US" sz="108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date = [80, 80];</a:t>
            </a:r>
            <a:endParaRPr lang="en-US" sz="1080" dirty="0"/>
          </a:p>
          <a:p>
            <a:pPr marL="0" indent="0">
              <a:buNone/>
            </a:pPr>
            <a:r>
              <a:rPr lang="en-US" sz="108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physics = [100, 90, 75];</a:t>
            </a:r>
            <a:endParaRPr lang="en-US" sz="1080" dirty="0"/>
          </a:p>
          <a:p>
            <a:pPr marL="0" indent="0">
              <a:buNone/>
            </a:pPr>
            <a:r>
              <a:rPr lang="en-US" sz="108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averages = [];</a:t>
            </a:r>
            <a:endParaRPr lang="en-US" sz="1080" dirty="0"/>
          </a:p>
          <a:p>
            <a:pPr marL="0" indent="0">
              <a:buNone/>
            </a:pPr>
            <a:endParaRPr lang="en-US" sz="1080" dirty="0"/>
          </a:p>
          <a:p>
            <a:pPr marL="0" indent="0">
              <a:buNone/>
            </a:pPr>
            <a:r>
              <a:rPr lang="en-US" sz="108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ort1 = (math[0] + math[1] + math[2]) / 3;</a:t>
            </a:r>
            <a:endParaRPr lang="en-US" sz="1080" dirty="0"/>
          </a:p>
          <a:p>
            <a:pPr marL="0" indent="0">
              <a:buNone/>
            </a:pPr>
            <a:r>
              <a:rPr lang="en-US" sz="108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ort2 = (history[0] + history[1]) / 2;</a:t>
            </a:r>
            <a:endParaRPr lang="en-US" sz="1080" dirty="0"/>
          </a:p>
          <a:p>
            <a:pPr marL="0" indent="0">
              <a:buNone/>
            </a:pPr>
            <a:r>
              <a:rPr lang="en-US" sz="108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ort3 = (physics[0] + physics[1] + physics[2]) / 3;</a:t>
            </a:r>
            <a:endParaRPr lang="en-US" sz="1080" dirty="0"/>
          </a:p>
          <a:p>
            <a:pPr marL="0" indent="0">
              <a:buNone/>
            </a:pPr>
            <a:endParaRPr lang="en-US" sz="1080" dirty="0"/>
          </a:p>
          <a:p>
            <a:pPr marL="0" indent="0">
              <a:buNone/>
            </a:pPr>
            <a:r>
              <a:rPr lang="en-US" sz="108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averages.push(ort1);</a:t>
            </a:r>
            <a:endParaRPr lang="en-US" sz="1080" dirty="0"/>
          </a:p>
          <a:p>
            <a:pPr marL="0" indent="0">
              <a:buNone/>
            </a:pPr>
            <a:r>
              <a:rPr lang="en-US" sz="108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averages.push(ort2);</a:t>
            </a:r>
            <a:endParaRPr lang="en-US" sz="1080" dirty="0"/>
          </a:p>
          <a:p>
            <a:pPr marL="0" indent="0">
              <a:buNone/>
            </a:pPr>
            <a:r>
              <a:rPr lang="en-US" sz="108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averages.push(ort3);</a:t>
            </a:r>
            <a:endParaRPr lang="en-US" sz="1080" dirty="0"/>
          </a:p>
        </p:txBody>
      </p:sp>
      <p:sp>
        <p:nvSpPr>
          <p:cNvPr id="10" name="Shape 8"/>
          <p:cNvSpPr/>
          <p:nvPr/>
        </p:nvSpPr>
        <p:spPr>
          <a:xfrm>
            <a:off x="7498080" y="2103120"/>
            <a:ext cx="3794760" cy="36576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7498080" y="2103120"/>
            <a:ext cx="73152" cy="36576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699248" y="2267712"/>
            <a:ext cx="34655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Improvement Idea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699248" y="2633472"/>
            <a:ext cx="3465576" cy="29992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This example can later be improved with loops.</a:t>
            </a:r>
          </a:p>
          <a:p>
            <a:endParaRPr/>
          </a:p>
          <a:p>
            <a:r>
              <a:t>For now, each index is written manually.</a:t>
            </a:r>
          </a:p>
          <a:p>
            <a:r>
              <a:t>Once loops are learned, repeated calculations become shorter.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Arrays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62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Practice: Digital Dictionary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The index number of the English word is found; the Turkish equivalent at the same index is printed to the page.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1645920"/>
            <a:ext cx="6217920" cy="4754880"/>
          </a:xfrm>
          <a:prstGeom prst="roundRect">
            <a:avLst>
              <a:gd name="adj" fmla="val 1538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941832" y="1792224"/>
            <a:ext cx="5925312" cy="44988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dirty="0">
                <a:solidFill>
                  <a:schemeClr val="bg1"/>
                </a:solidFill>
                <a:latin typeface="Aptos"/>
              </a:rPr>
              <a:t>var </a:t>
            </a:r>
            <a:r>
              <a:rPr dirty="0" err="1">
                <a:solidFill>
                  <a:schemeClr val="bg1"/>
                </a:solidFill>
                <a:latin typeface="Aptos"/>
              </a:rPr>
              <a:t>english</a:t>
            </a:r>
            <a:r>
              <a:rPr dirty="0">
                <a:solidFill>
                  <a:schemeClr val="bg1"/>
                </a:solidFill>
                <a:latin typeface="Aptos"/>
              </a:rPr>
              <a:t> = ["apple", "bottle", "computer", "book"];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var </a:t>
            </a:r>
            <a:r>
              <a:rPr dirty="0" err="1">
                <a:solidFill>
                  <a:schemeClr val="bg1"/>
                </a:solidFill>
                <a:latin typeface="Aptos"/>
              </a:rPr>
              <a:t>turkish</a:t>
            </a:r>
            <a:r>
              <a:rPr dirty="0">
                <a:solidFill>
                  <a:schemeClr val="bg1"/>
                </a:solidFill>
                <a:latin typeface="Aptos"/>
              </a:rPr>
              <a:t> = ["</a:t>
            </a:r>
            <a:r>
              <a:rPr dirty="0" err="1">
                <a:solidFill>
                  <a:schemeClr val="bg1"/>
                </a:solidFill>
                <a:latin typeface="Aptos"/>
              </a:rPr>
              <a:t>elma</a:t>
            </a:r>
            <a:r>
              <a:rPr dirty="0">
                <a:solidFill>
                  <a:schemeClr val="bg1"/>
                </a:solidFill>
                <a:latin typeface="Aptos"/>
              </a:rPr>
              <a:t>", "</a:t>
            </a:r>
            <a:r>
              <a:rPr dirty="0" err="1">
                <a:solidFill>
                  <a:schemeClr val="bg1"/>
                </a:solidFill>
                <a:latin typeface="Aptos"/>
              </a:rPr>
              <a:t>şişe</a:t>
            </a:r>
            <a:r>
              <a:rPr dirty="0">
                <a:solidFill>
                  <a:schemeClr val="bg1"/>
                </a:solidFill>
                <a:latin typeface="Aptos"/>
              </a:rPr>
              <a:t>", "</a:t>
            </a:r>
            <a:r>
              <a:rPr dirty="0" err="1">
                <a:solidFill>
                  <a:schemeClr val="bg1"/>
                </a:solidFill>
                <a:latin typeface="Aptos"/>
              </a:rPr>
              <a:t>bilgisayar</a:t>
            </a:r>
            <a:r>
              <a:rPr dirty="0">
                <a:solidFill>
                  <a:schemeClr val="bg1"/>
                </a:solidFill>
                <a:latin typeface="Aptos"/>
              </a:rPr>
              <a:t>", "</a:t>
            </a:r>
            <a:r>
              <a:rPr dirty="0" err="1">
                <a:solidFill>
                  <a:schemeClr val="bg1"/>
                </a:solidFill>
                <a:latin typeface="Aptos"/>
              </a:rPr>
              <a:t>kitap</a:t>
            </a:r>
            <a:r>
              <a:rPr dirty="0">
                <a:solidFill>
                  <a:schemeClr val="bg1"/>
                </a:solidFill>
                <a:latin typeface="Aptos"/>
              </a:rPr>
              <a:t>"];</a:t>
            </a:r>
          </a:p>
          <a:p>
            <a:endParaRPr dirty="0">
              <a:solidFill>
                <a:schemeClr val="bg1"/>
              </a:solidFill>
              <a:latin typeface="Aptos"/>
            </a:endParaRPr>
          </a:p>
          <a:p>
            <a:r>
              <a:rPr dirty="0">
                <a:solidFill>
                  <a:schemeClr val="bg1"/>
                </a:solidFill>
                <a:latin typeface="Aptos"/>
              </a:rPr>
              <a:t>function </a:t>
            </a:r>
            <a:r>
              <a:rPr dirty="0" err="1">
                <a:solidFill>
                  <a:schemeClr val="bg1"/>
                </a:solidFill>
                <a:latin typeface="Aptos"/>
              </a:rPr>
              <a:t>translateWord</a:t>
            </a:r>
            <a:r>
              <a:rPr dirty="0">
                <a:solidFill>
                  <a:schemeClr val="bg1"/>
                </a:solidFill>
                <a:latin typeface="Aptos"/>
              </a:rPr>
              <a:t>() {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  var searched = </a:t>
            </a:r>
            <a:r>
              <a:rPr dirty="0" err="1">
                <a:solidFill>
                  <a:schemeClr val="bg1"/>
                </a:solidFill>
                <a:latin typeface="Aptos"/>
              </a:rPr>
              <a:t>document.getElementById</a:t>
            </a:r>
            <a:r>
              <a:rPr dirty="0">
                <a:solidFill>
                  <a:schemeClr val="bg1"/>
                </a:solidFill>
                <a:latin typeface="Aptos"/>
              </a:rPr>
              <a:t>("</a:t>
            </a:r>
            <a:r>
              <a:rPr dirty="0" err="1">
                <a:solidFill>
                  <a:schemeClr val="bg1"/>
                </a:solidFill>
                <a:latin typeface="Aptos"/>
              </a:rPr>
              <a:t>searchWord</a:t>
            </a:r>
            <a:r>
              <a:rPr dirty="0">
                <a:solidFill>
                  <a:schemeClr val="bg1"/>
                </a:solidFill>
                <a:latin typeface="Aptos"/>
              </a:rPr>
              <a:t>").value;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  var </a:t>
            </a:r>
            <a:r>
              <a:rPr dirty="0" err="1">
                <a:solidFill>
                  <a:schemeClr val="bg1"/>
                </a:solidFill>
                <a:latin typeface="Aptos"/>
              </a:rPr>
              <a:t>indexNo</a:t>
            </a:r>
            <a:r>
              <a:rPr dirty="0">
                <a:solidFill>
                  <a:schemeClr val="bg1"/>
                </a:solidFill>
                <a:latin typeface="Aptos"/>
              </a:rPr>
              <a:t> = </a:t>
            </a:r>
            <a:r>
              <a:rPr dirty="0" err="1">
                <a:solidFill>
                  <a:schemeClr val="bg1"/>
                </a:solidFill>
                <a:latin typeface="Aptos"/>
              </a:rPr>
              <a:t>english.indexOf</a:t>
            </a:r>
            <a:r>
              <a:rPr dirty="0">
                <a:solidFill>
                  <a:schemeClr val="bg1"/>
                </a:solidFill>
                <a:latin typeface="Aptos"/>
              </a:rPr>
              <a:t>(searched);</a:t>
            </a:r>
          </a:p>
          <a:p>
            <a:endParaRPr dirty="0">
              <a:solidFill>
                <a:schemeClr val="bg1"/>
              </a:solidFill>
              <a:latin typeface="Aptos"/>
            </a:endParaRPr>
          </a:p>
          <a:p>
            <a:r>
              <a:rPr dirty="0">
                <a:solidFill>
                  <a:schemeClr val="bg1"/>
                </a:solidFill>
                <a:latin typeface="Aptos"/>
              </a:rPr>
              <a:t>  if (</a:t>
            </a:r>
            <a:r>
              <a:rPr dirty="0" err="1">
                <a:solidFill>
                  <a:schemeClr val="bg1"/>
                </a:solidFill>
                <a:latin typeface="Aptos"/>
              </a:rPr>
              <a:t>indexNo</a:t>
            </a:r>
            <a:r>
              <a:rPr dirty="0">
                <a:solidFill>
                  <a:schemeClr val="bg1"/>
                </a:solidFill>
                <a:latin typeface="Aptos"/>
              </a:rPr>
              <a:t> &gt;= 0) {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    </a:t>
            </a:r>
            <a:r>
              <a:rPr dirty="0" err="1">
                <a:solidFill>
                  <a:schemeClr val="bg1"/>
                </a:solidFill>
                <a:latin typeface="Aptos"/>
              </a:rPr>
              <a:t>document.getElementById</a:t>
            </a:r>
            <a:r>
              <a:rPr dirty="0">
                <a:solidFill>
                  <a:schemeClr val="bg1"/>
                </a:solidFill>
                <a:latin typeface="Aptos"/>
              </a:rPr>
              <a:t>("</a:t>
            </a:r>
            <a:r>
              <a:rPr dirty="0" err="1">
                <a:solidFill>
                  <a:schemeClr val="bg1"/>
                </a:solidFill>
                <a:latin typeface="Aptos"/>
              </a:rPr>
              <a:t>turkish</a:t>
            </a:r>
            <a:r>
              <a:rPr dirty="0">
                <a:solidFill>
                  <a:schemeClr val="bg1"/>
                </a:solidFill>
                <a:latin typeface="Aptos"/>
              </a:rPr>
              <a:t>").</a:t>
            </a:r>
            <a:r>
              <a:rPr dirty="0" err="1">
                <a:solidFill>
                  <a:schemeClr val="bg1"/>
                </a:solidFill>
                <a:latin typeface="Aptos"/>
              </a:rPr>
              <a:t>innerText</a:t>
            </a:r>
            <a:r>
              <a:rPr dirty="0">
                <a:solidFill>
                  <a:schemeClr val="bg1"/>
                </a:solidFill>
                <a:latin typeface="Aptos"/>
              </a:rPr>
              <a:t> = </a:t>
            </a:r>
            <a:r>
              <a:rPr dirty="0" err="1">
                <a:solidFill>
                  <a:schemeClr val="bg1"/>
                </a:solidFill>
                <a:latin typeface="Aptos"/>
              </a:rPr>
              <a:t>turkish</a:t>
            </a:r>
            <a:r>
              <a:rPr dirty="0">
                <a:solidFill>
                  <a:schemeClr val="bg1"/>
                </a:solidFill>
                <a:latin typeface="Aptos"/>
              </a:rPr>
              <a:t>[</a:t>
            </a:r>
            <a:r>
              <a:rPr dirty="0" err="1">
                <a:solidFill>
                  <a:schemeClr val="bg1"/>
                </a:solidFill>
                <a:latin typeface="Aptos"/>
              </a:rPr>
              <a:t>indexNo</a:t>
            </a:r>
            <a:r>
              <a:rPr dirty="0">
                <a:solidFill>
                  <a:schemeClr val="bg1"/>
                </a:solidFill>
                <a:latin typeface="Aptos"/>
              </a:rPr>
              <a:t>];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  }</a:t>
            </a:r>
          </a:p>
          <a:p>
            <a:r>
              <a:rPr dirty="0">
                <a:solidFill>
                  <a:schemeClr val="bg1"/>
                </a:solidFill>
                <a:latin typeface="Aptos"/>
              </a:rPr>
              <a:t>}</a:t>
            </a:r>
          </a:p>
        </p:txBody>
      </p:sp>
      <p:sp>
        <p:nvSpPr>
          <p:cNvPr id="10" name="Shape 8"/>
          <p:cNvSpPr/>
          <p:nvPr/>
        </p:nvSpPr>
        <p:spPr>
          <a:xfrm>
            <a:off x="7360920" y="2103120"/>
            <a:ext cx="3886200" cy="3520440"/>
          </a:xfrm>
          <a:prstGeom prst="roundRect">
            <a:avLst>
              <a:gd name="adj" fmla="val 3117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7360920" y="2103120"/>
            <a:ext cx="73152" cy="35204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562088" y="2267712"/>
            <a:ext cx="35570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Main Logic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562088" y="2633472"/>
            <a:ext cx="3557016" cy="28620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The two arrays work in parallel.</a:t>
            </a:r>
          </a:p>
          <a:p>
            <a:endParaRPr/>
          </a:p>
          <a:p>
            <a:r>
              <a:t>english[0] = apple</a:t>
            </a:r>
          </a:p>
          <a:p>
            <a:r>
              <a:t>turkish[0] = elma</a:t>
            </a:r>
          </a:p>
          <a:p>
            <a:endParaRPr/>
          </a:p>
          <a:p>
            <a:r>
              <a:t>indexOf finds the index of the searched word.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Arrays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63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Digital Dictionary with indexOf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Two arrays can work together when their indexes match.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1691640"/>
            <a:ext cx="5486400" cy="3749039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41832" y="1837944"/>
            <a:ext cx="5157216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720" b="0" dirty="0">
                <a:solidFill>
                  <a:srgbClr val="E2E8F0"/>
                </a:solidFill>
                <a:latin typeface="Consolas"/>
              </a:rPr>
              <a:t>const </a:t>
            </a:r>
            <a:r>
              <a:rPr sz="720" b="0" dirty="0" err="1">
                <a:solidFill>
                  <a:srgbClr val="E2E8F0"/>
                </a:solidFill>
                <a:latin typeface="Consolas"/>
              </a:rPr>
              <a:t>english</a:t>
            </a:r>
            <a:r>
              <a:rPr sz="720" b="0" dirty="0">
                <a:solidFill>
                  <a:srgbClr val="E2E8F0"/>
                </a:solidFill>
                <a:latin typeface="Consolas"/>
              </a:rPr>
              <a:t> = ["apple", "bottle", "computer", "book", "mouse"];
const </a:t>
            </a:r>
            <a:r>
              <a:rPr sz="720" b="0" dirty="0" err="1">
                <a:solidFill>
                  <a:srgbClr val="E2E8F0"/>
                </a:solidFill>
                <a:latin typeface="Consolas"/>
              </a:rPr>
              <a:t>turkish</a:t>
            </a:r>
            <a:r>
              <a:rPr sz="720" b="0" dirty="0">
                <a:solidFill>
                  <a:srgbClr val="E2E8F0"/>
                </a:solidFill>
                <a:latin typeface="Consolas"/>
              </a:rPr>
              <a:t> = ["</a:t>
            </a:r>
            <a:r>
              <a:rPr sz="720" b="0" dirty="0" err="1">
                <a:solidFill>
                  <a:srgbClr val="E2E8F0"/>
                </a:solidFill>
                <a:latin typeface="Consolas"/>
              </a:rPr>
              <a:t>elma</a:t>
            </a:r>
            <a:r>
              <a:rPr sz="720" b="0" dirty="0">
                <a:solidFill>
                  <a:srgbClr val="E2E8F0"/>
                </a:solidFill>
                <a:latin typeface="Consolas"/>
              </a:rPr>
              <a:t>", "</a:t>
            </a:r>
            <a:r>
              <a:rPr sz="720" b="0" dirty="0" err="1">
                <a:solidFill>
                  <a:srgbClr val="E2E8F0"/>
                </a:solidFill>
                <a:latin typeface="Consolas"/>
              </a:rPr>
              <a:t>şişe</a:t>
            </a:r>
            <a:r>
              <a:rPr sz="720" b="0" dirty="0">
                <a:solidFill>
                  <a:srgbClr val="E2E8F0"/>
                </a:solidFill>
                <a:latin typeface="Consolas"/>
              </a:rPr>
              <a:t>", "</a:t>
            </a:r>
            <a:r>
              <a:rPr sz="720" b="0" dirty="0" err="1">
                <a:solidFill>
                  <a:srgbClr val="E2E8F0"/>
                </a:solidFill>
                <a:latin typeface="Consolas"/>
              </a:rPr>
              <a:t>bilgisayar</a:t>
            </a:r>
            <a:r>
              <a:rPr sz="720" b="0" dirty="0">
                <a:solidFill>
                  <a:srgbClr val="E2E8F0"/>
                </a:solidFill>
                <a:latin typeface="Consolas"/>
              </a:rPr>
              <a:t>", "</a:t>
            </a:r>
            <a:r>
              <a:rPr sz="720" b="0" dirty="0" err="1">
                <a:solidFill>
                  <a:srgbClr val="E2E8F0"/>
                </a:solidFill>
                <a:latin typeface="Consolas"/>
              </a:rPr>
              <a:t>kitap</a:t>
            </a:r>
            <a:r>
              <a:rPr sz="720" b="0" dirty="0">
                <a:solidFill>
                  <a:srgbClr val="E2E8F0"/>
                </a:solidFill>
                <a:latin typeface="Consolas"/>
              </a:rPr>
              <a:t>", "fare"];
function </a:t>
            </a:r>
            <a:r>
              <a:rPr sz="720" b="0" dirty="0" err="1">
                <a:solidFill>
                  <a:srgbClr val="E2E8F0"/>
                </a:solidFill>
                <a:latin typeface="Consolas"/>
              </a:rPr>
              <a:t>translateWord</a:t>
            </a:r>
            <a:r>
              <a:rPr sz="720" b="0" dirty="0">
                <a:solidFill>
                  <a:srgbClr val="E2E8F0"/>
                </a:solidFill>
                <a:latin typeface="Consolas"/>
              </a:rPr>
              <a:t>() {
  const search = </a:t>
            </a:r>
            <a:r>
              <a:rPr sz="720" b="0" dirty="0" err="1">
                <a:solidFill>
                  <a:srgbClr val="E2E8F0"/>
                </a:solidFill>
                <a:latin typeface="Consolas"/>
              </a:rPr>
              <a:t>document.getElementById</a:t>
            </a:r>
            <a:r>
              <a:rPr sz="720" b="0" dirty="0">
                <a:solidFill>
                  <a:srgbClr val="E2E8F0"/>
                </a:solidFill>
                <a:latin typeface="Consolas"/>
              </a:rPr>
              <a:t>("</a:t>
            </a:r>
            <a:r>
              <a:rPr sz="720" b="0" dirty="0" err="1">
                <a:solidFill>
                  <a:srgbClr val="E2E8F0"/>
                </a:solidFill>
                <a:latin typeface="Consolas"/>
              </a:rPr>
              <a:t>searchWord</a:t>
            </a:r>
            <a:r>
              <a:rPr sz="720" b="0" dirty="0">
                <a:solidFill>
                  <a:srgbClr val="E2E8F0"/>
                </a:solidFill>
                <a:latin typeface="Consolas"/>
              </a:rPr>
              <a:t>").</a:t>
            </a:r>
            <a:r>
              <a:rPr sz="720" b="0" dirty="0" err="1">
                <a:solidFill>
                  <a:srgbClr val="E2E8F0"/>
                </a:solidFill>
                <a:latin typeface="Consolas"/>
              </a:rPr>
              <a:t>value.trim</a:t>
            </a:r>
            <a:r>
              <a:rPr sz="720" b="0" dirty="0">
                <a:solidFill>
                  <a:srgbClr val="E2E8F0"/>
                </a:solidFill>
                <a:latin typeface="Consolas"/>
              </a:rPr>
              <a:t>();
  const index = </a:t>
            </a:r>
            <a:r>
              <a:rPr sz="720" b="0" dirty="0" err="1">
                <a:solidFill>
                  <a:srgbClr val="E2E8F0"/>
                </a:solidFill>
                <a:latin typeface="Consolas"/>
              </a:rPr>
              <a:t>english.indexOf</a:t>
            </a:r>
            <a:r>
              <a:rPr sz="720" b="0" dirty="0">
                <a:solidFill>
                  <a:srgbClr val="E2E8F0"/>
                </a:solidFill>
                <a:latin typeface="Consolas"/>
              </a:rPr>
              <a:t>(search);
  if (index &gt;= 0) {
    </a:t>
            </a:r>
            <a:r>
              <a:rPr sz="720" b="0" dirty="0" err="1">
                <a:solidFill>
                  <a:srgbClr val="E2E8F0"/>
                </a:solidFill>
                <a:latin typeface="Consolas"/>
              </a:rPr>
              <a:t>document.getElementById</a:t>
            </a:r>
            <a:r>
              <a:rPr sz="720" b="0" dirty="0">
                <a:solidFill>
                  <a:srgbClr val="E2E8F0"/>
                </a:solidFill>
                <a:latin typeface="Consolas"/>
              </a:rPr>
              <a:t>("result").</a:t>
            </a:r>
            <a:r>
              <a:rPr sz="720" b="0" dirty="0" err="1">
                <a:solidFill>
                  <a:srgbClr val="E2E8F0"/>
                </a:solidFill>
                <a:latin typeface="Consolas"/>
              </a:rPr>
              <a:t>textContent</a:t>
            </a:r>
            <a:r>
              <a:rPr sz="720" b="0" dirty="0">
                <a:solidFill>
                  <a:srgbClr val="E2E8F0"/>
                </a:solidFill>
                <a:latin typeface="Consolas"/>
              </a:rPr>
              <a:t> = </a:t>
            </a:r>
            <a:r>
              <a:rPr sz="720" b="0" dirty="0" err="1">
                <a:solidFill>
                  <a:srgbClr val="E2E8F0"/>
                </a:solidFill>
                <a:latin typeface="Consolas"/>
              </a:rPr>
              <a:t>turkish</a:t>
            </a:r>
            <a:r>
              <a:rPr sz="720" b="0" dirty="0">
                <a:solidFill>
                  <a:srgbClr val="E2E8F0"/>
                </a:solidFill>
                <a:latin typeface="Consolas"/>
              </a:rPr>
              <a:t>[index];
  } else {
    </a:t>
            </a:r>
            <a:r>
              <a:rPr sz="720" b="0" dirty="0" err="1">
                <a:solidFill>
                  <a:srgbClr val="E2E8F0"/>
                </a:solidFill>
                <a:latin typeface="Consolas"/>
              </a:rPr>
              <a:t>document.getElementById</a:t>
            </a:r>
            <a:r>
              <a:rPr sz="720" b="0" dirty="0">
                <a:solidFill>
                  <a:srgbClr val="E2E8F0"/>
                </a:solidFill>
                <a:latin typeface="Consolas"/>
              </a:rPr>
              <a:t>("result").</a:t>
            </a:r>
            <a:r>
              <a:rPr sz="720" b="0" dirty="0" err="1">
                <a:solidFill>
                  <a:srgbClr val="E2E8F0"/>
                </a:solidFill>
                <a:latin typeface="Consolas"/>
              </a:rPr>
              <a:t>textContent</a:t>
            </a:r>
            <a:r>
              <a:rPr sz="720" b="0" dirty="0">
                <a:solidFill>
                  <a:srgbClr val="E2E8F0"/>
                </a:solidFill>
                <a:latin typeface="Consolas"/>
              </a:rPr>
              <a:t> = "Not found";
  }
}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46520" y="1691640"/>
            <a:ext cx="4572000" cy="3749039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47688" y="1856232"/>
            <a:ext cx="416966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Parallel arrays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2221992"/>
            <a:ext cx="4114800" cy="309067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120" b="0">
                <a:solidFill>
                  <a:srgbClr val="475569"/>
                </a:solidFill>
                <a:latin typeface="Aptos"/>
              </a:rPr>
              <a:t>• english[0] matches turkish[0].
• indexOf finds the English word position.
• The same index gives the Turkish translation.
• This is a clear bridge from arrays to searching.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Loops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64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Loops: Managing Repeated Code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Loops are used when the same operation must be repeated many times.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2194560"/>
            <a:ext cx="3291840" cy="292608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77240" y="2194560"/>
            <a:ext cx="73152" cy="292608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78408" y="235915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Why Loops?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78408" y="2724912"/>
            <a:ext cx="2962656" cy="22677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Instead of writing 500 if statements for 500 products, one if statement can be placed inside a loop.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434840" y="2194560"/>
            <a:ext cx="3291840" cy="292608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434840" y="2194560"/>
            <a:ext cx="73152" cy="292608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636008" y="235915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For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636008" y="2724912"/>
            <a:ext cx="2962656" cy="22677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for is usually used when the number of repetitions is known.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8092440" y="2194560"/>
            <a:ext cx="3291840" cy="292608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092440" y="2194560"/>
            <a:ext cx="73152" cy="292608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293608" y="235915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While / Do-While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293608" y="2724912"/>
            <a:ext cx="2962656" cy="22677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These loops run while a condition is true. do-while runs at least once.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960120" y="5257800"/>
            <a:ext cx="10058400" cy="594360"/>
          </a:xfrm>
          <a:prstGeom prst="roundRect">
            <a:avLst>
              <a:gd name="adj" fmla="val 15385"/>
            </a:avLst>
          </a:prstGeom>
          <a:solidFill>
            <a:srgbClr val="F59E0B">
              <a:alpha val="8000"/>
            </a:srgbClr>
          </a:solidFill>
          <a:ln w="12700">
            <a:solidFill>
              <a:srgbClr val="F59E0B">
                <a:alpha val="3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1188720" y="5440680"/>
            <a:ext cx="9601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122033"/>
                </a:solidFill>
              </a:rPr>
              <a:t>Arrays and loops together are the basis for repeated cards, lists, and table rows on a web page.</a:t>
            </a:r>
            <a:endParaRPr lang="en-US" sz="1400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6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Loops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65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Counters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Counters increase or decrease a variable value step by step.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1645920"/>
            <a:ext cx="6126480" cy="4892040"/>
          </a:xfrm>
          <a:prstGeom prst="roundRect">
            <a:avLst>
              <a:gd name="adj" fmla="val 1495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941832" y="1792224"/>
            <a:ext cx="5833872" cy="46360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&lt;h1 id="counter"&gt;0&lt;/h1&gt;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&lt;input type="button" onclick="arttir()" value="Increase Number"&gt;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&lt;input type="button" onclick="azalt()" value="Decrease Number"&gt;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&lt;script&gt;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arttir() {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document.getElementById("counter").innerText++;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azalt() {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document.getElementById("counter").innerText--;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&lt;/script&gt;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7315200" y="2103120"/>
            <a:ext cx="393192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7315200" y="2103120"/>
            <a:ext cx="73152" cy="34747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516368" y="2267712"/>
            <a:ext cx="36027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Important Point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516368" y="2633472"/>
            <a:ext cx="3602736" cy="2816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++ increases the value by 1.</a:t>
            </a:r>
          </a:p>
          <a:p>
            <a:r>
              <a:t>-- decreases the value by 1.</a:t>
            </a:r>
          </a:p>
          <a:p>
            <a:endParaRPr/>
          </a:p>
          <a:p>
            <a:r>
              <a:t>This example combines DOM selection and assignment logic.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Loops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66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Counter State with let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A changing variable remembers the current UI state.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1691640"/>
            <a:ext cx="5486400" cy="3749039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41832" y="1837944"/>
            <a:ext cx="5157216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19" b="0">
                <a:solidFill>
                  <a:srgbClr val="E2E8F0"/>
                </a:solidFill>
                <a:latin typeface="Consolas"/>
              </a:rPr>
              <a:t>let count = 0;
const countValue = document.getElementById("countValue");
function increase() {
  count += 1;
  countValue.textContent = count;
}
function decrease() {
  count -= 1;
  countValue.textContent = count;
}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46520" y="1691640"/>
            <a:ext cx="4572000" cy="3749039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47688" y="1856232"/>
            <a:ext cx="416966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State idea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2221992"/>
            <a:ext cx="4114800" cy="309067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120" b="0">
                <a:solidFill>
                  <a:srgbClr val="475569"/>
                </a:solidFill>
                <a:latin typeface="Aptos"/>
              </a:rPr>
              <a:t>• count starts at 0.
• Each action changes the stored value.
• The page displays the stored value.
• This introduces the idea of interface state.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7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Loops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67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The for Loop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A for loop is generally used when the number of repetitions is known.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85800" y="1463040"/>
            <a:ext cx="6766560" cy="5166360"/>
          </a:xfrm>
          <a:prstGeom prst="roundRect">
            <a:avLst>
              <a:gd name="adj" fmla="val 1416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850392" y="1609344"/>
            <a:ext cx="6473952" cy="49103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2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(var i = 0; i &lt; 8; i++) {</a:t>
            </a:r>
            <a:endParaRPr lang="en-US" sz="1020" dirty="0"/>
          </a:p>
          <a:p>
            <a:pPr marL="0" indent="0">
              <a:buNone/>
            </a:pPr>
            <a:r>
              <a:rPr lang="en-US" sz="102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i = 0, 1, 2, 3, 4, 5, 6, 7</a:t>
            </a:r>
            <a:endParaRPr lang="en-US" sz="1020" dirty="0"/>
          </a:p>
          <a:p>
            <a:pPr marL="0" indent="0">
              <a:buNone/>
            </a:pPr>
            <a:r>
              <a:rPr lang="en-US" sz="102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20" dirty="0"/>
          </a:p>
          <a:p>
            <a:pPr marL="0" indent="0">
              <a:buNone/>
            </a:pPr>
            <a:endParaRPr lang="en-US" sz="1020" dirty="0"/>
          </a:p>
          <a:p>
            <a:pPr marL="0" indent="0">
              <a:buNone/>
            </a:pPr>
            <a:r>
              <a:rPr lang="en-US" sz="102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changeColors() {</a:t>
            </a:r>
            <a:endParaRPr lang="en-US" sz="1020" dirty="0"/>
          </a:p>
          <a:p>
            <a:pPr marL="0" indent="0">
              <a:buNone/>
            </a:pPr>
            <a:r>
              <a:rPr lang="en-US" sz="102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colors = ["red", "green", "blue", "yellow", "pink", "orange", "gray", "white"];</a:t>
            </a:r>
            <a:endParaRPr lang="en-US" sz="1020" dirty="0"/>
          </a:p>
          <a:p>
            <a:pPr marL="0" indent="0">
              <a:buNone/>
            </a:pPr>
            <a:endParaRPr lang="en-US" sz="1020" dirty="0"/>
          </a:p>
          <a:p>
            <a:pPr marL="0" indent="0">
              <a:buNone/>
            </a:pPr>
            <a:r>
              <a:rPr lang="en-US" sz="102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for (var i = 0; i &lt; 8; i++) {</a:t>
            </a:r>
            <a:endParaRPr lang="en-US" sz="1020" dirty="0"/>
          </a:p>
          <a:p>
            <a:pPr marL="0" indent="0">
              <a:buNone/>
            </a:pPr>
            <a:r>
              <a:rPr lang="en-US" sz="102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var randomIndex = Math.floor(Math.random() * 8);</a:t>
            </a:r>
            <a:endParaRPr lang="en-US" sz="1020" dirty="0"/>
          </a:p>
          <a:p>
            <a:pPr marL="0" indent="0">
              <a:buNone/>
            </a:pPr>
            <a:r>
              <a:rPr lang="en-US" sz="102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document.getElementsByTagName("div")[i].style.backgroundColor = colors[randomIndex];</a:t>
            </a:r>
            <a:endParaRPr lang="en-US" sz="1020" dirty="0"/>
          </a:p>
          <a:p>
            <a:pPr marL="0" indent="0">
              <a:buNone/>
            </a:pPr>
            <a:r>
              <a:rPr lang="en-US" sz="102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1020" dirty="0"/>
          </a:p>
          <a:p>
            <a:pPr marL="0" indent="0">
              <a:buNone/>
            </a:pPr>
            <a:r>
              <a:rPr lang="en-US" sz="102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20" dirty="0"/>
          </a:p>
        </p:txBody>
      </p:sp>
      <p:sp>
        <p:nvSpPr>
          <p:cNvPr id="10" name="Shape 8"/>
          <p:cNvSpPr/>
          <p:nvPr/>
        </p:nvSpPr>
        <p:spPr>
          <a:xfrm>
            <a:off x="7818120" y="2148840"/>
            <a:ext cx="3429000" cy="347472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7818120" y="2148840"/>
            <a:ext cx="73152" cy="34747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8019288" y="2313432"/>
            <a:ext cx="30998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Explanation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8019288" y="2679192"/>
            <a:ext cx="3099816" cy="2816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The loop visits 8 boxes one by one.</a:t>
            </a:r>
          </a:p>
          <a:p>
            <a:r>
              <a:t>A random color is selected for each box.</a:t>
            </a:r>
          </a:p>
          <a:p>
            <a:r>
              <a:t>The TagName selector result is used with an index.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Loops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68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for Loop with Random Colors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Loops remove repeated manual code.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1691640"/>
            <a:ext cx="5486400" cy="3749039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41832" y="1837944"/>
            <a:ext cx="5157216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740" b="0">
                <a:solidFill>
                  <a:srgbClr val="E2E8F0"/>
                </a:solidFill>
                <a:latin typeface="Consolas"/>
              </a:rPr>
              <a:t>function changeColors() {
  const colors = ["red", "green", "blue", "yellow", "pink", "orange", "gray", "white"];
  const boxes = document.getElementsByClassName("box");
  for (let i = 0; i &lt; boxes.length; i += 1) {
    const randomIndex = Math.floor(Math.random() * colors.length);
    boxes[i].style.backgroundColor = colors[randomIndex];
  }
}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46520" y="1691640"/>
            <a:ext cx="4572000" cy="3749039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47688" y="1856232"/>
            <a:ext cx="416966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Random color logic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2221992"/>
            <a:ext cx="4114800" cy="309067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120" b="0">
                <a:solidFill>
                  <a:srgbClr val="475569"/>
                </a:solidFill>
                <a:latin typeface="Aptos"/>
              </a:rPr>
              <a:t>• The loop visits every box.
• Math.random creates a random decimal.
• Math.floor turns it into an integer index.
• The index selects one color from the array.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8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Loops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69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Nested for Loop: Chessboard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Nested loops are used when row and column logic is needed.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31520" y="1600200"/>
            <a:ext cx="6400800" cy="4937760"/>
          </a:xfrm>
          <a:prstGeom prst="roundRect">
            <a:avLst>
              <a:gd name="adj" fmla="val 1481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896112" y="1746504"/>
            <a:ext cx="6108192" cy="4681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chessboard() {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i, j;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for (i = 0; i &lt; 8; i++) {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for (j = 0; j &lt; 8; j++) {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if ((j + i) % 2 == 0) {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boardFrame.innerHTML += "&lt;div class='whiteSquare'&gt;&lt;/div&gt;";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} else {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boardFrame.innerHTML += "&lt;div class='blackSquare'&gt;&lt;/div&gt;";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}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543800" y="2103120"/>
            <a:ext cx="3749040" cy="36576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7543800" y="2103120"/>
            <a:ext cx="73152" cy="36576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744968" y="2267712"/>
            <a:ext cx="34198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Mathematical Logic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744968" y="2633472"/>
            <a:ext cx="3419856" cy="29992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i represents the row, and j represents the column.</a:t>
            </a:r>
          </a:p>
          <a:p>
            <a:endParaRPr/>
          </a:p>
          <a:p>
            <a:r>
              <a:t>(j + i) % 2 determines the square color.</a:t>
            </a:r>
          </a:p>
          <a:p>
            <a:endParaRPr/>
          </a:p>
          <a:p>
            <a:r>
              <a:t>This example combines loop + condition + HTML generation.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Orientation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Detailed Lesson Route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The lesson moves from first script line to mini project.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49808" y="1874519"/>
            <a:ext cx="73152" cy="269748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Part 1–3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Web stack, script flow, selectors, DOM properties, variables, data types, strings, and operators.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074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407408" y="1874519"/>
            <a:ext cx="73152" cy="269748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Part 4–6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Control structures, functions, parameters, return values, events, and forms.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650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65008" y="1874519"/>
            <a:ext cx="73152" cy="2697480"/>
          </a:xfrm>
          <a:prstGeom prst="rect">
            <a:avLst/>
          </a:prstGeom>
          <a:solidFill>
            <a:srgbClr val="16A34A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296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Part 7–9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Arrays, loops, timers, mini projects, libraries, jQuery, assessment, and practice.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Each section follows: concept → code → visible result → small modification.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Loops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70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Nested for Loop: Chessboard Logic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A grid needs rows and columns, so two loops work together.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1691640"/>
            <a:ext cx="5486400" cy="3749039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41832" y="1837944"/>
            <a:ext cx="5157216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680" b="0">
                <a:solidFill>
                  <a:srgbClr val="E2E8F0"/>
                </a:solidFill>
                <a:latin typeface="Consolas"/>
              </a:rPr>
              <a:t>function createChessboard() {
  let html = "";
  for (let row = 0; row &lt; 8; row += 1) {
    for (let col = 0; col &lt; 8; col += 1) {
      if ((row + col) % 2 === 0) {
        html += `&lt;div class="white-square"&gt;&lt;/div&gt;`;
      } else {
        html += `&lt;div class="black-square"&gt;&lt;/div&gt;`;
      }
    }
  }
  document.getElementById("board").innerHTML = html;
}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46520" y="1691640"/>
            <a:ext cx="4572000" cy="3749039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47688" y="1856232"/>
            <a:ext cx="416966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Grid reasoning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2221992"/>
            <a:ext cx="4114800" cy="309067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120" b="0">
                <a:solidFill>
                  <a:srgbClr val="475569"/>
                </a:solidFill>
                <a:latin typeface="Aptos"/>
              </a:rPr>
              <a:t>• The outer loop controls rows.
• The inner loop controls columns.
• (row + col) % 2 alternates the color.
• The final HTML is written once to the board.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9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Loops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71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while and do-while Loops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while checks the condition first; do-while runs the code at least once and checks the condition at the end.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68680" y="1920240"/>
            <a:ext cx="5760720" cy="3931920"/>
          </a:xfrm>
          <a:prstGeom prst="roundRect">
            <a:avLst>
              <a:gd name="adj" fmla="val 1860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033272" y="2066544"/>
            <a:ext cx="5468112" cy="3675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number1 = 0;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while (number1 &lt;= 10) {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document.getElementById("screen1").innerHTML += number1;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number1++;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number2 = 10;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 {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document.getElementById("screen2").innerHTML += number2;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number2--;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 while (number2 &gt;= 0);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995160" y="2194560"/>
            <a:ext cx="4160520" cy="3200400"/>
          </a:xfrm>
          <a:prstGeom prst="roundRect">
            <a:avLst>
              <a:gd name="adj" fmla="val 34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995160" y="2194560"/>
            <a:ext cx="73152" cy="32004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196328" y="2359152"/>
            <a:ext cx="38313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>
                <a:latin typeface="Aptos"/>
              </a:rPr>
              <a:t>Difference</a:t>
            </a:r>
          </a:p>
        </p:txBody>
      </p:sp>
      <p:sp>
        <p:nvSpPr>
          <p:cNvPr id="13" name="Text 11"/>
          <p:cNvSpPr/>
          <p:nvPr/>
        </p:nvSpPr>
        <p:spPr>
          <a:xfrm>
            <a:off x="7196328" y="2724912"/>
            <a:ext cx="3831336" cy="2542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while: condition first, then execution.</a:t>
            </a:r>
          </a:p>
          <a:p>
            <a:endParaRPr/>
          </a:p>
          <a:p>
            <a:r>
              <a:t>do-while: execution first, then condition.</a:t>
            </a:r>
          </a:p>
          <a:p>
            <a:endParaRPr/>
          </a:p>
          <a:p>
            <a:r>
              <a:t>Therefore, do-while runs at least once.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Loops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72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Loop Safety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A loop must move toward its stopping condition.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49808" y="1874519"/>
            <a:ext cx="73152" cy="269748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while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Checks the condition before running. If the condition is false at the start, it may not run at all.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074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407408" y="1874519"/>
            <a:ext cx="73152" cy="269748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do-while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Runs once first, then checks the condition. Useful when one execution is required.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650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65008" y="1874519"/>
            <a:ext cx="73152" cy="2697480"/>
          </a:xfrm>
          <a:prstGeom prst="rect">
            <a:avLst/>
          </a:prstGeom>
          <a:solidFill>
            <a:srgbClr val="F59E0B"/>
          </a:solidFill>
          <a:ln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296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Infinite loop risk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If the counter never changes or the condition never becomes false, the browser may freeze.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Always check: initial value, condition, and counter update.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0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Timers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73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Timers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Timers allow code to run after a delay or repeatedly at specific intervals.</a:t>
            </a:r>
          </a:p>
        </p:txBody>
      </p:sp>
      <p:sp>
        <p:nvSpPr>
          <p:cNvPr id="8" name="Shape 6"/>
          <p:cNvSpPr/>
          <p:nvPr/>
        </p:nvSpPr>
        <p:spPr>
          <a:xfrm>
            <a:off x="777240" y="2103120"/>
            <a:ext cx="4846320" cy="301752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77240" y="2103120"/>
            <a:ext cx="73152" cy="30175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78408" y="2267712"/>
            <a:ext cx="45171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setTimeout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78408" y="2633472"/>
            <a:ext cx="4517136" cy="23591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Runs code once after the set time.</a:t>
            </a:r>
          </a:p>
          <a:p>
            <a:endParaRPr/>
          </a:p>
          <a:p>
            <a:r>
              <a:t>Example: hide an ad after 5 seconds.</a:t>
            </a:r>
          </a:p>
        </p:txBody>
      </p:sp>
      <p:sp>
        <p:nvSpPr>
          <p:cNvPr id="12" name="Shape 10"/>
          <p:cNvSpPr/>
          <p:nvPr/>
        </p:nvSpPr>
        <p:spPr>
          <a:xfrm>
            <a:off x="6537960" y="2103120"/>
            <a:ext cx="4846320" cy="301752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6537960" y="2103120"/>
            <a:ext cx="73152" cy="3017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6739128" y="2267712"/>
            <a:ext cx="45171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setInterval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739128" y="2633472"/>
            <a:ext cx="4517136" cy="23591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Runs repeatedly at a set interval.</a:t>
            </a:r>
          </a:p>
          <a:p>
            <a:endParaRPr/>
          </a:p>
          <a:p>
            <a:r>
              <a:t>clearInterval is used to stop it.</a:t>
            </a:r>
          </a:p>
        </p:txBody>
      </p:sp>
      <p:sp>
        <p:nvSpPr>
          <p:cNvPr id="16" name="Shape 14"/>
          <p:cNvSpPr/>
          <p:nvPr/>
        </p:nvSpPr>
        <p:spPr>
          <a:xfrm>
            <a:off x="1005840" y="5120640"/>
            <a:ext cx="9966960" cy="731520"/>
          </a:xfrm>
          <a:prstGeom prst="roundRect">
            <a:avLst>
              <a:gd name="adj" fmla="val 10000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Text 15"/>
          <p:cNvSpPr/>
          <p:nvPr/>
        </p:nvSpPr>
        <p:spPr>
          <a:xfrm>
            <a:off x="1170432" y="5266944"/>
            <a:ext cx="96743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setTimeout(function(){ ad.style.display = "none"; }, 5000);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timer = setInterval(function(){ counter--; }, 1000);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clearInterval(timer);</a:t>
            </a:r>
            <a:endParaRPr lang="en-US" sz="1400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Timers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74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Timer Countdown Core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Some interactions depend on time, not direct user input.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1691640"/>
            <a:ext cx="5486400" cy="3749039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41832" y="1837944"/>
            <a:ext cx="5157216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19" b="0">
                <a:solidFill>
                  <a:srgbClr val="E2E8F0"/>
                </a:solidFill>
                <a:latin typeface="Consolas"/>
              </a:rPr>
              <a:t>let seconds = 5;
const timerId = setInterval(function () {
  seconds -= 1;
  timerValue.textContent = seconds;
  if (seconds === 0) {
    clearInterval(timerId);
    timerBox.classList.add("done");
  }
}, 1000);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46520" y="1691640"/>
            <a:ext cx="4572000" cy="3749039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47688" y="1856232"/>
            <a:ext cx="416966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Timer behavior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2221992"/>
            <a:ext cx="4114800" cy="309067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120" b="0">
                <a:solidFill>
                  <a:srgbClr val="475569"/>
                </a:solidFill>
                <a:latin typeface="Aptos"/>
              </a:rPr>
              <a:t>• setInterval repeats the function.
• 1000 means one second.
• clearInterval stops the repeating timer.
• classList.add changes the visual state at the end.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1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Timers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75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Practice: Melody from Random Notes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An array, a random number, and setInterval are used together to add a new note every 2 seconds.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31520" y="1600200"/>
            <a:ext cx="6400800" cy="4937760"/>
          </a:xfrm>
          <a:prstGeom prst="roundRect">
            <a:avLst>
              <a:gd name="adj" fmla="val 1481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896112" y="1746504"/>
            <a:ext cx="6108192" cy="4681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9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metronom;</a:t>
            </a:r>
            <a:endParaRPr lang="en-US" sz="1090" dirty="0"/>
          </a:p>
          <a:p>
            <a:pPr marL="0" indent="0">
              <a:buNone/>
            </a:pPr>
            <a:endParaRPr lang="en-US" sz="1090" dirty="0"/>
          </a:p>
          <a:p>
            <a:pPr marL="0" indent="0">
              <a:buNone/>
            </a:pPr>
            <a:r>
              <a:rPr lang="en-US" sz="109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startMelody() {</a:t>
            </a:r>
            <a:endParaRPr lang="en-US" sz="1090" dirty="0"/>
          </a:p>
          <a:p>
            <a:pPr marL="0" indent="0">
              <a:buNone/>
            </a:pPr>
            <a:r>
              <a:rPr lang="en-US" sz="109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notes = ["do", "re", "mi", "fa", "sol", "la", "si"];</a:t>
            </a:r>
            <a:endParaRPr lang="en-US" sz="1090" dirty="0"/>
          </a:p>
          <a:p>
            <a:pPr marL="0" indent="0">
              <a:buNone/>
            </a:pPr>
            <a:endParaRPr lang="en-US" sz="1090" dirty="0"/>
          </a:p>
          <a:p>
            <a:pPr marL="0" indent="0">
              <a:buNone/>
            </a:pPr>
            <a:r>
              <a:rPr lang="en-US" sz="109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metronom = setInterval(function() {</a:t>
            </a:r>
            <a:endParaRPr lang="en-US" sz="1090" dirty="0"/>
          </a:p>
          <a:p>
            <a:pPr marL="0" indent="0">
              <a:buNone/>
            </a:pPr>
            <a:r>
              <a:rPr lang="en-US" sz="109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var randomIndex = Math.floor(Math.random() * 7);</a:t>
            </a:r>
            <a:endParaRPr lang="en-US" sz="1090" dirty="0"/>
          </a:p>
          <a:p>
            <a:pPr marL="0" indent="0">
              <a:buNone/>
            </a:pPr>
            <a:r>
              <a:rPr lang="en-US" sz="109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document.getElementById("staff").innerText += notes[randomIndex] + "_";</a:t>
            </a:r>
            <a:endParaRPr lang="en-US" sz="1090" dirty="0"/>
          </a:p>
          <a:p>
            <a:pPr marL="0" indent="0">
              <a:buNone/>
            </a:pPr>
            <a:r>
              <a:rPr lang="en-US" sz="109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}, 2000);</a:t>
            </a:r>
            <a:endParaRPr lang="en-US" sz="1090" dirty="0"/>
          </a:p>
          <a:p>
            <a:pPr marL="0" indent="0">
              <a:buNone/>
            </a:pPr>
            <a:r>
              <a:rPr lang="en-US" sz="109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90" dirty="0"/>
          </a:p>
          <a:p>
            <a:pPr marL="0" indent="0">
              <a:buNone/>
            </a:pPr>
            <a:endParaRPr lang="en-US" sz="1090" dirty="0"/>
          </a:p>
          <a:p>
            <a:pPr marL="0" indent="0">
              <a:buNone/>
            </a:pPr>
            <a:r>
              <a:rPr lang="en-US" sz="109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stopMelody() {</a:t>
            </a:r>
            <a:endParaRPr lang="en-US" sz="1090" dirty="0"/>
          </a:p>
          <a:p>
            <a:pPr marL="0" indent="0">
              <a:buNone/>
            </a:pPr>
            <a:r>
              <a:rPr lang="en-US" sz="109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clearInterval(metronom);</a:t>
            </a:r>
            <a:endParaRPr lang="en-US" sz="1090" dirty="0"/>
          </a:p>
          <a:p>
            <a:pPr marL="0" indent="0">
              <a:buNone/>
            </a:pPr>
            <a:r>
              <a:rPr lang="en-US" sz="109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90" dirty="0"/>
          </a:p>
        </p:txBody>
      </p:sp>
      <p:sp>
        <p:nvSpPr>
          <p:cNvPr id="10" name="Shape 8"/>
          <p:cNvSpPr/>
          <p:nvPr/>
        </p:nvSpPr>
        <p:spPr>
          <a:xfrm>
            <a:off x="7543800" y="2103120"/>
            <a:ext cx="3749040" cy="3611880"/>
          </a:xfrm>
          <a:prstGeom prst="roundRect">
            <a:avLst>
              <a:gd name="adj" fmla="val 3038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7543800" y="2103120"/>
            <a:ext cx="73152" cy="36118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744968" y="2267712"/>
            <a:ext cx="34198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Concepts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744968" y="2633472"/>
            <a:ext cx="3419856" cy="29535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• Array: notes</a:t>
            </a:r>
          </a:p>
          <a:p>
            <a:r>
              <a:t>• Random number: Math.random()</a:t>
            </a:r>
          </a:p>
          <a:p>
            <a:r>
              <a:t>• Integer conversion: Math.floor()</a:t>
            </a:r>
          </a:p>
          <a:p>
            <a:r>
              <a:t>• Repetition: setInterval</a:t>
            </a:r>
          </a:p>
          <a:p>
            <a:r>
              <a:t>• Stop: clearInterval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Timers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76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Timed UI State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A timer can update both content and CSS classes.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1828800"/>
            <a:ext cx="5257800" cy="30175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49808" y="1828800"/>
            <a:ext cx="73152" cy="301752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1993392"/>
            <a:ext cx="493776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Content update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359152"/>
            <a:ext cx="4937760" cy="2331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The timer changes visible numbers or messages at regular intervals.
Example: countdown value, status note, progress text.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63640" y="1828800"/>
            <a:ext cx="4983480" cy="30175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263640" y="1828800"/>
            <a:ext cx="73152" cy="3017520"/>
          </a:xfrm>
          <a:prstGeom prst="rect">
            <a:avLst/>
          </a:prstGeom>
          <a:solidFill>
            <a:srgbClr val="16A34A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428231" y="1993392"/>
            <a:ext cx="466344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State update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28231" y="2359152"/>
            <a:ext cx="4663440" cy="2331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When time is complete, classList.add can switch the element into a success or finished visual state.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Timer examples should stay small: the key concept is time-based change.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2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Libraries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77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Popular JavaScript Libraries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A library is a collection of ready-made functions under one structure.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22960" y="2103120"/>
            <a:ext cx="3337560" cy="310896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822960" y="2103120"/>
            <a:ext cx="73152" cy="310896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1024128" y="2267712"/>
            <a:ext cx="3008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Purpose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024128" y="2633472"/>
            <a:ext cx="3008376" cy="2450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To do more with less code.</a:t>
            </a:r>
          </a:p>
          <a:p>
            <a:endParaRPr/>
          </a:p>
          <a:p>
            <a:r>
              <a:t>Selection, animation, data handling, and interface development become easier.</a:t>
            </a:r>
          </a:p>
        </p:txBody>
      </p:sp>
      <p:sp>
        <p:nvSpPr>
          <p:cNvPr id="12" name="Shape 10"/>
          <p:cNvSpPr/>
          <p:nvPr/>
        </p:nvSpPr>
        <p:spPr>
          <a:xfrm>
            <a:off x="4434840" y="2103120"/>
            <a:ext cx="3337560" cy="310896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434840" y="2103120"/>
            <a:ext cx="73152" cy="31089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636008" y="2267712"/>
            <a:ext cx="3008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Examples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636008" y="2633472"/>
            <a:ext cx="3008376" cy="2450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jQuery</a:t>
            </a:r>
          </a:p>
          <a:p>
            <a:r>
              <a:t>React</a:t>
            </a:r>
          </a:p>
          <a:p>
            <a:r>
              <a:t>Angular</a:t>
            </a:r>
          </a:p>
          <a:p>
            <a:r>
              <a:t>Vue</a:t>
            </a:r>
          </a:p>
          <a:p>
            <a:endParaRPr/>
          </a:p>
          <a:p>
            <a:r>
              <a:t>Different ecosystems serve different needs.</a:t>
            </a:r>
          </a:p>
        </p:txBody>
      </p:sp>
      <p:sp>
        <p:nvSpPr>
          <p:cNvPr id="16" name="Shape 14"/>
          <p:cNvSpPr/>
          <p:nvPr/>
        </p:nvSpPr>
        <p:spPr>
          <a:xfrm>
            <a:off x="8046720" y="2103120"/>
            <a:ext cx="3337560" cy="310896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046720" y="2103120"/>
            <a:ext cx="73152" cy="310896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247888" y="2267712"/>
            <a:ext cx="3008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Note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247888" y="2633472"/>
            <a:ext cx="3008376" cy="2450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Using a library is not a magic solution without core JavaScript; the basic logic is still the same.</a:t>
            </a:r>
            <a:endParaRPr lang="en-US" sz="1150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Libraries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78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Plain JavaScript First, Then Libraries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The correct learning order for zero-knowledge students.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49808" y="1874519"/>
            <a:ext cx="73152" cy="269748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Foundation first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Students must understand selection, events, variables, and DOM updates in plain JavaScript.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074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407408" y="1874519"/>
            <a:ext cx="73152" cy="269748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Then shortcuts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jQuery becomes easier because it is a helper layer over the same ideas.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650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65008" y="1874519"/>
            <a:ext cx="73152" cy="2697480"/>
          </a:xfrm>
          <a:prstGeom prst="rect">
            <a:avLst/>
          </a:prstGeom>
          <a:solidFill>
            <a:srgbClr val="16A34A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296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Assessment benefit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Students who understand plain JavaScript can read, debug, and explain code more confidently.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A library is a shortcut after you understand the road.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3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jQuery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79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What Is jQuery?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jQuery is a popular library that allows JavaScript commands to be written more shortly and practically.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868680" y="1920240"/>
            <a:ext cx="5943600" cy="4206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t>It can be used together with standard JavaScript.</a:t>
            </a:r>
          </a:p>
          <a:p>
            <a:r>
              <a:t>Selectors are shorter.</a:t>
            </a:r>
          </a:p>
          <a:p>
            <a:r>
              <a:t>Event functions are easier to define.</a:t>
            </a:r>
          </a:p>
          <a:p>
            <a:r>
              <a:t>Style, content, and value changes become easier.</a:t>
            </a:r>
          </a:p>
          <a:p>
            <a:r>
              <a:t>It supports effects and animation.</a:t>
            </a:r>
          </a:p>
          <a:p>
            <a:r>
              <a:t>It is open source and has broad documentation.</a:t>
            </a:r>
          </a:p>
        </p:txBody>
      </p:sp>
      <p:sp>
        <p:nvSpPr>
          <p:cNvPr id="9" name="Shape 7"/>
          <p:cNvSpPr/>
          <p:nvPr/>
        </p:nvSpPr>
        <p:spPr>
          <a:xfrm>
            <a:off x="7315200" y="2011680"/>
            <a:ext cx="3840480" cy="749808"/>
          </a:xfrm>
          <a:prstGeom prst="roundRect">
            <a:avLst>
              <a:gd name="adj" fmla="val 9756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7479792" y="2157984"/>
            <a:ext cx="3547872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&lt;script src="https://code.jquery.com/jquery-3.6.0.js"&gt;&lt;/script&gt;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0" y="3063240"/>
            <a:ext cx="3840480" cy="164592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2" name="Shape 10"/>
          <p:cNvSpPr/>
          <p:nvPr/>
        </p:nvSpPr>
        <p:spPr>
          <a:xfrm>
            <a:off x="7315200" y="3063240"/>
            <a:ext cx="73152" cy="16459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7516368" y="3227832"/>
            <a:ext cx="35112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Connection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7516368" y="3593592"/>
            <a:ext cx="3511296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To use jQuery, the relevant script link can be added inside the HTML head or near the end of the body.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Core Logic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08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How HTML, CSS, and JavaScript Work Together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HTML controls content structure, CSS controls appearance, and JavaScript controls behavior.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1828800"/>
            <a:ext cx="3108960" cy="27432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77240" y="1828800"/>
            <a:ext cx="73152" cy="27432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78408" y="1993392"/>
            <a:ext cx="27797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HTML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78408" y="2359152"/>
            <a:ext cx="2779776" cy="20848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It is the skeleton of the page.</a:t>
            </a:r>
          </a:p>
          <a:p>
            <a:r>
              <a:t>It creates elements such as headings, paragraphs, buttons, forms, and tables.</a:t>
            </a:r>
          </a:p>
        </p:txBody>
      </p:sp>
      <p:sp>
        <p:nvSpPr>
          <p:cNvPr id="12" name="Shape 10"/>
          <p:cNvSpPr/>
          <p:nvPr/>
        </p:nvSpPr>
        <p:spPr>
          <a:xfrm>
            <a:off x="4526280" y="1828800"/>
            <a:ext cx="3108960" cy="27432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526280" y="1828800"/>
            <a:ext cx="73152" cy="2743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727448" y="1993392"/>
            <a:ext cx="27797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CSS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27448" y="2359152"/>
            <a:ext cx="2779776" cy="20848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It is the visual layer of the page.</a:t>
            </a:r>
          </a:p>
          <a:p>
            <a:r>
              <a:t>It controls color, spacing, alignment, size, responsive layout, and visual animation.</a:t>
            </a:r>
          </a:p>
        </p:txBody>
      </p:sp>
      <p:sp>
        <p:nvSpPr>
          <p:cNvPr id="16" name="Shape 14"/>
          <p:cNvSpPr/>
          <p:nvPr/>
        </p:nvSpPr>
        <p:spPr>
          <a:xfrm>
            <a:off x="8275320" y="1828800"/>
            <a:ext cx="3108960" cy="27432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275320" y="1828800"/>
            <a:ext cx="73152" cy="274320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476488" y="1993392"/>
            <a:ext cx="27797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JavaScript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476488" y="2359152"/>
            <a:ext cx="2779776" cy="20848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It is the behavior layer of the page.</a:t>
            </a:r>
          </a:p>
          <a:p>
            <a:r>
              <a:t>It handles clicks, input checks, calculations, content updates, and interaction.</a:t>
            </a:r>
          </a:p>
        </p:txBody>
      </p:sp>
      <p:sp>
        <p:nvSpPr>
          <p:cNvPr id="20" name="Shape 18"/>
          <p:cNvSpPr/>
          <p:nvPr/>
        </p:nvSpPr>
        <p:spPr>
          <a:xfrm>
            <a:off x="960120" y="5029200"/>
            <a:ext cx="10149840" cy="658368"/>
          </a:xfrm>
          <a:prstGeom prst="roundRect">
            <a:avLst>
              <a:gd name="adj" fmla="val 13889"/>
            </a:avLst>
          </a:prstGeom>
          <a:solidFill>
            <a:srgbClr val="2563EB">
              <a:alpha val="8000"/>
            </a:srgbClr>
          </a:solidFill>
          <a:ln w="12700">
            <a:solidFill>
              <a:srgbClr val="2563EB">
                <a:alpha val="3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1188720" y="5212080"/>
            <a:ext cx="9692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122033"/>
                </a:solidFill>
              </a:rPr>
              <a:t>HTML answers “what is on the page?”, CSS answers “how does it look?”, and JavaScript answers “what happens and when?”</a:t>
            </a:r>
            <a:endParaRPr lang="en-US" sz="1400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Libraries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80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A Library Is Not Magic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jQuery simplifies patterns that already exist in JavaScript.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1828800"/>
            <a:ext cx="5257800" cy="30175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49808" y="1828800"/>
            <a:ext cx="73152" cy="301752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1993392"/>
            <a:ext cx="493776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Plain JavaScript idea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359152"/>
            <a:ext cx="4937760" cy="2331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Select an element, attach an event, change style/content/value, and observe the result.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63640" y="1828800"/>
            <a:ext cx="4983480" cy="30175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263640" y="1828800"/>
            <a:ext cx="73152" cy="301752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428231" y="1993392"/>
            <a:ext cx="466344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jQuery helper idea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28231" y="2359152"/>
            <a:ext cx="4663440" cy="2331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Use shorter syntax for selecting, events, effects, content insertion, and removal.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The underlying browser behavior is still selection, event, and DOM update.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4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jQuery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81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Using jQuery Selectors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jQuery selectors are similar to CSS selector syntax and shorten standard JavaScript selectors.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68680" y="1920240"/>
            <a:ext cx="5303520" cy="3657600"/>
          </a:xfrm>
          <a:prstGeom prst="roundRect">
            <a:avLst>
              <a:gd name="adj" fmla="val 2000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033272" y="2066544"/>
            <a:ext cx="5010912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Standard JavaScript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document.getElementById("content")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document.getElementsByClassName("content")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document.getElementsByTagName("p")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jQuery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$("#content")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$(".content")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$("p")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629400" y="2194560"/>
            <a:ext cx="4526280" cy="310896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629400" y="2194560"/>
            <a:ext cx="73152" cy="31089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6830568" y="2359152"/>
            <a:ext cx="41970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Commentary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830568" y="2724912"/>
            <a:ext cx="4197096" cy="2450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In jQuery, # selects an id, . selects a class, and a plain tag name selects a tag.</a:t>
            </a:r>
          </a:p>
          <a:p>
            <a:endParaRPr/>
          </a:p>
          <a:p>
            <a:r>
              <a:t>The same selector can be used to change style, attach events, or update content.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5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jQuery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82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The ready Function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ready makes the jQuery code inside it run when the page is fully ready.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914400" y="2194560"/>
            <a:ext cx="5120640" cy="1280160"/>
          </a:xfrm>
          <a:prstGeom prst="roundRect">
            <a:avLst>
              <a:gd name="adj" fmla="val 5714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078992" y="2340864"/>
            <a:ext cx="4828032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$(document).ready(function() {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jQuery code that runs when the page is ready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});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6583680" y="2194560"/>
            <a:ext cx="4572000" cy="21945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583680" y="2194560"/>
            <a:ext cx="73152" cy="219456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6784848" y="2359152"/>
            <a:ext cx="42428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Why It Is Used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784848" y="2724912"/>
            <a:ext cx="4242816" cy="15361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If JavaScript runs before HTML elements exist, a selector may not find the element.</a:t>
            </a:r>
          </a:p>
          <a:p>
            <a:endParaRPr/>
          </a:p>
          <a:p>
            <a:r>
              <a:t>ready reduces this problem.</a:t>
            </a:r>
          </a:p>
        </p:txBody>
      </p:sp>
      <p:sp>
        <p:nvSpPr>
          <p:cNvPr id="14" name="Shape 12"/>
          <p:cNvSpPr/>
          <p:nvPr/>
        </p:nvSpPr>
        <p:spPr>
          <a:xfrm>
            <a:off x="1005840" y="4480560"/>
            <a:ext cx="10058400" cy="566928"/>
          </a:xfrm>
          <a:prstGeom prst="roundRect">
            <a:avLst>
              <a:gd name="adj" fmla="val 16129"/>
            </a:avLst>
          </a:prstGeom>
          <a:solidFill>
            <a:srgbClr val="16A34A">
              <a:alpha val="8000"/>
            </a:srgbClr>
          </a:solidFill>
          <a:ln w="12700">
            <a:solidFill>
              <a:srgbClr val="16A34A">
                <a:alpha val="3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1234440" y="4663440"/>
            <a:ext cx="9601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122033"/>
                </a:solidFill>
              </a:rPr>
              <a:t>Core sentence: “When the page is ready, do these actions.”</a:t>
            </a:r>
            <a:endParaRPr lang="en-US" sz="1400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6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jQuery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83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jQuery Effect Functions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jQuery effect functions can hide, show, fade, slide, and animate elements.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1920240"/>
            <a:ext cx="2743200" cy="329184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77240" y="1920240"/>
            <a:ext cx="73152" cy="329184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78408" y="2084832"/>
            <a:ext cx="24140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hide / show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78408" y="2450592"/>
            <a:ext cx="2414016" cy="2633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Hides or shows an element over a set duration. When hidden, another element may take its place.</a:t>
            </a:r>
          </a:p>
        </p:txBody>
      </p:sp>
      <p:sp>
        <p:nvSpPr>
          <p:cNvPr id="12" name="Shape 10"/>
          <p:cNvSpPr/>
          <p:nvPr/>
        </p:nvSpPr>
        <p:spPr>
          <a:xfrm>
            <a:off x="3611880" y="1920240"/>
            <a:ext cx="2743200" cy="329184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3611880" y="1920240"/>
            <a:ext cx="73152" cy="32918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3813048" y="2084832"/>
            <a:ext cx="24140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fadeOut / fadeIn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3813048" y="2450592"/>
            <a:ext cx="2414016" cy="2633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Changes visibility gradually.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446520" y="1920240"/>
            <a:ext cx="2743200" cy="329184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6446520" y="1920240"/>
            <a:ext cx="73152" cy="32918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6647688" y="2084832"/>
            <a:ext cx="24140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slideUp / slideDown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647688" y="2450592"/>
            <a:ext cx="2414016" cy="2633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Hides or shows the element by sliding it up or down.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9281160" y="1920240"/>
            <a:ext cx="2468880" cy="329184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9281160" y="1920240"/>
            <a:ext cx="73152" cy="32918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9482328" y="2084832"/>
            <a:ext cx="21396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animate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9482328" y="2450592"/>
            <a:ext cx="2139696" cy="2633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Changes selected CSS properties over time.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868680" y="5166360"/>
            <a:ext cx="10469880" cy="868680"/>
          </a:xfrm>
          <a:prstGeom prst="roundRect">
            <a:avLst>
              <a:gd name="adj" fmla="val 8421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1033272" y="5312664"/>
            <a:ext cx="10177272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$(".image").hide(3000);</a:t>
            </a:r>
            <a:endParaRPr lang="en-US" sz="1220" dirty="0"/>
          </a:p>
          <a:p>
            <a:pPr marL="0" indent="0">
              <a:buNone/>
            </a:pPr>
            <a:r>
              <a:rPr lang="en-US" sz="122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$("div").fadeOut(1000);</a:t>
            </a:r>
            <a:endParaRPr lang="en-US" sz="1220" dirty="0"/>
          </a:p>
          <a:p>
            <a:pPr marL="0" indent="0">
              <a:buNone/>
            </a:pPr>
            <a:r>
              <a:rPr lang="en-US" sz="122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$("#content").slideUp(500);</a:t>
            </a:r>
            <a:endParaRPr lang="en-US" sz="1220" dirty="0"/>
          </a:p>
          <a:p>
            <a:pPr marL="0" indent="0">
              <a:buNone/>
            </a:pPr>
            <a:r>
              <a:rPr lang="en-US" sz="122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$("#box").animate({ left: "250px", width: "150px" }, 1000);</a:t>
            </a:r>
            <a:endParaRPr lang="en-US" sz="1220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jQuery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84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jQuery Effects in Context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Effects are useful only when they support the interface purpose.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49808" y="1874519"/>
            <a:ext cx="73152" cy="269748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hide / show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Hide or show an element, optionally over a duration.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074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407408" y="1874519"/>
            <a:ext cx="73152" cy="269748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fade / slide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Gradually change visibility or slide elements up and down.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650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65008" y="1874519"/>
            <a:ext cx="73152" cy="2697480"/>
          </a:xfrm>
          <a:prstGeom prst="rect">
            <a:avLst/>
          </a:prstGeom>
          <a:solidFill>
            <a:srgbClr val="16A34A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296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animate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Change selected CSS properties over time.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Use effects to guide attention; avoid unnecessary motion.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7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jQuery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85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jQuery Event Functions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With jQuery, the event and the code to run can be written in the same block.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914400" y="2011680"/>
            <a:ext cx="5394960" cy="2788920"/>
          </a:xfrm>
          <a:prstGeom prst="roundRect">
            <a:avLst>
              <a:gd name="adj" fmla="val 2623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078992" y="2157984"/>
            <a:ext cx="5102352" cy="2532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$(document).ready(function() {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$("#button1").click(function() {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$("#screen").text("Button clicked.");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});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});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720840" y="2103120"/>
            <a:ext cx="4480560" cy="3200400"/>
          </a:xfrm>
          <a:prstGeom prst="roundRect">
            <a:avLst>
              <a:gd name="adj" fmla="val 342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720840" y="2103120"/>
            <a:ext cx="73152" cy="320040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6922008" y="2267712"/>
            <a:ext cx="4151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Comparison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922008" y="2633472"/>
            <a:ext cx="4151376" cy="2542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In standard HTML event handling, onclick is written in the tag.</a:t>
            </a:r>
          </a:p>
          <a:p>
            <a:endParaRPr/>
          </a:p>
          <a:p>
            <a:r>
              <a:t>In jQuery, the event is connected to the selected element inside the script.</a:t>
            </a:r>
          </a:p>
          <a:p>
            <a:endParaRPr/>
          </a:p>
          <a:p>
            <a:r>
              <a:t>This structure is cleaner in larger projects.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8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jQuery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86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Reading and Writing Values with jQuery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jQuery performs standard innerHTML, innerText, and value operations with shorter functions.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68680" y="1965960"/>
            <a:ext cx="3063240" cy="292608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868680" y="1965960"/>
            <a:ext cx="73152" cy="292608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1069848" y="2130552"/>
            <a:ext cx="27340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html()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069848" y="2496312"/>
            <a:ext cx="2734056" cy="22677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Reads or writes HTML content.</a:t>
            </a:r>
          </a:p>
          <a:p>
            <a:endParaRPr/>
          </a:p>
          <a:p>
            <a:r>
              <a:t>Standard equivalent: innerHTML</a:t>
            </a:r>
          </a:p>
        </p:txBody>
      </p:sp>
      <p:sp>
        <p:nvSpPr>
          <p:cNvPr id="12" name="Shape 10"/>
          <p:cNvSpPr/>
          <p:nvPr/>
        </p:nvSpPr>
        <p:spPr>
          <a:xfrm>
            <a:off x="4480560" y="1965960"/>
            <a:ext cx="3063240" cy="292608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480560" y="1965960"/>
            <a:ext cx="73152" cy="292608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681728" y="2130552"/>
            <a:ext cx="27340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text()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681728" y="2496312"/>
            <a:ext cx="2734056" cy="22677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Reads or writes text only.</a:t>
            </a:r>
          </a:p>
          <a:p>
            <a:endParaRPr/>
          </a:p>
          <a:p>
            <a:r>
              <a:t>Standard equivalent: innerText</a:t>
            </a:r>
          </a:p>
        </p:txBody>
      </p:sp>
      <p:sp>
        <p:nvSpPr>
          <p:cNvPr id="16" name="Shape 14"/>
          <p:cNvSpPr/>
          <p:nvPr/>
        </p:nvSpPr>
        <p:spPr>
          <a:xfrm>
            <a:off x="8092440" y="1965960"/>
            <a:ext cx="3063240" cy="292608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092440" y="1965960"/>
            <a:ext cx="73152" cy="292608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293608" y="2130552"/>
            <a:ext cx="27340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val()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293608" y="2496312"/>
            <a:ext cx="2734056" cy="22677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Reads or writes the value of a form element.</a:t>
            </a:r>
          </a:p>
          <a:p>
            <a:endParaRPr/>
          </a:p>
          <a:p>
            <a:r>
              <a:t>Standard equivalent: value</a:t>
            </a:r>
          </a:p>
        </p:txBody>
      </p:sp>
      <p:sp>
        <p:nvSpPr>
          <p:cNvPr id="20" name="Shape 18"/>
          <p:cNvSpPr/>
          <p:nvPr/>
        </p:nvSpPr>
        <p:spPr>
          <a:xfrm>
            <a:off x="1005840" y="5120640"/>
            <a:ext cx="9966960" cy="658368"/>
          </a:xfrm>
          <a:prstGeom prst="roundRect">
            <a:avLst>
              <a:gd name="adj" fmla="val 11111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1170432" y="5266944"/>
            <a:ext cx="9674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a = $("#description").val();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$("#content1").html("&lt;h3&gt;" + a + "&lt;/h3&gt;");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$("#content2").text(a);</a:t>
            </a:r>
            <a:endParaRPr lang="en-US" sz="1400" dirty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9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jQuery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87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Adding and Removing Content with jQuery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With jQuery, content can be added at the beginning, end, before, or after selected elements.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31520" y="1828800"/>
            <a:ext cx="3291840" cy="123444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31520" y="1828800"/>
            <a:ext cx="73152" cy="123444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32688" y="199339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append()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32688" y="2359152"/>
            <a:ext cx="2962656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Adds to the end of the selected element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53712" y="1828800"/>
            <a:ext cx="3291840" cy="123444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553712" y="1828800"/>
            <a:ext cx="73152" cy="12344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754880" y="199339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prepend()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54880" y="2359152"/>
            <a:ext cx="2962656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Adds to the beginning of the selected element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8375904" y="1828800"/>
            <a:ext cx="3291840" cy="123444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375904" y="1828800"/>
            <a:ext cx="73152" cy="12344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577072" y="199339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before()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577072" y="2359152"/>
            <a:ext cx="2962656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Adds before the selected element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731520" y="3154680"/>
            <a:ext cx="3291840" cy="123444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731520" y="3154680"/>
            <a:ext cx="73152" cy="12344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932688" y="331927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after()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932688" y="3685032"/>
            <a:ext cx="2962656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Adds after the selected element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553712" y="3154680"/>
            <a:ext cx="3291840" cy="123444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5" name="Shape 23"/>
          <p:cNvSpPr/>
          <p:nvPr/>
        </p:nvSpPr>
        <p:spPr>
          <a:xfrm>
            <a:off x="4553712" y="3154680"/>
            <a:ext cx="73152" cy="123444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6" name="Text 24"/>
          <p:cNvSpPr/>
          <p:nvPr/>
        </p:nvSpPr>
        <p:spPr>
          <a:xfrm>
            <a:off x="4754880" y="331927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remove()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4754880" y="3685032"/>
            <a:ext cx="2962656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Removes the element and its children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8375904" y="3154680"/>
            <a:ext cx="3291840" cy="123444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9" name="Shape 27"/>
          <p:cNvSpPr/>
          <p:nvPr/>
        </p:nvSpPr>
        <p:spPr>
          <a:xfrm>
            <a:off x="8375904" y="3154680"/>
            <a:ext cx="73152" cy="123444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0" name="Text 28"/>
          <p:cNvSpPr/>
          <p:nvPr/>
        </p:nvSpPr>
        <p:spPr>
          <a:xfrm>
            <a:off x="8577072" y="331927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empty()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8577072" y="3685032"/>
            <a:ext cx="2962656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526079"/>
                </a:solidFill>
              </a:rPr>
              <a:t>Empties the element content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960120" y="5303520"/>
            <a:ext cx="10058400" cy="749808"/>
          </a:xfrm>
          <a:prstGeom prst="roundRect">
            <a:avLst>
              <a:gd name="adj" fmla="val 9756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3" name="Text 31"/>
          <p:cNvSpPr/>
          <p:nvPr/>
        </p:nvSpPr>
        <p:spPr>
          <a:xfrm>
            <a:off x="1124712" y="5449824"/>
            <a:ext cx="9765792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$("p").append("New content");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$("#box4").empty();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$("#box4").remove();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$("span").css({ backgroundColor: "tomato", color: "white" });</a:t>
            </a:r>
            <a:endParaRPr lang="en-US" sz="1300" dirty="0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0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jQuery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88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Practice: Box Operations with jQuery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The box example shows jQuery selection, style changes, content insertion, and element removal together.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31520" y="1600200"/>
            <a:ext cx="6309360" cy="4937760"/>
          </a:xfrm>
          <a:prstGeom prst="roundRect">
            <a:avLst>
              <a:gd name="adj" fmla="val 1481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896112" y="1746504"/>
            <a:ext cx="6016752" cy="4681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$(document).ready(function() {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$("#action1").click(function() {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$("span").css({ "backgroundColor": "tomato", "color": "white" });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});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$("#action2").click(function() {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$("#box2").before("&lt;span&gt;New&lt;br&gt;Box&lt;/span&gt;");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});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$("#action7").click(function() {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$("#box4").remove();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});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});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406640" y="2103120"/>
            <a:ext cx="3840480" cy="356616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7406640" y="2103120"/>
            <a:ext cx="73152" cy="35661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7607808" y="2267712"/>
            <a:ext cx="35112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Concept Combination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607808" y="2633472"/>
            <a:ext cx="3511296" cy="2907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This practice combines:</a:t>
            </a:r>
          </a:p>
          <a:p>
            <a:r>
              <a:t>• ready</a:t>
            </a:r>
          </a:p>
          <a:p>
            <a:r>
              <a:t>• click</a:t>
            </a:r>
          </a:p>
          <a:p>
            <a:r>
              <a:t>• selector</a:t>
            </a:r>
          </a:p>
          <a:p>
            <a:r>
              <a:t>• css()</a:t>
            </a:r>
          </a:p>
          <a:p>
            <a:r>
              <a:t>• before()</a:t>
            </a:r>
          </a:p>
          <a:p>
            <a:r>
              <a:t>• remove()</a:t>
            </a:r>
          </a:p>
          <a:p>
            <a:endParaRPr/>
          </a:p>
          <a:p>
            <a:r>
              <a:t>The library logic becomes visible in practice.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jQuery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89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jQuery DOM Manipulation Methods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Content can be inserted or removed with short methods.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1783080"/>
            <a:ext cx="4572000" cy="35661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32688" y="1947672"/>
            <a:ext cx="416966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Method meanings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" y="2313432"/>
            <a:ext cx="4114800" cy="2907791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120" b="0">
                <a:solidFill>
                  <a:srgbClr val="475569"/>
                </a:solidFill>
                <a:latin typeface="Aptos"/>
              </a:rPr>
              <a:t>• prepend adds inside the beginning.
• append adds inside the end.
• before adds before the selected element.
• after adds after the selected element.
• empty clears inside content.
• remove deletes the element itself.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577840" y="1783080"/>
            <a:ext cx="5532120" cy="356616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5742431" y="1929384"/>
            <a:ext cx="5202936" cy="32918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780" b="0">
                <a:solidFill>
                  <a:srgbClr val="E2E8F0"/>
                </a:solidFill>
                <a:latin typeface="Consolas"/>
              </a:rPr>
              <a:t>$("#prependBtn").click(function () {
  $("#frame").prepend("&lt;span&gt;New Box&lt;/span&gt;");
});
$("#appendBtn").click(function () {
  $("#frame").append("&lt;span&gt;New Box&lt;/span&gt;");
});
$("#emptyBtn").click(function () {
  $("#box4").empty();
});
$("#removeBtn").click(function () {
  $("#box4").remove();
});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Draw where the new content goes: inside beginning, inside end, before, or after.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Core Logic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09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Why JavaScript Is Needed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Static pages display information; with JavaScript, the page responds to the user and the current situation.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822960" y="1828800"/>
            <a:ext cx="5212080" cy="3474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t>It checks empty form fields.</a:t>
            </a:r>
          </a:p>
          <a:p>
            <a:r>
              <a:t>It can change the view when a button is clicked.</a:t>
            </a:r>
          </a:p>
          <a:p>
            <a:r>
              <a:t>It can create live messages or notification areas.</a:t>
            </a:r>
          </a:p>
          <a:p>
            <a:r>
              <a:t>It can show different content based on user choice.</a:t>
            </a:r>
          </a:p>
          <a:p>
            <a:r>
              <a:t>It adds behaviors such as timers, counters, galleries, and animations.</a:t>
            </a:r>
          </a:p>
        </p:txBody>
      </p:sp>
      <p:sp>
        <p:nvSpPr>
          <p:cNvPr id="9" name="Shape 7"/>
          <p:cNvSpPr/>
          <p:nvPr/>
        </p:nvSpPr>
        <p:spPr>
          <a:xfrm>
            <a:off x="6400800" y="1737360"/>
            <a:ext cx="4754880" cy="3383280"/>
          </a:xfrm>
          <a:prstGeom prst="roundRect">
            <a:avLst>
              <a:gd name="adj" fmla="val 2162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6565392" y="1883664"/>
            <a:ext cx="4462272" cy="31272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button click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↓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JavaScript function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↓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select element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↓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change style / text / value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914400" y="5532120"/>
            <a:ext cx="10241280" cy="502920"/>
          </a:xfrm>
          <a:prstGeom prst="roundRect">
            <a:avLst>
              <a:gd name="adj" fmla="val 18182"/>
            </a:avLst>
          </a:prstGeom>
          <a:solidFill>
            <a:srgbClr val="F59E0B">
              <a:alpha val="8000"/>
            </a:srgbClr>
          </a:solidFill>
          <a:ln w="12700">
            <a:solidFill>
              <a:srgbClr val="F59E0B">
                <a:alpha val="3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1143000" y="5715000"/>
            <a:ext cx="97840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122033"/>
                </a:solidFill>
              </a:rPr>
              <a:t>Key distinction: HTML creates structure, CSS styles it, and JavaScript creates the behavior.</a:t>
            </a:r>
            <a:endParaRPr lang="en-US" sz="1400" dirty="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1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Mini Project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90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>
                <a:latin typeface="Aptos"/>
              </a:rPr>
              <a:t>Mini Project: Interactive Study Panel</a:t>
            </a:r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At the end of this unit, students can build a small single-file interactive page.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2011680"/>
            <a:ext cx="3383280" cy="329184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77240" y="2011680"/>
            <a:ext cx="73152" cy="329184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78408" y="2176272"/>
            <a:ext cx="30540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HTML Structure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78408" y="2542032"/>
            <a:ext cx="3054096" cy="2633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Input field</a:t>
            </a:r>
          </a:p>
          <a:p>
            <a:r>
              <a:t>Buttons</a:t>
            </a:r>
          </a:p>
          <a:p>
            <a:r>
              <a:t>Result area</a:t>
            </a:r>
          </a:p>
          <a:p>
            <a:r>
              <a:t>List area</a:t>
            </a:r>
          </a:p>
          <a:p>
            <a:r>
              <a:t>Status message</a:t>
            </a:r>
          </a:p>
        </p:txBody>
      </p:sp>
      <p:sp>
        <p:nvSpPr>
          <p:cNvPr id="12" name="Shape 10"/>
          <p:cNvSpPr/>
          <p:nvPr/>
        </p:nvSpPr>
        <p:spPr>
          <a:xfrm>
            <a:off x="4434840" y="2011680"/>
            <a:ext cx="3383280" cy="329184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434840" y="2011680"/>
            <a:ext cx="73152" cy="32918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636008" y="2176272"/>
            <a:ext cx="30540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JavaScript Logic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636008" y="2542032"/>
            <a:ext cx="3054096" cy="2633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Read value</a:t>
            </a:r>
          </a:p>
          <a:p>
            <a:r>
              <a:t>Check it</a:t>
            </a:r>
          </a:p>
          <a:p>
            <a:r>
              <a:t>Add to array</a:t>
            </a:r>
          </a:p>
          <a:p>
            <a:r>
              <a:t>List with a loop</a:t>
            </a:r>
          </a:p>
          <a:p>
            <a:r>
              <a:t>Print the result</a:t>
            </a:r>
          </a:p>
        </p:txBody>
      </p:sp>
      <p:sp>
        <p:nvSpPr>
          <p:cNvPr id="16" name="Shape 14"/>
          <p:cNvSpPr/>
          <p:nvPr/>
        </p:nvSpPr>
        <p:spPr>
          <a:xfrm>
            <a:off x="8092440" y="2011680"/>
            <a:ext cx="3383280" cy="329184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092440" y="2011680"/>
            <a:ext cx="73152" cy="32918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293608" y="2176272"/>
            <a:ext cx="30540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Interactions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293608" y="2542032"/>
            <a:ext cx="3054096" cy="2633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click</a:t>
            </a:r>
          </a:p>
          <a:p>
            <a:r>
              <a:t>input</a:t>
            </a:r>
          </a:p>
          <a:p>
            <a:r>
              <a:t>submit</a:t>
            </a:r>
          </a:p>
          <a:p>
            <a:r>
              <a:t>timer</a:t>
            </a:r>
          </a:p>
          <a:p>
            <a:r>
              <a:t>class/style change</a:t>
            </a:r>
          </a:p>
        </p:txBody>
      </p:sp>
      <p:sp>
        <p:nvSpPr>
          <p:cNvPr id="20" name="Shape 18"/>
          <p:cNvSpPr/>
          <p:nvPr/>
        </p:nvSpPr>
        <p:spPr>
          <a:xfrm>
            <a:off x="960120" y="5257800"/>
            <a:ext cx="10058400" cy="621792"/>
          </a:xfrm>
          <a:prstGeom prst="roundRect">
            <a:avLst>
              <a:gd name="adj" fmla="val 14706"/>
            </a:avLst>
          </a:prstGeom>
          <a:solidFill>
            <a:srgbClr val="F59E0B">
              <a:alpha val="8000"/>
            </a:srgbClr>
          </a:solidFill>
          <a:ln w="12700">
            <a:solidFill>
              <a:srgbClr val="F59E0B">
                <a:alpha val="3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1188720" y="5440680"/>
            <a:ext cx="9601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Learning goal: being able to say, “When I press a button, I can intentionally create a change on the page.”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Mini Project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91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Mini Project Workflow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A small project connects the moving parts.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49808" y="1874519"/>
            <a:ext cx="73152" cy="269748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Start with a goal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Example: add study tasks and instantly see the updated list.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074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407408" y="1874519"/>
            <a:ext cx="73152" cy="269748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Build data flow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HTML structure first, then array, then render function, then event.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650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65008" y="1874519"/>
            <a:ext cx="73152" cy="2697480"/>
          </a:xfrm>
          <a:prstGeom prst="rect">
            <a:avLst/>
          </a:prstGeom>
          <a:solidFill>
            <a:srgbClr val="16A34A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296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Test states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Try empty input, normal input, repeated clicks, and reset behavior.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Good small projects combine input handling, arrays, functions, rendering, and feedback.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Mini Project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92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Study Planner Core Script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Arrays + render function + click event.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1691640"/>
            <a:ext cx="5486400" cy="3749039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41832" y="1837944"/>
            <a:ext cx="5157216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630" b="0">
                <a:solidFill>
                  <a:srgbClr val="E2E8F0"/>
                </a:solidFill>
                <a:latin typeface="Consolas"/>
              </a:rPr>
              <a:t>const tasks = ["Review Flexbox notes", "Finish Week 10 assignment"];
const taskInput = document.getElementById("taskInput");
const taskList = document.getElementById("taskList");
const addTaskBtn = document.getElementById("addTaskBtn");
function renderTasks() {
  let html = "";
  tasks.forEach(function (task, index) {
    html += `&lt;div class="task-item"&gt;${index + 1}. ${task}&lt;/div&gt;`;
  });
  taskList.innerHTML = html;
}
addTaskBtn.addEventListener("click", function () {
  const value = taskInput.value.trim();
  if (!value) return;
  tasks.push(value);
  taskInput.value = "";
  renderTasks();
});
renderTasks();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46520" y="1691640"/>
            <a:ext cx="4572000" cy="3749039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47688" y="1856232"/>
            <a:ext cx="416966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Concept map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2221992"/>
            <a:ext cx="4114800" cy="309067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120" b="0">
                <a:solidFill>
                  <a:srgbClr val="475569"/>
                </a:solidFill>
                <a:latin typeface="Aptos"/>
              </a:rPr>
              <a:t>• tasks stores the data.
• renderTasks rebuilds the visible list.
• The click event reads input and pushes a new task.
• The empty-input guard prevents blank tasks.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2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Practice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93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In-Class Practice Flow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Each topic can be practiced through a short explanation, code inspection, and one small change.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822960" y="2011680"/>
            <a:ext cx="3383280" cy="329184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822960" y="2011680"/>
            <a:ext cx="73152" cy="329184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1024128" y="2176272"/>
            <a:ext cx="30540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1. Understand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024128" y="2542032"/>
            <a:ext cx="3054096" cy="2633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Define the concept briefly and simply.</a:t>
            </a:r>
          </a:p>
          <a:p>
            <a:r>
              <a:t>Connect it to where it is used.</a:t>
            </a:r>
          </a:p>
          <a:p>
            <a:r>
              <a:t>Use a familiar web example.</a:t>
            </a:r>
          </a:p>
        </p:txBody>
      </p:sp>
      <p:sp>
        <p:nvSpPr>
          <p:cNvPr id="12" name="Shape 10"/>
          <p:cNvSpPr/>
          <p:nvPr/>
        </p:nvSpPr>
        <p:spPr>
          <a:xfrm>
            <a:off x="4434840" y="2011680"/>
            <a:ext cx="3383280" cy="329184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434840" y="2011680"/>
            <a:ext cx="73152" cy="32918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636008" y="2176272"/>
            <a:ext cx="30540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2. Run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636008" y="2542032"/>
            <a:ext cx="3054096" cy="2633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Open the single-file example in the playground.</a:t>
            </a:r>
          </a:p>
          <a:p>
            <a:r>
              <a:t>Read the code.</a:t>
            </a:r>
          </a:p>
          <a:p>
            <a:r>
              <a:t>Observe the result in the browser.</a:t>
            </a:r>
          </a:p>
        </p:txBody>
      </p:sp>
      <p:sp>
        <p:nvSpPr>
          <p:cNvPr id="16" name="Shape 14"/>
          <p:cNvSpPr/>
          <p:nvPr/>
        </p:nvSpPr>
        <p:spPr>
          <a:xfrm>
            <a:off x="8046720" y="2011680"/>
            <a:ext cx="3383280" cy="329184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046720" y="2011680"/>
            <a:ext cx="73152" cy="32918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247888" y="2176272"/>
            <a:ext cx="30540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3. Modify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247888" y="2542032"/>
            <a:ext cx="3054096" cy="2633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Change one value.</a:t>
            </a:r>
          </a:p>
          <a:p>
            <a:r>
              <a:t>Predict the result.</a:t>
            </a:r>
          </a:p>
          <a:p>
            <a:r>
              <a:t>If something fails, check the selector, value, and event flow.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Practice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94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Playground Practice Sequence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A practical rhythm for learning JavaScript by doing.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1874519"/>
            <a:ext cx="251460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822960" y="1874519"/>
            <a:ext cx="73152" cy="141732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87552" y="2039112"/>
            <a:ext cx="219456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1. Read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87552" y="2404872"/>
            <a:ext cx="2194560" cy="7315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Which HTML element should change?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64991" y="2404872"/>
            <a:ext cx="228600" cy="22860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000" b="1">
                <a:solidFill>
                  <a:srgbClr val="475569"/>
                </a:solidFill>
                <a:latin typeface="Aptos"/>
              </a:rPr>
              <a:t>→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666744" y="1874519"/>
            <a:ext cx="251460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666744" y="1874519"/>
            <a:ext cx="73152" cy="141732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831335" y="2039112"/>
            <a:ext cx="219456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2. Select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31335" y="2404872"/>
            <a:ext cx="2194560" cy="7315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Use the simplest correct selector.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08776" y="2404872"/>
            <a:ext cx="228600" cy="22860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000" b="1">
                <a:solidFill>
                  <a:srgbClr val="475569"/>
                </a:solidFill>
                <a:latin typeface="Aptos"/>
              </a:rPr>
              <a:t>→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10528" y="1874519"/>
            <a:ext cx="251460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510528" y="1874519"/>
            <a:ext cx="73152" cy="1417320"/>
          </a:xfrm>
          <a:prstGeom prst="rect">
            <a:avLst/>
          </a:prstGeom>
          <a:solidFill>
            <a:srgbClr val="16A34A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675120" y="2039112"/>
            <a:ext cx="219456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3. Change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75120" y="2404872"/>
            <a:ext cx="2194560" cy="7315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Update one property or value.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052560" y="2404872"/>
            <a:ext cx="228600" cy="22860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000" b="1">
                <a:solidFill>
                  <a:srgbClr val="475569"/>
                </a:solidFill>
                <a:latin typeface="Aptos"/>
              </a:rPr>
              <a:t>→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354312" y="1874519"/>
            <a:ext cx="251460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9354312" y="1874519"/>
            <a:ext cx="73152" cy="1417320"/>
          </a:xfrm>
          <a:prstGeom prst="rect">
            <a:avLst/>
          </a:prstGeom>
          <a:solidFill>
            <a:srgbClr val="F59E0B"/>
          </a:solidFill>
          <a:ln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9518904" y="2039112"/>
            <a:ext cx="219456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4. Explain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518904" y="2404872"/>
            <a:ext cx="2194560" cy="7315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Say what changed and why.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Practice pattern: run the code, change one value, predict the result, then test.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3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Assessment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95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Common Mistakes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This list summarizes common debugging problems in beginner JavaScript work.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301658" y="1874520"/>
            <a:ext cx="7013542" cy="44805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dirty="0"/>
              <a:t>Writing an id incorrectly or using different names in HTML and JavaScript.</a:t>
            </a:r>
          </a:p>
          <a:p>
            <a:r>
              <a:rPr dirty="0"/>
              <a:t>Forgetting [0] when using a collection returned by a class selector.</a:t>
            </a:r>
          </a:p>
          <a:p>
            <a:r>
              <a:rPr dirty="0"/>
              <a:t>Treating numbers inside quotation marks as real numbers.</a:t>
            </a:r>
          </a:p>
          <a:p>
            <a:r>
              <a:rPr dirty="0"/>
              <a:t>Writing if conditions in the wrong order.</a:t>
            </a:r>
          </a:p>
          <a:p>
            <a:r>
              <a:rPr dirty="0"/>
              <a:t>Defining a function but forgetting to call it.</a:t>
            </a:r>
          </a:p>
          <a:p>
            <a:r>
              <a:rPr dirty="0"/>
              <a:t>Forgetting </a:t>
            </a:r>
            <a:r>
              <a:rPr dirty="0" err="1"/>
              <a:t>clearInterval</a:t>
            </a:r>
            <a:r>
              <a:rPr dirty="0"/>
              <a:t> for </a:t>
            </a:r>
            <a:r>
              <a:rPr dirty="0" err="1"/>
              <a:t>setInterval</a:t>
            </a:r>
            <a:r>
              <a:rPr dirty="0"/>
              <a:t>.</a:t>
            </a:r>
          </a:p>
          <a:p>
            <a:r>
              <a:rPr dirty="0"/>
              <a:t>Using the $ sign without connecting jQuery.</a:t>
            </a:r>
          </a:p>
        </p:txBody>
      </p:sp>
      <p:sp>
        <p:nvSpPr>
          <p:cNvPr id="9" name="Shape 7"/>
          <p:cNvSpPr/>
          <p:nvPr/>
        </p:nvSpPr>
        <p:spPr>
          <a:xfrm>
            <a:off x="7315200" y="2148840"/>
            <a:ext cx="3749040" cy="3108960"/>
          </a:xfrm>
          <a:prstGeom prst="roundRect">
            <a:avLst>
              <a:gd name="adj" fmla="val 2353"/>
            </a:avLst>
          </a:prstGeom>
          <a:solidFill>
            <a:srgbClr val="11182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7479792" y="2295144"/>
            <a:ext cx="3456432" cy="2852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dirty="0">
                <a:solidFill>
                  <a:schemeClr val="bg1"/>
                </a:solidFill>
              </a:rPr>
              <a:t>// Debug checklist</a:t>
            </a:r>
          </a:p>
          <a:p>
            <a:r>
              <a:rPr dirty="0">
                <a:solidFill>
                  <a:schemeClr val="bg1"/>
                </a:solidFill>
              </a:rPr>
              <a:t>1. Is the selector correct?</a:t>
            </a:r>
          </a:p>
          <a:p>
            <a:r>
              <a:rPr dirty="0">
                <a:solidFill>
                  <a:schemeClr val="bg1"/>
                </a:solidFill>
              </a:rPr>
              <a:t>2. Does the element exist on the page?</a:t>
            </a:r>
          </a:p>
          <a:p>
            <a:r>
              <a:rPr dirty="0">
                <a:solidFill>
                  <a:schemeClr val="bg1"/>
                </a:solidFill>
              </a:rPr>
              <a:t>3. Is the event really firing?</a:t>
            </a:r>
          </a:p>
          <a:p>
            <a:r>
              <a:rPr dirty="0">
                <a:solidFill>
                  <a:schemeClr val="bg1"/>
                </a:solidFill>
              </a:rPr>
              <a:t>4. Is the value the expected type?</a:t>
            </a:r>
          </a:p>
          <a:p>
            <a:r>
              <a:rPr dirty="0">
                <a:solidFill>
                  <a:schemeClr val="bg1"/>
                </a:solidFill>
              </a:rPr>
              <a:t>5. Is there a console error?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Assessment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96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Common Beginner Mistakes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Use these as live debugging checkpoints.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49808" y="1874519"/>
            <a:ext cx="73152" cy="269748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Selector mistakes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Wrong id/class name, selecting before the element exists, or forgetting [0] after collection selectors.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074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407408" y="1874519"/>
            <a:ext cx="73152" cy="269748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Value mistakes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Forgetting quotes around strings, treating input text as a number, or mixing = with comparison.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65008" y="1874519"/>
            <a:ext cx="3337560" cy="2697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65008" y="1874519"/>
            <a:ext cx="73152" cy="2697480"/>
          </a:xfrm>
          <a:prstGeom prst="rect">
            <a:avLst/>
          </a:prstGeom>
          <a:solidFill>
            <a:srgbClr val="F59E0B"/>
          </a:solidFill>
          <a:ln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29600" y="2039112"/>
            <a:ext cx="30175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Flow mistakes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404872"/>
            <a:ext cx="301752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Forgetting to call a function, forgetting break in switch, or creating an infinite loop.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Debug checklist: selector → element exists → event fires → value type → console error.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4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37744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2607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 202  •  Web Design and Programming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89720" y="23774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Assessment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02920" y="566928"/>
            <a:ext cx="11173968" cy="0"/>
          </a:xfrm>
          <a:prstGeom prst="line">
            <a:avLst/>
          </a:prstGeom>
          <a:noFill/>
          <a:ln w="12700">
            <a:solidFill>
              <a:srgbClr val="D7DEE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11384280" y="228600"/>
            <a:ext cx="29260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97</a:t>
            </a:r>
          </a:p>
        </p:txBody>
      </p:sp>
      <p:sp>
        <p:nvSpPr>
          <p:cNvPr id="6" name="Text 4"/>
          <p:cNvSpPr/>
          <p:nvPr/>
        </p:nvSpPr>
        <p:spPr>
          <a:xfrm>
            <a:off x="658368" y="749808"/>
            <a:ext cx="6766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033"/>
                </a:solidFill>
              </a:rPr>
              <a:t>Assessment Map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676656" y="117043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526079"/>
                </a:solidFill>
              </a:rPr>
              <a:t>Quiz and exam questions can focus on concept definitions, code reading, and small code completion tasks.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1920240"/>
            <a:ext cx="3291840" cy="329184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777240" y="1920240"/>
            <a:ext cx="73152" cy="329184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978408" y="208483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Concept Questions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78408" y="2450592"/>
            <a:ext cx="2962656" cy="2633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Selector types</a:t>
            </a:r>
          </a:p>
          <a:p>
            <a:r>
              <a:t>Data types</a:t>
            </a:r>
          </a:p>
          <a:p>
            <a:r>
              <a:t>Operators</a:t>
            </a:r>
          </a:p>
          <a:p>
            <a:r>
              <a:t>Loop types</a:t>
            </a:r>
          </a:p>
          <a:p>
            <a:r>
              <a:t>Functions and return</a:t>
            </a:r>
          </a:p>
        </p:txBody>
      </p:sp>
      <p:sp>
        <p:nvSpPr>
          <p:cNvPr id="12" name="Shape 10"/>
          <p:cNvSpPr/>
          <p:nvPr/>
        </p:nvSpPr>
        <p:spPr>
          <a:xfrm>
            <a:off x="4434840" y="1920240"/>
            <a:ext cx="3291840" cy="329184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434840" y="1920240"/>
            <a:ext cx="73152" cy="32918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636008" y="208483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Code Reading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636008" y="2450592"/>
            <a:ext cx="2962656" cy="2633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What appears on the screen when this code runs?</a:t>
            </a:r>
          </a:p>
          <a:p>
            <a:r>
              <a:t>Which if block runs?</a:t>
            </a:r>
          </a:p>
          <a:p>
            <a:r>
              <a:t>What is the array index result?</a:t>
            </a:r>
          </a:p>
        </p:txBody>
      </p:sp>
      <p:sp>
        <p:nvSpPr>
          <p:cNvPr id="16" name="Shape 14"/>
          <p:cNvSpPr/>
          <p:nvPr/>
        </p:nvSpPr>
        <p:spPr>
          <a:xfrm>
            <a:off x="8092440" y="1920240"/>
            <a:ext cx="3291840" cy="329184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blurRad="25400" dist="508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8092440" y="1920240"/>
            <a:ext cx="73152" cy="32918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8293608" y="2084832"/>
            <a:ext cx="2962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22033"/>
                </a:solidFill>
              </a:rPr>
              <a:t>Code Completion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293608" y="2450592"/>
            <a:ext cx="2962656" cy="2633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t>Write the missing selector.</a:t>
            </a:r>
          </a:p>
          <a:p>
            <a:r>
              <a:t>Connect the event function.</a:t>
            </a:r>
          </a:p>
          <a:p>
            <a:r>
              <a:t>Complete the loop condition.</a:t>
            </a:r>
          </a:p>
          <a:p>
            <a:r>
              <a:t>Build the jQuery ready block.</a:t>
            </a:r>
          </a:p>
        </p:txBody>
      </p:sp>
      <p:sp>
        <p:nvSpPr>
          <p:cNvPr id="20" name="Shape 18"/>
          <p:cNvSpPr/>
          <p:nvPr/>
        </p:nvSpPr>
        <p:spPr>
          <a:xfrm>
            <a:off x="960120" y="5303520"/>
            <a:ext cx="10058400" cy="621792"/>
          </a:xfrm>
          <a:prstGeom prst="roundRect">
            <a:avLst>
              <a:gd name="adj" fmla="val 14706"/>
            </a:avLst>
          </a:prstGeom>
          <a:solidFill>
            <a:srgbClr val="F59E0B">
              <a:alpha val="8000"/>
            </a:srgbClr>
          </a:solidFill>
          <a:ln w="12700">
            <a:solidFill>
              <a:srgbClr val="F59E0B">
                <a:alpha val="3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1188720" y="5486400"/>
            <a:ext cx="9601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122033"/>
                </a:solidFill>
              </a:rPr>
              <a:t>Success is measured not only by memorizing code, but by being able to predict the visible result of code.</a:t>
            </a:r>
            <a:endParaRPr lang="en-US" sz="1400" dirty="0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Assessment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98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Mini Quiz Prompts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These questions check understanding, not memorization.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1783080"/>
            <a:ext cx="5120640" cy="3657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32688" y="1947672"/>
            <a:ext cx="471830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Quick check prompts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" y="2313432"/>
            <a:ext cx="4663440" cy="29992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t>1. What does document.getElementById("message") select?</a:t>
            </a:r>
          </a:p>
          <a:p>
            <a:r>
              <a:t>2. Why does "1" + "98" + "8" produce 1988?</a:t>
            </a:r>
          </a:p>
          <a:p>
            <a:r>
              <a:t>3. What is the difference between let and const?</a:t>
            </a:r>
          </a:p>
          <a:p>
            <a:r>
              <a:t>4. Why does getElementsByClassName("box")[0] need [0]?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26480" y="1783080"/>
            <a:ext cx="5120640" cy="3657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327648" y="1947672"/>
            <a:ext cx="4718303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More prompts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55080" y="2313432"/>
            <a:ext cx="4663440" cy="29992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t>5. What does preventDefault do in a form submit event?</a:t>
            </a:r>
          </a:p>
          <a:p>
            <a:r>
              <a:t>6. When should a function return a value?</a:t>
            </a:r>
          </a:p>
          <a:p>
            <a:r>
              <a:t>7. Why is a loop better than repeating the same DOM update?</a:t>
            </a:r>
          </a:p>
          <a:p>
            <a:r>
              <a:t>8. What problem does jQuery try to make easier?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A strong answer connects code to visible browser behavior.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01168"/>
            <a:ext cx="594360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0">
                <a:solidFill>
                  <a:srgbClr val="475569"/>
                </a:solidFill>
                <a:latin typeface="Aptos"/>
              </a:rPr>
              <a:t>UMI 202  •  Web Design and Programming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0" y="201168"/>
            <a:ext cx="1554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/>
            <a:r>
              <a:rPr sz="1000" b="0">
                <a:solidFill>
                  <a:srgbClr val="475569"/>
                </a:solidFill>
                <a:latin typeface="Aptos"/>
              </a:rPr>
              <a:t>Assessment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4280" y="201168"/>
            <a:ext cx="4114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00" b="1">
                <a:solidFill>
                  <a:srgbClr val="475569"/>
                </a:solidFill>
                <a:latin typeface="Aptos"/>
              </a:rPr>
              <a:t>99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49808"/>
            <a:ext cx="8046720" cy="42062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300" b="1">
                <a:solidFill>
                  <a:srgbClr val="111827"/>
                </a:solidFill>
                <a:latin typeface="Aptos"/>
              </a:rPr>
              <a:t>Code Reading Checkpoints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6" y="1170432"/>
            <a:ext cx="86868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Before running a script, read it in this order.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1874519"/>
            <a:ext cx="251460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822960" y="1874519"/>
            <a:ext cx="73152" cy="1417320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87552" y="2039112"/>
            <a:ext cx="219456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1. Target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87552" y="2404872"/>
            <a:ext cx="2194560" cy="7315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Which element is selected?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64991" y="2404872"/>
            <a:ext cx="228600" cy="22860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000" b="1">
                <a:solidFill>
                  <a:srgbClr val="475569"/>
                </a:solidFill>
                <a:latin typeface="Aptos"/>
              </a:rPr>
              <a:t>→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666744" y="1874519"/>
            <a:ext cx="251460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666744" y="1874519"/>
            <a:ext cx="73152" cy="1417320"/>
          </a:xfrm>
          <a:prstGeom prst="rect">
            <a:avLst/>
          </a:prstGeom>
          <a:solidFill>
            <a:srgbClr val="7C3AED"/>
          </a:solidFill>
          <a:ln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831335" y="2039112"/>
            <a:ext cx="219456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2. Trigger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31335" y="2404872"/>
            <a:ext cx="2194560" cy="7315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Does it run immediately or after an event?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08776" y="2404872"/>
            <a:ext cx="228600" cy="22860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000" b="1">
                <a:solidFill>
                  <a:srgbClr val="475569"/>
                </a:solidFill>
                <a:latin typeface="Aptos"/>
              </a:rPr>
              <a:t>→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10528" y="1874519"/>
            <a:ext cx="251460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510528" y="1874519"/>
            <a:ext cx="73152" cy="1417320"/>
          </a:xfrm>
          <a:prstGeom prst="rect">
            <a:avLst/>
          </a:prstGeom>
          <a:solidFill>
            <a:srgbClr val="16A34A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675120" y="2039112"/>
            <a:ext cx="219456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3. Data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75120" y="2404872"/>
            <a:ext cx="2194560" cy="7315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Which values are stored or read?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052560" y="2404872"/>
            <a:ext cx="228600" cy="22860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000" b="1">
                <a:solidFill>
                  <a:srgbClr val="475569"/>
                </a:solidFill>
                <a:latin typeface="Aptos"/>
              </a:rPr>
              <a:t>→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354312" y="1874519"/>
            <a:ext cx="251460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9354312" y="1874519"/>
            <a:ext cx="73152" cy="1417320"/>
          </a:xfrm>
          <a:prstGeom prst="rect">
            <a:avLst/>
          </a:prstGeom>
          <a:solidFill>
            <a:srgbClr val="F59E0B"/>
          </a:solidFill>
          <a:ln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9518904" y="2039112"/>
            <a:ext cx="219456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300" b="1">
                <a:solidFill>
                  <a:srgbClr val="111827"/>
                </a:solidFill>
                <a:latin typeface="Aptos"/>
              </a:rPr>
              <a:t>4. Output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518904" y="2404872"/>
            <a:ext cx="2194560" cy="7315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1050" b="0">
                <a:solidFill>
                  <a:srgbClr val="475569"/>
                </a:solidFill>
                <a:latin typeface="Aptos"/>
              </a:rPr>
              <a:t>Which visible result changes?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60120" y="5532120"/>
            <a:ext cx="10149840" cy="310896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1051560" y="5586984"/>
            <a:ext cx="996696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950" b="0">
                <a:solidFill>
                  <a:srgbClr val="475569"/>
                </a:solidFill>
                <a:latin typeface="Aptos"/>
              </a:rPr>
              <a:t>This reading order helps students explain short scripts in quizzes and exams.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12323</Words>
  <Application>Microsoft Office PowerPoint</Application>
  <PresentationFormat>Geniş ekran</PresentationFormat>
  <Paragraphs>1725</Paragraphs>
  <Slides>103</Slides>
  <Notes>66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103</vt:i4>
      </vt:variant>
    </vt:vector>
  </HeadingPairs>
  <TitlesOfParts>
    <vt:vector size="108" baseType="lpstr">
      <vt:lpstr>Aptos</vt:lpstr>
      <vt:lpstr>Arial</vt:lpstr>
      <vt:lpstr>Calibri</vt:lpstr>
      <vt:lpstr>Consolas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UMI 202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Etkileşim (JavaScript) - Professional Course Deck</dc:title>
  <dc:subject>UMI 202 Week 11 JavaScript</dc:subject>
  <dc:creator>OpenAI</dc:creator>
  <cp:lastModifiedBy>yakup bakış</cp:lastModifiedBy>
  <cp:revision>4</cp:revision>
  <dcterms:created xsi:type="dcterms:W3CDTF">2026-05-09T18:25:33Z</dcterms:created>
  <dcterms:modified xsi:type="dcterms:W3CDTF">2026-05-09T22:08:16Z</dcterms:modified>
</cp:coreProperties>
</file>