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960" r:id="rId2"/>
    <p:sldId id="1044" r:id="rId3"/>
    <p:sldId id="1096" r:id="rId4"/>
    <p:sldId id="1203" r:id="rId5"/>
    <p:sldId id="1098" r:id="rId6"/>
    <p:sldId id="1099" r:id="rId7"/>
    <p:sldId id="1100" r:id="rId8"/>
    <p:sldId id="1101" r:id="rId9"/>
    <p:sldId id="1102" r:id="rId10"/>
    <p:sldId id="1104" r:id="rId11"/>
    <p:sldId id="1108" r:id="rId12"/>
    <p:sldId id="1106" r:id="rId13"/>
    <p:sldId id="1107" r:id="rId14"/>
    <p:sldId id="1110" r:id="rId15"/>
    <p:sldId id="1111" r:id="rId16"/>
    <p:sldId id="1112" r:id="rId17"/>
    <p:sldId id="1198" r:id="rId18"/>
    <p:sldId id="1124" r:id="rId19"/>
    <p:sldId id="1125" r:id="rId20"/>
    <p:sldId id="1113" r:id="rId21"/>
    <p:sldId id="1199" r:id="rId22"/>
    <p:sldId id="1114" r:id="rId23"/>
    <p:sldId id="1115" r:id="rId24"/>
    <p:sldId id="1116" r:id="rId25"/>
    <p:sldId id="1200" r:id="rId26"/>
    <p:sldId id="1201" r:id="rId27"/>
    <p:sldId id="1117" r:id="rId28"/>
    <p:sldId id="1202" r:id="rId29"/>
    <p:sldId id="1119" r:id="rId30"/>
    <p:sldId id="104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3"/>
    <a:srgbClr val="3C6CDF"/>
    <a:srgbClr val="ED356A"/>
    <a:srgbClr val="E40000"/>
    <a:srgbClr val="FFB3D3"/>
    <a:srgbClr val="FA376E"/>
    <a:srgbClr val="9CDFF9"/>
    <a:srgbClr val="0000A8"/>
    <a:srgbClr val="B8C2C9"/>
    <a:srgbClr val="D6DC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0729"/>
  </p:normalViewPr>
  <p:slideViewPr>
    <p:cSldViewPr snapToGrid="0" snapToObjects="1">
      <p:cViewPr varScale="1">
        <p:scale>
          <a:sx n="64" d="100"/>
          <a:sy n="64" d="100"/>
        </p:scale>
        <p:origin x="72" y="120"/>
      </p:cViewPr>
      <p:guideLst/>
    </p:cSldViewPr>
  </p:slideViewPr>
  <p:outlineViewPr>
    <p:cViewPr>
      <p:scale>
        <a:sx n="33" d="100"/>
        <a:sy n="33" d="100"/>
      </p:scale>
      <p:origin x="0" y="-25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3/30/2026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 Chapter 3 Transport Layer</a:t>
            </a:r>
            <a:endParaRPr lang="en-US" dirty="0"/>
          </a:p>
          <a:p>
            <a:r>
              <a:rPr lang="en-US" dirty="0"/>
              <a:t>Book reference (Kurose &amp; Ross, Chapter 3, p. 227): short quote: "TCP is said to be connection-oriented".</a:t>
            </a:r>
            <a:endParaRPr lang="en-US" dirty="0"/>
          </a:p>
          <a:p>
            <a:r>
              <a:rPr lang="en-US" dirty="0"/>
              <a:t>Use this slide to connect last week's RDT principles to TCP. TCP provides reliable, ordered, connection-oriented byte-stream service in the real Internet, but it builds that service on top of unreliable IP datagram delivery.</a:t>
            </a:r>
            <a:endParaRPr lang="en-US" dirty="0"/>
          </a:p>
          <a:p>
            <a:r>
              <a:rPr lang="en-US" dirty="0"/>
              <a:t>Group the roadmap under four TCP themes: segment structure explains which fields are carried, reliable data transfer explains sequence/ACK/timer logic, flow control protects the receiver buffer, and connection management explains setup and teardown handshakes.</a:t>
            </a:r>
            <a:endParaRPr lang="en-US" dirty="0"/>
          </a:p>
          <a:p>
            <a:r>
              <a:rPr lang="en-US" dirty="0"/>
              <a:t>Visible slide keywords: Computer Networking: A Top-Down Approach, 8, th, edition, Jim Kurose, Keith Ross, Pearson, 2020, Chapter 3, Transport Layer, A note on the use of these PowerPoint slides:, We’, re making these slides freely available to all (faculty, students, readers). They’re in PowerPoint form so you see the animations; and can add, modify, and delete slides (including this one) and slide content to suit your needs. They obviously represent a, lot, of work on our part. In return for use, we only ask the following:, If you use these slides (e.g., in a class) that you mention their source (after all, we’, d like people to use our book!), If you post any slides on a www site, that you note that they are adap.</a:t>
            </a:r>
            <a:endParaRPr lang="en-US" dirty="0"/>
          </a:p>
          <a:p>
            <a:r>
              <a:rPr lang="en-US" dirty="0"/>
              <a:t>Quick question: does TCP inherit reliability from the network layer, or does it create reliability at the endpoints? Expected answer: it creates reliability at the endpoints.</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a:t>
            </a:fld>
            <a:endParaRPr lang="en-US"/>
          </a:p>
        </p:txBody>
      </p:sp>
    </p:spTree>
    <p:extLst>
      <p:ext uri="{BB962C8B-B14F-4D97-AF65-F5344CB8AC3E}">
        <ns2:creationId val="2792661257"/>
      </p:ext>
    </p:extLst>
  </p:cSld>
  <p:clrMapOvr>
    <a:masterClrMapping/>
  </p:clrMapOvr>
</p:notes>
</file>

<file path=ppt/notesSlides/notesSlide1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 TCP Sender</a:t>
            </a:r>
            <a:endParaRPr lang="en-US" dirty="0"/>
          </a:p>
          <a:p>
            <a:r>
              <a:rPr lang="en-US" dirty="0"/>
              <a:t>Book reference (Kurose &amp; Ross, Chapter 3, p. 239): short quote: "single retransmission timer".</a:t>
            </a:r>
            <a:endParaRPr lang="en-US" dirty="0"/>
          </a:p>
          <a:p>
            <a:r>
              <a:rPr lang="en-US" dirty="0"/>
              <a:t>Read the TCP sender algorithm as event-driven behavior: when data arrives from the application, a segment is created, a sequence number is assigned, and the timer starts if needed. On timeout, the oldest unacknowledged segment is retransmitted. On ACK arrival, SendBase advances.</a:t>
            </a:r>
            <a:endParaRPr lang="en-US" dirty="0"/>
          </a:p>
          <a:p>
            <a:r>
              <a:rPr lang="en-US" dirty="0"/>
              <a:t>In the receiver ACK generation table, explain delayed ACK, cumulative ACK, and duplicate ACK behavior. When an out-of-order segment creates a gap, the receiver sends a duplicate ACK for the next byte it still expects.</a:t>
            </a:r>
            <a:endParaRPr lang="en-US" dirty="0"/>
          </a:p>
          <a:p>
            <a:r>
              <a:rPr lang="en-US" dirty="0"/>
              <a:t>Visible slide keywords: TCP Sender, (simplified), event: data received from application, create segment with seq #, seq # is byte-stream number of first data byte in segment, start timer if not already running, think of timer as for oldest, unACKed, segment, expiration interval:, TimeOutInterval, event: timeout, retransmit segment that caused timeout, restart timer, event: ACK received, if ACK acknowledges previously, unACKed, segments, update what is known to be, ACKed, start timer if there are still, unACKed, segments, Transport Layer: 3-, 10.</a:t>
            </a:r>
            <a:endParaRPr lang="en-US" dirty="0"/>
          </a:p>
          <a:p>
            <a:r>
              <a:rPr lang="en-US" dirty="0"/>
              <a:t>Quick question: does this simplified TCP model use a separate timer for every segment? No; the book describes a single retransmission timer.</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018937782"/>
      </p:ext>
    </p:extLst>
  </p:cSld>
  <p:clrMapOvr>
    <a:masterClrMapping/>
  </p:clrMapOvr>
</p:notes>
</file>

<file path=ppt/notesSlides/notesSlide1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11 - TCP Receiver: ACK generation</a:t>
            </a:r>
            <a:endParaRPr lang="en-US" dirty="0"/>
          </a:p>
          <a:p>
            <a:r>
              <a:rPr lang="en-US" dirty="0"/>
              <a:t>Book reference (Kurose &amp; Ross, Chapter 3, p. 239): short quote: "single retransmission timer".</a:t>
            </a:r>
            <a:endParaRPr lang="en-US" dirty="0"/>
          </a:p>
          <a:p>
            <a:r>
              <a:rPr lang="en-US" dirty="0"/>
              <a:t>Read the TCP sender algorithm as event-driven behavior: when data arrives from the application, a segment is created, a sequence number is assigned, and the timer starts if needed. On timeout, the oldest unacknowledged segment is retransmitted. On ACK arrival, SendBase advances.</a:t>
            </a:r>
            <a:endParaRPr lang="en-US" dirty="0"/>
          </a:p>
          <a:p>
            <a:r>
              <a:rPr lang="en-US" dirty="0"/>
              <a:t>In the receiver ACK generation table, explain delayed ACK, cumulative ACK, and duplicate ACK behavior. When an out-of-order segment creates a gap, the receiver sends a duplicate ACK for the next byte it still expects.</a:t>
            </a:r>
            <a:endParaRPr lang="en-US" dirty="0"/>
          </a:p>
          <a:p>
            <a:r>
              <a:rPr lang="en-US" dirty="0"/>
              <a:t>Visible slide keywords: TCP Receiver: ACK generation, [RFC 5681], Event at receiver, arrival of in-order segment with, expected seq #. All data up to, expected seq # already, ACKed, arrival of in-order segment with, expected seq #. One other, segment has ACK pending, arrival of out-of-order segment, higher-than-expect seq. # ., Gap detected, arrival of segment that, partially or completely fills gap, TCP receiver action, delayed ACK. Wait up to 500ms, for next segment. If no next segment,, send ACK, immediately send single cumulative, ACK,, ACKing, both in-order segments, immediately send, duplicate ACK, ,, indicating seq. # of next expected byte, immediate send ACK, provided that, segment starts at lower end of ga.</a:t>
            </a:r>
            <a:endParaRPr lang="en-US" dirty="0"/>
          </a:p>
          <a:p>
            <a:r>
              <a:rPr lang="en-US" dirty="0"/>
              <a:t>Quick question: does this simplified TCP model use a separate timer for every segment? No; the book describes a single retransmission timer.</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935711164"/>
      </p:ext>
    </p:extLst>
  </p:cSld>
  <p:clrMapOvr>
    <a:masterClrMapping/>
  </p:clrMapOvr>
</p:notes>
</file>

<file path=ppt/notesSlides/notesSlide1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12 - TCP: retransmission scenarios</a:t>
            </a:r>
            <a:endParaRPr lang="en-US" dirty="0"/>
          </a:p>
          <a:p>
            <a:r>
              <a:rPr lang="en-US" dirty="0"/>
              <a:t>Book reference (Kurose &amp; Ross, Chapter 3, p. 239): short quote: "single retransmission timer".</a:t>
            </a:r>
            <a:endParaRPr lang="en-US" dirty="0"/>
          </a:p>
          <a:p>
            <a:r>
              <a:rPr lang="en-US" dirty="0"/>
              <a:t>Use the time diagrams to explain retransmission scenarios. In a lost ACK case, the sender may think data was lost and retransmit after timeout. If a later cumulative ACK acknowledges a further byte, the earlier lost ACK is effectively covered.</a:t>
            </a:r>
            <a:endParaRPr lang="en-US" dirty="0"/>
          </a:p>
          <a:p>
            <a:r>
              <a:rPr lang="en-US" dirty="0"/>
              <a:t>For fast retransmit, emphasize the three duplicate ACK idea. The sender does not wait for timeout; repeated ACKs for the same next expected byte strongly suggest that a segment is missing. This improves reaction time after loss.</a:t>
            </a:r>
            <a:endParaRPr lang="en-US" dirty="0"/>
          </a:p>
          <a:p>
            <a:r>
              <a:rPr lang="en-US" dirty="0"/>
              <a:t>Visible slide keywords: TCP: retransmission scenarios, lost ACK scenario, Host B, Host A, Seq=92, 8 bytes of data, Seq=92, 8 bytes of data, ACK=100, X, ACK=100, timeout, premature timeout, Host B, Host A, Seq=92, 8, bytes of data, ACK=120, timeout, ACK=100, ACK=120, SendBase, =100, SendBase, =120, SendBase, =120, Seq=92, 8 bytes of data, Seq=100, 20 bytes of data, SendBase, =92, send cumulative, ACK for 120, Transport Layer: 3-, 12.</a:t>
            </a:r>
            <a:endParaRPr lang="en-US" dirty="0"/>
          </a:p>
          <a:p>
            <a:r>
              <a:rPr lang="en-US" dirty="0"/>
              <a:t>Key point: a duplicate ACK is not absolute proof, but it is a strong signal that TCP can use for performance.</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927058747"/>
      </p:ext>
    </p:extLst>
  </p:cSld>
  <p:clrMapOvr>
    <a:masterClrMapping/>
  </p:clrMapOvr>
</p:notes>
</file>

<file path=ppt/notesSlides/notesSlide1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13 - TCP: retransmission scenarios</a:t>
            </a:r>
            <a:endParaRPr lang="en-US" dirty="0"/>
          </a:p>
          <a:p>
            <a:r>
              <a:rPr lang="en-US" dirty="0"/>
              <a:t>Book reference (Kurose &amp; Ross, Chapter 3, p. 239): short quote: "single retransmission timer".</a:t>
            </a:r>
            <a:endParaRPr lang="en-US" dirty="0"/>
          </a:p>
          <a:p>
            <a:r>
              <a:rPr lang="en-US" dirty="0"/>
              <a:t>Use the time diagrams to explain retransmission scenarios. In a lost ACK case, the sender may think data was lost and retransmit after timeout. If a later cumulative ACK acknowledges a further byte, the earlier lost ACK is effectively covered.</a:t>
            </a:r>
            <a:endParaRPr lang="en-US" dirty="0"/>
          </a:p>
          <a:p>
            <a:r>
              <a:rPr lang="en-US" dirty="0"/>
              <a:t>For fast retransmit, emphasize the three duplicate ACK idea. The sender does not wait for timeout; repeated ACKs for the same next expected byte strongly suggest that a segment is missing. This improves reaction time after loss.</a:t>
            </a:r>
            <a:endParaRPr lang="en-US" dirty="0"/>
          </a:p>
          <a:p>
            <a:r>
              <a:rPr lang="en-US" dirty="0"/>
              <a:t>Visible slide keywords: TCP: retransmission scenarios, cumulative ACK covers for earlier lost ACK, Host B, Host A, Seq=92, 8 bytes of data, Seq=120, 15 bytes of data, Seq=100, 20 bytes of data, X, ACK=100, ACK=120, Transport Layer: 3-, 13.</a:t>
            </a:r>
            <a:endParaRPr lang="en-US" dirty="0"/>
          </a:p>
          <a:p>
            <a:r>
              <a:rPr lang="en-US" dirty="0"/>
              <a:t>Key point: a duplicate ACK is not absolute proof, but it is a strong signal that TCP can use for performance.</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834343321"/>
      </p:ext>
    </p:extLst>
  </p:cSld>
  <p:clrMapOvr>
    <a:masterClrMapping/>
  </p:clrMapOvr>
</p:notes>
</file>

<file path=ppt/notesSlides/notesSlide1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14 - TCP fast retransmit</a:t>
            </a:r>
            <a:endParaRPr lang="en-US" dirty="0"/>
          </a:p>
          <a:p>
            <a:r>
              <a:rPr lang="en-US" dirty="0"/>
              <a:t>Book reference (Kurose &amp; Ross, Chapter 3, p. 239): short quote: "single retransmission timer".</a:t>
            </a:r>
            <a:endParaRPr lang="en-US" dirty="0"/>
          </a:p>
          <a:p>
            <a:r>
              <a:rPr lang="en-US" dirty="0"/>
              <a:t>Use the time diagrams to explain retransmission scenarios. In a lost ACK case, the sender may think data was lost and retransmit after timeout. If a later cumulative ACK acknowledges a further byte, the earlier lost ACK is effectively covered.</a:t>
            </a:r>
            <a:endParaRPr lang="en-US" dirty="0"/>
          </a:p>
          <a:p>
            <a:r>
              <a:rPr lang="en-US" dirty="0"/>
              <a:t>For fast retransmit, emphasize the three duplicate ACK idea. The sender does not wait for timeout; repeated ACKs for the same next expected byte strongly suggest that a segment is missing. This improves reaction time after loss.</a:t>
            </a:r>
            <a:endParaRPr lang="en-US" dirty="0"/>
          </a:p>
          <a:p>
            <a:r>
              <a:rPr lang="en-US" dirty="0"/>
              <a:t>Visible slide keywords: TCP fast retransmit, Host B, Host A, timeout, ACK=100, ACK=100, ACK=100, ACK=100, X, Seq=92, 8 bytes of data, Seq=100, 20 bytes of data, Seq=100, 20 bytes of data, Receipt of three duplicate ACKs indicates 3 segments received after a missing segment – lost segment is likely. So retransmit!, if sender receives 3 additional ACKs for same data, (“, triple duplicate ACKs”),, resend, unACKed, segment with smallest seq #, likely that, unACKed, segment lost, so don’, t wait for timeout, TCP fast retransmit, Transport Layer: 3-, 14.</a:t>
            </a:r>
            <a:endParaRPr lang="en-US" dirty="0"/>
          </a:p>
          <a:p>
            <a:r>
              <a:rPr lang="en-US" dirty="0"/>
              <a:t>Key point: a duplicate ACK is not absolute proof, but it is a strong signal that TCP can use for performance.</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438102648"/>
      </p:ext>
    </p:extLst>
  </p:cSld>
  <p:clrMapOvr>
    <a:masterClrMapping/>
  </p:clrMapOvr>
</p:notes>
</file>

<file path=ppt/notesSlides/notesSlide1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15 - Principles of reliable data transfer</a:t>
            </a:r>
            <a:endParaRPr lang="en-US" dirty="0"/>
          </a:p>
          <a:p>
            <a:r>
              <a:rPr lang="en-US" dirty="0"/>
              <a:t>Book reference (Kurose &amp; Ross, Chapter 3, p. 246): short quote: "flow control is thus a speed-matching service".</a:t>
            </a:r>
            <a:endParaRPr lang="en-US" dirty="0"/>
          </a:p>
          <a:p>
            <a:r>
              <a:rPr lang="en-US" dirty="0"/>
              <a:t>Use this roadmap slide to mark the transition from reliable transfer to flow control. The problem is no longer only loss in the network; it is also the possibility that the receiving application reads from the buffer too slowly.</a:t>
            </a:r>
            <a:endParaRPr lang="en-US" dirty="0"/>
          </a:p>
          <a:p>
            <a:r>
              <a:rPr lang="en-US" dirty="0"/>
              <a:t>Separate the two control ideas: flow control protects the receiver; congestion control protects the network. Both can limit the sender's rate, but for different reasons.</a:t>
            </a:r>
            <a:endParaRPr lang="en-US" dirty="0"/>
          </a:p>
          <a:p>
            <a:r>
              <a:rPr lang="en-US" dirty="0"/>
              <a:t>Visible slide keywords: Chapter 3: roadmap, Transport-layer services, Multiplexing and demultiplexing, Connectionless transport: UDP, Principles of reliable data transfer, Connection-oriented transport: TCP, segment structure, reliable data transfer, flow control, connection management, Principles of congestion control, TCP congestion control, Transport Layer: 3-, 15.</a:t>
            </a:r>
            <a:endParaRPr lang="en-US" dirty="0"/>
          </a:p>
          <a:p>
            <a:r>
              <a:rPr lang="en-US" dirty="0"/>
              <a:t>Quick question: if the receiver buffer is full, is that necessarily network congestion? No, it may be receiver-side speed mismatch.</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15</a:t>
            </a:fld>
            <a:endParaRPr lang="en-US"/>
          </a:p>
        </p:txBody>
      </p:sp>
    </p:spTree>
    <p:extLst>
      <p:ext uri="{BB962C8B-B14F-4D97-AF65-F5344CB8AC3E}">
        <ns2:creationId val="3117778893"/>
      </p:ext>
    </p:extLst>
  </p:cSld>
  <p:clrMapOvr>
    <a:masterClrMapping/>
  </p:clrMapOvr>
</p:notes>
</file>

<file path=ppt/notesSlides/notesSlide1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16 - TCP flow control</a:t>
            </a:r>
            <a:endParaRPr lang="en-US" dirty="0"/>
          </a:p>
          <a:p>
            <a:r>
              <a:rPr lang="en-US" dirty="0"/>
              <a:t>Book reference (Kurose &amp; Ross, Chapter 3, p. 246): short quote: "flow control is thus a speed-matching service".</a:t>
            </a:r>
            <a:endParaRPr lang="en-US" dirty="0"/>
          </a:p>
          <a:p>
            <a:r>
              <a:rPr lang="en-US" dirty="0"/>
              <a:t>Make the receiver buffer concrete. The network layer delivers data to TCP, TCP places it in the receive buffer, and the application process reads it through the socket. If the application reads slowly, the buffer fills; if the sender continues at the same rate, overflow can occur.</a:t>
            </a:r>
            <a:endParaRPr lang="en-US" dirty="0"/>
          </a:p>
          <a:p>
            <a:r>
              <a:rPr lang="en-US" dirty="0"/>
              <a:t>The TCP receiver advertises free buffer space using rwnd. The idea is rwnd = RcvBuffer - (LastByteRcvd - LastByteRead). The sender limits the amount of in-flight data according to that advertised window so the receiver's capacity is not exceeded.</a:t>
            </a:r>
            <a:endParaRPr lang="en-US" dirty="0"/>
          </a:p>
          <a:p>
            <a:r>
              <a:rPr lang="en-US" dirty="0"/>
              <a:t>Visible slide keywords: TCP flow control, application, process, TCP socket, receiver buffers, TCP, code, IP, code, receiver protocol stack, Q:, What happens if network layer delivers data faster than application layer removes data from socket buffers?, Network layer delivering IP datagram payload into TCP socket buffers, from sender, Application removing data from TCP socket buffers, Transport Layer: 3-, 16.</a:t>
            </a:r>
            <a:endParaRPr lang="en-US" dirty="0"/>
          </a:p>
          <a:p>
            <a:r>
              <a:rPr lang="en-US" dirty="0"/>
              <a:t>Key point: rwnd comes from the receiver; the congestion window is about network congestion. Real TCP sending behavior is constrained by both.</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520377479"/>
      </p:ext>
    </p:extLst>
  </p:cSld>
  <p:clrMapOvr>
    <a:masterClrMapping/>
  </p:clrMapOvr>
</p:notes>
</file>

<file path=ppt/notesSlides/notesSlide1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17 - TCP flow control</a:t>
            </a:r>
            <a:endParaRPr lang="en-US" dirty="0"/>
          </a:p>
          <a:p>
            <a:r>
              <a:rPr lang="en-US" dirty="0"/>
              <a:t>Book reference (Kurose &amp; Ross, Chapter 3, p. 246): short quote: "flow control is thus a speed-matching service".</a:t>
            </a:r>
            <a:endParaRPr lang="en-US" dirty="0"/>
          </a:p>
          <a:p>
            <a:r>
              <a:rPr lang="en-US" dirty="0"/>
              <a:t>Make the receiver buffer concrete. The network layer delivers data to TCP, TCP places it in the receive buffer, and the application process reads it through the socket. If the application reads slowly, the buffer fills; if the sender continues at the same rate, overflow can occur.</a:t>
            </a:r>
            <a:endParaRPr lang="en-US" dirty="0"/>
          </a:p>
          <a:p>
            <a:r>
              <a:rPr lang="en-US" dirty="0"/>
              <a:t>The TCP receiver advertises free buffer space using rwnd. The idea is rwnd = RcvBuffer - (LastByteRcvd - LastByteRead). The sender limits the amount of in-flight data according to that advertised window so the receiver's capacity is not exceeded.</a:t>
            </a:r>
            <a:endParaRPr lang="en-US" dirty="0"/>
          </a:p>
          <a:p>
            <a:r>
              <a:rPr lang="en-US" dirty="0"/>
              <a:t>Visible slide keywords: TCP flow control, application, process, TCP socket, receiver buffers, TCP, code, IP, code, receiver protocol stack, Q:, What happens if network layer delivers data faster than application layer removes data from socket buffers?, Network layer delivering IP datagram payload into TCP socket buffers, from sender, Application removing data from TCP socket buffers, Transport Layer: 3-, 17.</a:t>
            </a:r>
            <a:endParaRPr lang="en-US" dirty="0"/>
          </a:p>
          <a:p>
            <a:r>
              <a:rPr lang="en-US" dirty="0"/>
              <a:t>Key point: rwnd comes from the receiver; the congestion window is about network congestion. Real TCP sending behavior is constrained by both.</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068057106"/>
      </p:ext>
    </p:extLst>
  </p:cSld>
  <p:clrMapOvr>
    <a:masterClrMapping/>
  </p:clrMapOvr>
</p:notes>
</file>

<file path=ppt/notesSlides/notesSlide1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18 - TCP flow control</a:t>
            </a:r>
            <a:endParaRPr lang="en-US" dirty="0"/>
          </a:p>
          <a:p>
            <a:r>
              <a:rPr lang="en-US" dirty="0"/>
              <a:t>Book reference (Kurose &amp; Ross, Chapter 3, p. 246): short quote: "flow control is thus a speed-matching service".</a:t>
            </a:r>
            <a:endParaRPr lang="en-US" dirty="0"/>
          </a:p>
          <a:p>
            <a:r>
              <a:rPr lang="en-US" dirty="0"/>
              <a:t>Make the receiver buffer concrete. The network layer delivers data to TCP, TCP places it in the receive buffer, and the application process reads it through the socket. If the application reads slowly, the buffer fills; if the sender continues at the same rate, overflow can occur.</a:t>
            </a:r>
            <a:endParaRPr lang="en-US" dirty="0"/>
          </a:p>
          <a:p>
            <a:r>
              <a:rPr lang="en-US" dirty="0"/>
              <a:t>The TCP receiver advertises free buffer space using rwnd. The idea is rwnd = RcvBuffer - (LastByteRcvd - LastByteRead). The sender limits the amount of in-flight data according to that advertised window so the receiver's capacity is not exceeded.</a:t>
            </a:r>
            <a:endParaRPr lang="en-US" dirty="0"/>
          </a:p>
          <a:p>
            <a:r>
              <a:rPr lang="en-US" dirty="0"/>
              <a:t>Visible slide keywords: TCP flow control, application, process, TCP socket, receiver buffers, TCP, code, IP, code, receiver protocol stack, Q:, What happens if network layer delivers data faster than application layer removes data from socket buffers?, from sender, Application removing data from TCP socket buffers, receive window, flow control:, # bytes receiver willing to accept, Transport Layer: 3-, 18.</a:t>
            </a:r>
            <a:endParaRPr lang="en-US" dirty="0"/>
          </a:p>
          <a:p>
            <a:r>
              <a:rPr lang="en-US" dirty="0"/>
              <a:t>Key point: rwnd comes from the receiver; the congestion window is about network congestion. Real TCP sending behavior is constrained by both.</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428328078"/>
      </p:ext>
    </p:extLst>
  </p:cSld>
  <p:clrMapOvr>
    <a:masterClrMapping/>
  </p:clrMapOvr>
</p:notes>
</file>

<file path=ppt/notesSlides/notesSlide1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19 - TCP flow control</a:t>
            </a:r>
            <a:endParaRPr lang="en-US" dirty="0"/>
          </a:p>
          <a:p>
            <a:r>
              <a:rPr lang="en-US" dirty="0"/>
              <a:t>Book reference (Kurose &amp; Ross, Chapter 3, p. 246): short quote: "flow control is thus a speed-matching service".</a:t>
            </a:r>
            <a:endParaRPr lang="en-US" dirty="0"/>
          </a:p>
          <a:p>
            <a:r>
              <a:rPr lang="en-US" dirty="0"/>
              <a:t>Make the receiver buffer concrete. The network layer delivers data to TCP, TCP places it in the receive buffer, and the application process reads it through the socket. If the application reads slowly, the buffer fills; if the sender continues at the same rate, overflow can occur.</a:t>
            </a:r>
            <a:endParaRPr lang="en-US" dirty="0"/>
          </a:p>
          <a:p>
            <a:r>
              <a:rPr lang="en-US" dirty="0"/>
              <a:t>The TCP receiver advertises free buffer space using rwnd. The idea is rwnd = RcvBuffer - (LastByteRcvd - LastByteRead). The sender limits the amount of in-flight data according to that advertised window so the receiver's capacity is not exceeded.</a:t>
            </a:r>
            <a:endParaRPr lang="en-US" dirty="0"/>
          </a:p>
          <a:p>
            <a:r>
              <a:rPr lang="en-US" dirty="0"/>
              <a:t>Visible slide keywords: TCP flow control, application, process, TCP socket, receiver buffers, TCP, code, IP, code, receiver protocol stack, Q:, What happens if network layer delivers data faster than application layer removes data from socket buffers?, receiver controls sender, so sender won’, t overflow receiver’s buffer by transmitting too much, too fast, flow control, from sender, Application removing data from TCP socket buffers, Transport Layer: 3-, 19.</a:t>
            </a:r>
            <a:endParaRPr lang="en-US" dirty="0"/>
          </a:p>
          <a:p>
            <a:r>
              <a:rPr lang="en-US" dirty="0"/>
              <a:t>Key point: rwnd comes from the receiver; the congestion window is about network congestion. Real TCP sending behavior is constrained by both.</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1110527"/>
      </p:ext>
    </p:extLst>
  </p:cSld>
  <p:clrMapOvr>
    <a:masterClrMapping/>
  </p:clrMapOvr>
</p:notes>
</file>

<file path=ppt/notesSlides/notesSlide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 Principles of reliable data transfer</a:t>
            </a:r>
            <a:endParaRPr lang="en-US" dirty="0"/>
          </a:p>
          <a:p>
            <a:r>
              <a:rPr lang="en-US" dirty="0"/>
              <a:t>Book reference (Kurose &amp; Ross, Chapter 3, p. 227): short quote: "TCP is said to be connection-oriented".</a:t>
            </a:r>
            <a:endParaRPr lang="en-US" dirty="0"/>
          </a:p>
          <a:p>
            <a:r>
              <a:rPr lang="en-US" dirty="0"/>
              <a:t>Use this slide to connect last week's RDT principles to TCP. TCP provides reliable, ordered, connection-oriented byte-stream service in the real Internet, but it builds that service on top of unreliable IP datagram delivery.</a:t>
            </a:r>
            <a:endParaRPr lang="en-US" dirty="0"/>
          </a:p>
          <a:p>
            <a:r>
              <a:rPr lang="en-US" dirty="0"/>
              <a:t>Group the roadmap under four TCP themes: segment structure explains which fields are carried, reliable data transfer explains sequence/ACK/timer logic, flow control protects the receiver buffer, and connection management explains setup and teardown handshakes.</a:t>
            </a:r>
            <a:endParaRPr lang="en-US" dirty="0"/>
          </a:p>
          <a:p>
            <a:r>
              <a:rPr lang="en-US" dirty="0"/>
              <a:t>Visible slide keywords: Chapter 3: roadmap, Transport-layer services, Multiplexing and demultiplexing, Connectionless transport: UDP, Principles of reliable data transfer, Connection-oriented transport: TCP, segment structure, reliable data transfer, flow control, connection management, Principles of congestion control, TCP congestion control, Transport Layer: 3-, 2.</a:t>
            </a:r>
            <a:endParaRPr lang="en-US" dirty="0"/>
          </a:p>
          <a:p>
            <a:r>
              <a:rPr lang="en-US" dirty="0"/>
              <a:t>Quick question: does TCP inherit reliability from the network layer, or does it create reliability at the endpoints? Expected answer: it creates reliability at the endpoints.</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2</a:t>
            </a:fld>
            <a:endParaRPr lang="en-US"/>
          </a:p>
        </p:txBody>
      </p:sp>
    </p:spTree>
    <p:extLst>
      <p:ext uri="{BB962C8B-B14F-4D97-AF65-F5344CB8AC3E}">
        <ns2:creationId val="388260134"/>
      </p:ext>
    </p:extLst>
  </p:cSld>
  <p:clrMapOvr>
    <a:masterClrMapping/>
  </p:clrMapOvr>
</p:notes>
</file>

<file path=ppt/notesSlides/notesSlide2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20 - TCP flow control</a:t>
            </a:r>
            <a:endParaRPr lang="en-US" dirty="0"/>
          </a:p>
          <a:p>
            <a:r>
              <a:rPr lang="en-US" dirty="0"/>
              <a:t>Book reference (Kurose &amp; Ross, Chapter 3, p. 247): short quote: "variable called the receive window".</a:t>
            </a:r>
            <a:endParaRPr lang="en-US" dirty="0"/>
          </a:p>
          <a:p>
            <a:r>
              <a:rPr lang="en-US" dirty="0"/>
              <a:t>Make the receiver buffer concrete. The network layer delivers data to TCP, TCP places it in the receive buffer, and the application process reads it through the socket. If the application reads slowly, the buffer fills; if the sender continues at the same rate, overflow can occur.</a:t>
            </a:r>
            <a:endParaRPr lang="en-US" dirty="0"/>
          </a:p>
          <a:p>
            <a:r>
              <a:rPr lang="en-US" dirty="0"/>
              <a:t>The TCP receiver advertises free buffer space using rwnd. The idea is rwnd = RcvBuffer - (LastByteRcvd - LastByteRead). The sender limits the amount of in-flight data according to that advertised window so the receiver's capacity is not exceeded.</a:t>
            </a:r>
            <a:endParaRPr lang="en-US" dirty="0"/>
          </a:p>
          <a:p>
            <a:r>
              <a:rPr lang="en-US" dirty="0"/>
              <a:t>Visible slide keywords: TCP flow control, TCP receiver “, advertises” free buffer space in, rwnd, field in TCP header, RcvBuffer, size set via socket options (typical default is 4096 bytes), many operating systems, autoadjust, RcvBuffer, sender limits amount of, unACKed, (“, in-flight”) data to received, rwnd, guarantees receive buffer will not overflow, buffered data, free buffer space, rwnd, RcvBuffer, TCP segment payloads, to application process, TCP receiver-side buffering, Transport Layer: 3-, 20.</a:t>
            </a:r>
            <a:endParaRPr lang="en-US" dirty="0"/>
          </a:p>
          <a:p>
            <a:r>
              <a:rPr lang="en-US" dirty="0"/>
              <a:t>Key point: rwnd comes from the receiver; the congestion window is about network congestion. Real TCP sending behavior is constrained by both.</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543564016"/>
      </p:ext>
    </p:extLst>
  </p:cSld>
  <p:clrMapOvr>
    <a:masterClrMapping/>
  </p:clrMapOvr>
</p:notes>
</file>

<file path=ppt/notesSlides/notesSlide21.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21 - TCP flow control</a:t>
            </a:r>
            <a:endParaRPr lang="en-US" dirty="0"/>
          </a:p>
          <a:p>
            <a:r>
              <a:rPr lang="en-US" dirty="0"/>
              <a:t>Book reference (Kurose &amp; Ross, Chapter 3, p. 247): short quote: "variable called the receive window".</a:t>
            </a:r>
            <a:endParaRPr lang="en-US" dirty="0"/>
          </a:p>
          <a:p>
            <a:r>
              <a:rPr lang="en-US" dirty="0"/>
              <a:t>Make the receiver buffer concrete. The network layer delivers data to TCP, TCP places it in the receive buffer, and the application process reads it through the socket. If the application reads slowly, the buffer fills; if the sender continues at the same rate, overflow can occur.</a:t>
            </a:r>
            <a:endParaRPr lang="en-US" dirty="0"/>
          </a:p>
          <a:p>
            <a:r>
              <a:rPr lang="en-US" dirty="0"/>
              <a:t>The TCP receiver advertises free buffer space using rwnd. The idea is rwnd = RcvBuffer - (LastByteRcvd - LastByteRead). The sender limits the amount of in-flight data according to that advertised window so the receiver's capacity is not exceeded.</a:t>
            </a:r>
            <a:endParaRPr lang="en-US" dirty="0"/>
          </a:p>
          <a:p>
            <a:r>
              <a:rPr lang="en-US" dirty="0"/>
              <a:t>Visible slide keywords: TCP flow control, TCP receiver “, advertises” free buffer space in, rwnd, field in TCP header, RcvBuffer, size set via socket options (typical default is 4096 bytes), many operating systems, autoadjust, RcvBuffer, sender limits amount of, unACKed, (“, in-flight”) data to received, rwnd, guarantees receive buffer will not overflow, flow control:, # bytes receiver willing to accept, receive window, TCP segment format, Transport Layer: 3-, 21.</a:t>
            </a:r>
            <a:endParaRPr lang="en-US" dirty="0"/>
          </a:p>
          <a:p>
            <a:r>
              <a:rPr lang="en-US" dirty="0"/>
              <a:t>Key point: rwnd comes from the receiver; the congestion window is about network congestion. Real TCP sending behavior is constrained by both.</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027341827"/>
      </p:ext>
    </p:extLst>
  </p:cSld>
  <p:clrMapOvr>
    <a:masterClrMapping/>
  </p:clrMapOvr>
</p:notes>
</file>

<file path=ppt/notesSlides/notesSlide22.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22 - TCP connection management</a:t>
            </a:r>
            <a:endParaRPr lang="en-US" dirty="0"/>
          </a:p>
          <a:p>
            <a:r>
              <a:rPr lang="en-US" dirty="0"/>
              <a:t>Book reference (Kurose &amp; Ross, Chapter 3, p. 227): short quote: "TCP is said to be connection-oriented".</a:t>
            </a:r>
            <a:endParaRPr lang="en-US" dirty="0"/>
          </a:p>
          <a:p>
            <a:r>
              <a:rPr lang="en-US" dirty="0"/>
              <a:t>Begin connection management by explaining why TCP is connection-oriented. Before data starts, both sides confirm that they are willing to communicate and exchange initial sequence-number information.</a:t>
            </a:r>
            <a:endParaRPr lang="en-US" dirty="0"/>
          </a:p>
          <a:p>
            <a:r>
              <a:rPr lang="en-US" dirty="0"/>
              <a:t>A handshake is not merely a greeting; it creates state at the endpoints. Routers do not keep TCP connection state. The state belongs to the TCP stacks in the end hosts.</a:t>
            </a:r>
            <a:endParaRPr lang="en-US" dirty="0"/>
          </a:p>
          <a:p>
            <a:r>
              <a:rPr lang="en-US" dirty="0"/>
              <a:t>Visible slide keywords: TCP connection management, before exchanging data, sender/receiver “, handshake”:, agree to establish connection (each knowing the other willing to establish connection), agree on connection parameters (e.g., starting seq #s), connection state: ESTAB, connection variables:, seq # client-to-server, server-to-client, rcvBuffer, size, at server,client, application, network, connection state: ESTAB, connection Variables:, seq # client-to-server, server-to-client, rcvBuffer, size, at server,client, application, network, Socket, clientSocket, =, newSocket, (", hostname","port, number");, Socket, connectionSocket, =, welcomeSocket.accept, ();, Transport Layer: 3-, 22.</a:t>
            </a:r>
            <a:endParaRPr lang="en-US" dirty="0"/>
          </a:p>
          <a:p>
            <a:r>
              <a:rPr lang="en-US" dirty="0"/>
              <a:t>Quick question: is TCP connection state stored in routers? No, it is stored in end systems.</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396570117"/>
      </p:ext>
    </p:extLst>
  </p:cSld>
  <p:clrMapOvr>
    <a:masterClrMapping/>
  </p:clrMapOvr>
</p:notes>
</file>

<file path=ppt/notesSlides/notesSlide2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23 - Agreeing to establish a connection</a:t>
            </a:r>
            <a:endParaRPr lang="en-US" dirty="0"/>
          </a:p>
          <a:p>
            <a:r>
              <a:rPr lang="en-US" dirty="0"/>
              <a:t>Book reference (Kurose &amp; Ross, Chapter 3, p. 250): short quote: "three-way handshake".</a:t>
            </a:r>
            <a:endParaRPr lang="en-US" dirty="0"/>
          </a:p>
          <a:p>
            <a:r>
              <a:rPr lang="en-US" dirty="0"/>
              <a:t>In the two-way handshake scenarios, explain why variable delay, retransmitted messages, and old duplicate requests cause problems. If request and accept were enough, an old delayed message might be interpreted as a new connection.</a:t>
            </a:r>
            <a:endParaRPr lang="en-US" dirty="0"/>
          </a:p>
          <a:p>
            <a:r>
              <a:rPr lang="en-US" dirty="0"/>
              <a:t>Treat x in the slides like an initial sequence number. If the server opens state before it knows the client received the server's response, stale or half-open connection problems can appear.</a:t>
            </a:r>
            <a:endParaRPr lang="en-US" dirty="0"/>
          </a:p>
          <a:p>
            <a:r>
              <a:rPr lang="en-US" dirty="0"/>
              <a:t>Visible slide keywords: Agreeing to establish a connection, Q:, will 2-way handshake always work in network?, variable delays, retransmitted messages (e.g., req_conn, (x)) due to message loss, message reordering, c, an’, t, “see” other side, 2-way handshake:, Let’, s talk, OK, ESTAB, ESTAB, choose x, req_conn(x), ESTAB, ESTAB, acc_conn(x), Transport Layer: 3-, 23.</a:t>
            </a:r>
            <a:endParaRPr lang="en-US" dirty="0"/>
          </a:p>
          <a:p>
            <a:r>
              <a:rPr lang="en-US" dirty="0"/>
              <a:t>Key point: the three-way handshake lets both sides verify willingness to communicate and sequence-number information.</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044249233"/>
      </p:ext>
    </p:extLst>
  </p:cSld>
  <p:clrMapOvr>
    <a:masterClrMapping/>
  </p:clrMapOvr>
</p:notes>
</file>

<file path=ppt/notesSlides/notesSlide2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24 - 2-way handshake scenarios</a:t>
            </a:r>
            <a:endParaRPr lang="en-US" dirty="0"/>
          </a:p>
          <a:p>
            <a:r>
              <a:rPr lang="en-US" dirty="0"/>
              <a:t>Book reference (Kurose &amp; Ross, Chapter 3, p. 250): short quote: "three-way handshake".</a:t>
            </a:r>
            <a:endParaRPr lang="en-US" dirty="0"/>
          </a:p>
          <a:p>
            <a:r>
              <a:rPr lang="en-US" dirty="0"/>
              <a:t>In the two-way handshake scenarios, explain why variable delay, retransmitted messages, and old duplicate requests cause problems. If request and accept were enough, an old delayed message might be interpreted as a new connection.</a:t>
            </a:r>
            <a:endParaRPr lang="en-US" dirty="0"/>
          </a:p>
          <a:p>
            <a:r>
              <a:rPr lang="en-US" dirty="0"/>
              <a:t>Treat x in the slides like an initial sequence number. If the server opens state before it knows the client received the server's response, stale or half-open connection problems can appear.</a:t>
            </a:r>
            <a:endParaRPr lang="en-US" dirty="0"/>
          </a:p>
          <a:p>
            <a:r>
              <a:rPr lang="en-US" dirty="0"/>
              <a:t>Visible slide keywords: 2-way handshake scenarios, connection, x completes, choose x, req_conn(x), ESTAB, ESTAB, acc_conn(x), data(x+1), accept, data(x+1), ACK(x+1), No problem!, Transport Layer: 3-, 24.</a:t>
            </a:r>
            <a:endParaRPr lang="en-US" dirty="0"/>
          </a:p>
          <a:p>
            <a:r>
              <a:rPr lang="en-US" dirty="0"/>
              <a:t>Key point: the three-way handshake lets both sides verify willingness to communicate and sequence-number information.</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507601826"/>
      </p:ext>
    </p:extLst>
  </p:cSld>
  <p:clrMapOvr>
    <a:masterClrMapping/>
  </p:clrMapOvr>
</p:notes>
</file>

<file path=ppt/notesSlides/notesSlide2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25 - 2-way handshake scenarios</a:t>
            </a:r>
            <a:endParaRPr lang="en-US" dirty="0"/>
          </a:p>
          <a:p>
            <a:r>
              <a:rPr lang="en-US" dirty="0"/>
              <a:t>Book reference (Kurose &amp; Ross, Chapter 3, p. 250): short quote: "three-way handshake".</a:t>
            </a:r>
            <a:endParaRPr lang="en-US" dirty="0"/>
          </a:p>
          <a:p>
            <a:r>
              <a:rPr lang="en-US" dirty="0"/>
              <a:t>In the two-way handshake scenarios, explain why variable delay, retransmitted messages, and old duplicate requests cause problems. If request and accept were enough, an old delayed message might be interpreted as a new connection.</a:t>
            </a:r>
            <a:endParaRPr lang="en-US" dirty="0"/>
          </a:p>
          <a:p>
            <a:r>
              <a:rPr lang="en-US" dirty="0"/>
              <a:t>Treat x in the slides like an initial sequence number. If the server opens state before it knows the client received the server's response, stale or half-open connection problems can appear.</a:t>
            </a:r>
            <a:endParaRPr lang="en-US" dirty="0"/>
          </a:p>
          <a:p>
            <a:r>
              <a:rPr lang="en-US" dirty="0"/>
              <a:t>Visible slide keywords: 2-way handshake scenarios, ESTAB, retransmit, req_conn(x), req_conn(x), client terminates, server, forgets x, connection, x completes, choose x, req_conn(x), ESTAB, ESTAB, acc_conn, (x), acc_conn, (x), Problem: half open connection! (no client), Transport Layer: 3-, 25.</a:t>
            </a:r>
            <a:endParaRPr lang="en-US" dirty="0"/>
          </a:p>
          <a:p>
            <a:r>
              <a:rPr lang="en-US" dirty="0"/>
              <a:t>Key point: the three-way handshake lets both sides verify willingness to communicate and sequence-number information.</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238906674"/>
      </p:ext>
    </p:extLst>
  </p:cSld>
  <p:clrMapOvr>
    <a:masterClrMapping/>
  </p:clrMapOvr>
</p:notes>
</file>

<file path=ppt/notesSlides/notesSlide2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26 - 2-way handshake scenarios</a:t>
            </a:r>
            <a:endParaRPr lang="en-US" dirty="0"/>
          </a:p>
          <a:p>
            <a:r>
              <a:rPr lang="en-US" dirty="0"/>
              <a:t>Book reference (Kurose &amp; Ross, Chapter 3, p. 250): short quote: "three-way handshake".</a:t>
            </a:r>
            <a:endParaRPr lang="en-US" dirty="0"/>
          </a:p>
          <a:p>
            <a:r>
              <a:rPr lang="en-US" dirty="0"/>
              <a:t>In the two-way handshake scenarios, explain why variable delay, retransmitted messages, and old duplicate requests cause problems. If request and accept were enough, an old delayed message might be interpreted as a new connection.</a:t>
            </a:r>
            <a:endParaRPr lang="en-US" dirty="0"/>
          </a:p>
          <a:p>
            <a:r>
              <a:rPr lang="en-US" dirty="0"/>
              <a:t>Treat x in the slides like an initial sequence number. If the server opens state before it knows the client received the server's response, stale or half-open connection problems can appear.</a:t>
            </a:r>
            <a:endParaRPr lang="en-US" dirty="0"/>
          </a:p>
          <a:p>
            <a:r>
              <a:rPr lang="en-US" dirty="0"/>
              <a:t>Visible slide keywords: 2-way handshake scenarios, client terminates, ESTAB, choose x, req_conn(x), ESTAB, acc_conn(x), data(x+1), accept, data(x+1), connection, x completes, server, forgets x, Problem: dup data, accepted!, data(x+1), retransmit, data(x+1), accept, data(x+1), retransmit, req_conn(x), ESTAB, req_conn, (x).</a:t>
            </a:r>
            <a:endParaRPr lang="en-US" dirty="0"/>
          </a:p>
          <a:p>
            <a:r>
              <a:rPr lang="en-US" dirty="0"/>
              <a:t>Key point: the three-way handshake lets both sides verify willingness to communicate and sequence-number information.</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401170615"/>
      </p:ext>
    </p:extLst>
  </p:cSld>
  <p:clrMapOvr>
    <a:masterClrMapping/>
  </p:clrMapOvr>
</p:notes>
</file>

<file path=ppt/notesSlides/notesSlide2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27 - TCP 3-way handshake</a:t>
            </a:r>
            <a:endParaRPr lang="en-US" dirty="0"/>
          </a:p>
          <a:p>
            <a:r>
              <a:rPr lang="en-US" dirty="0"/>
              <a:t>Book reference (Kurose &amp; Ross, Chapter 3, p. 250): short quote: "three-way handshake".</a:t>
            </a:r>
            <a:endParaRPr lang="en-US" dirty="0"/>
          </a:p>
          <a:p>
            <a:r>
              <a:rPr lang="en-US" dirty="0"/>
              <a:t>State the TCP three-way handshake clearly: the client sends SYN and chooses x; the server sends SYNACK, acknowledges x+1, and chooses y; the client sends ACK and acknowledges y+1. After this, data transfer begins over the established connection.</a:t>
            </a:r>
            <a:endParaRPr lang="en-US" dirty="0"/>
          </a:p>
          <a:p>
            <a:r>
              <a:rPr lang="en-US" dirty="0"/>
              <a:t>Mention that SYN and FIN consume sequence-number space. Students should see ACKnum=x+1 and ACKnum=y+1 not as arbitrary increments but as acknowledgments of the other side's SYN.</a:t>
            </a:r>
            <a:endParaRPr lang="en-US" dirty="0"/>
          </a:p>
          <a:p>
            <a:r>
              <a:rPr lang="en-US" dirty="0"/>
              <a:t>Visible slide keywords: TCP 3-way handshake, SYNbit=1, Seq=x, choose init seq num, x, send TCP SYN msg, ESTAB, SYNbit=1, Seq=y, ACKbit=1; ACKnum=x+1, choose init seq num, y, send TCP SYNACK, msg, acking SYN, ACKbit=1, ACKnum=y+1, received SYNACK(x), indicates server is live;, send ACK for SYNACK;, this segment may contain, client-to-server data, received ACK(y), indicates client is live, SYNSENT, ESTAB, SYN RCVD, C, lient, state, LISTEN, S, erver, state, LISTEN, clientSocket, = socket(AF_INET, SOCK_STREAM), serverSocket, = socket(AF_INET,SOCK_STREAM), serverSocket.bind, ((‘’,, serverPort, )), serverSocket.listen, (1), connectionSocket, ,, addr, =, serverSocket.accept, (), clientSocket.connect, ((, serverName,server.</a:t>
            </a:r>
            <a:endParaRPr lang="en-US" dirty="0"/>
          </a:p>
          <a:p>
            <a:r>
              <a:rPr lang="en-US" dirty="0"/>
              <a:t>Quick question: why is the third message needed? So the server knows that its own SYN was received by the client.</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011564881"/>
      </p:ext>
    </p:extLst>
  </p:cSld>
  <p:clrMapOvr>
    <a:masterClrMapping/>
  </p:clrMapOvr>
</p:notes>
</file>

<file path=ppt/notesSlides/notesSlide2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28 - A human 3-way handshake protocol</a:t>
            </a:r>
            <a:endParaRPr lang="en-US" dirty="0"/>
          </a:p>
          <a:p>
            <a:r>
              <a:rPr lang="en-US" dirty="0"/>
              <a:t>Book reference (Kurose &amp; Ross, Chapter 3, p. 250): short quote: "three-way handshake".</a:t>
            </a:r>
            <a:endParaRPr lang="en-US" dirty="0"/>
          </a:p>
          <a:p>
            <a:r>
              <a:rPr lang="en-US" dirty="0"/>
              <a:t>Connect the human handshake analogy to the technical idea: "On belay?" is the request, "Belay on" is acceptance and readiness, and "Climbing" confirms that the acceptance was heard.</a:t>
            </a:r>
            <a:endParaRPr lang="en-US" dirty="0"/>
          </a:p>
          <a:p>
            <a:r>
              <a:rPr lang="en-US" dirty="0"/>
              <a:t>Also state the limit of the analogy: TCP messages carry sequence and ACK numbers. Still, the goal is the same: before a critical action begins, both parties must share the same state.</a:t>
            </a:r>
            <a:endParaRPr lang="en-US" dirty="0"/>
          </a:p>
          <a:p>
            <a:r>
              <a:rPr lang="en-US" dirty="0"/>
              <a:t>Visible slide keywords: A human 3-way handshake protocol, 1. On belay?, 2. Belay on., 3. Climbing., Transport Layer: 3-, 28.</a:t>
            </a:r>
            <a:endParaRPr lang="en-US" dirty="0"/>
          </a:p>
          <a:p>
            <a:r>
              <a:rPr lang="en-US" dirty="0"/>
              <a:t>Key point: reliable protocol design is not only about sending a message; it is also about knowing that the message was received.</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00759908"/>
      </p:ext>
    </p:extLst>
  </p:cSld>
  <p:clrMapOvr>
    <a:masterClrMapping/>
  </p:clrMapOvr>
</p:notes>
</file>

<file path=ppt/notesSlides/notesSlide2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29 - Closing a TCP connection</a:t>
            </a:r>
            <a:endParaRPr lang="en-US" dirty="0"/>
          </a:p>
          <a:p>
            <a:r>
              <a:rPr lang="en-US" dirty="0"/>
              <a:t>Book reference (Kurose &amp; Ross, Chapter 3, p. 250): short quote: "three-way handshake".</a:t>
            </a:r>
            <a:endParaRPr lang="en-US" dirty="0"/>
          </a:p>
          <a:p>
            <a:r>
              <a:rPr lang="en-US" dirty="0"/>
              <a:t>For TCP connection closing, remind students that the connection is full duplex. Each side closes its own sending direction with FIN=1, and the other side acknowledges that FIN. One side may close while the other briefly continues sending data.</a:t>
            </a:r>
            <a:endParaRPr lang="en-US" dirty="0"/>
          </a:p>
          <a:p>
            <a:r>
              <a:rPr lang="en-US" dirty="0"/>
              <a:t>Explain the FIN/ACK exchange as the teardown counterpart to setup. The goal is to inform the application that no more data will be sent and to clean up connection state in an orderly way.</a:t>
            </a:r>
            <a:endParaRPr lang="en-US" dirty="0"/>
          </a:p>
          <a:p>
            <a:r>
              <a:rPr lang="en-US" dirty="0"/>
              <a:t>Visible slide keywords: Closing a TCP connection, client, server each close their side of connection, send TCP segment with FIN bit = 1, respond to received FIN with ACK, on receiving FIN, ACK can be combined with own FIN, simultaneous FIN exchanges can be handled, Transport Layer: 3-, 29.</a:t>
            </a:r>
            <a:endParaRPr lang="en-US" dirty="0"/>
          </a:p>
          <a:p>
            <a:r>
              <a:rPr lang="en-US" dirty="0"/>
              <a:t>Quick question: does TCP close with a single message? No, because the two directions are closed separately with FIN and ACK exchanges.</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571858173"/>
      </p:ext>
    </p:extLst>
  </p:cSld>
  <p:clrMapOvr>
    <a:masterClrMapping/>
  </p:clrMapOvr>
</p:notes>
</file>

<file path=ppt/notesSlides/notesSlide3.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3 - TCP: overview</a:t>
            </a:r>
            <a:endParaRPr lang="en-US" dirty="0"/>
          </a:p>
          <a:p>
            <a:r>
              <a:rPr lang="en-US" dirty="0"/>
              <a:t>Book reference (Kurose &amp; Ross, Chapter 3, p. 227): short quote: "A TCP connection provides a full-duplex service".</a:t>
            </a:r>
            <a:endParaRPr lang="en-US" dirty="0"/>
          </a:p>
          <a:p>
            <a:r>
              <a:rPr lang="en-US" dirty="0"/>
              <a:t>Treat each TCP overview bullet as a design decision. Point-to-point means two endpoints; full duplex means data can flow both ways in the same connection; reliable in-order byte stream means the application receives the same ordered bytes that were sent.</a:t>
            </a:r>
            <a:endParaRPr lang="en-US" dirty="0"/>
          </a:p>
          <a:p>
            <a:r>
              <a:rPr lang="en-US" dirty="0"/>
              <a:t>Spend extra time on no message boundaries. TCP sees application data as a byte stream, not as separate messages. Therefore, the application protocol must define its own framing, length fields, or delimiters.</a:t>
            </a:r>
            <a:endParaRPr lang="en-US" dirty="0"/>
          </a:p>
          <a:p>
            <a:r>
              <a:rPr lang="en-US" dirty="0"/>
              <a:t>Visible slide keywords: TCP: overview, RFCs: 793,1122, 2018, 5681, 7323, cumulative ACKs, pipelining:, TCP congestion and flow control set window size, connection-oriented:, handshaking (exchange of control messages) initializes sender, receiver state before data exchange, flow controlled:, sender will not overwhelm receiver, point-to-point, :, one sender, one receiver, reliable, in-order, byte steam:, no “, message boundaries", full duplex data:, bi-directional data flow in same connection, MSS: maximum segment size, Transport Layer: 3-, 3.</a:t>
            </a:r>
            <a:endParaRPr lang="en-US" dirty="0"/>
          </a:p>
          <a:p>
            <a:r>
              <a:rPr lang="en-US" dirty="0"/>
              <a:t>Example: if an application performs two separate writes to TCP, must the receiver read them as two separate messages? No, the receiver reads a byte stream.</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253584059"/>
      </p:ext>
    </p:extLst>
  </p:cSld>
  <p:clrMapOvr>
    <a:masterClrMapping/>
  </p:clrMapOvr>
</p:notes>
</file>

<file path=ppt/notesSlides/notesSlide30.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30 - Principles of reliable data transfer</a:t>
            </a:r>
            <a:endParaRPr lang="en-US" dirty="0"/>
          </a:p>
          <a:p>
            <a:r>
              <a:rPr lang="en-US" dirty="0"/>
              <a:t>Book reference (Kurose &amp; Ross, Chapter 3, p. 227): short quote: "TCP is said to be connection-oriented".</a:t>
            </a:r>
            <a:endParaRPr lang="en-US" dirty="0"/>
          </a:p>
          <a:p>
            <a:r>
              <a:rPr lang="en-US" dirty="0"/>
              <a:t>Use this closing roadmap slide to show that the connection-oriented TCP block is complete. At this point, students should be able to connect segment fields, sequence/ACK logic, timeout and fast retransmit, rwnd-based flow control, and the three-way handshake.</a:t>
            </a:r>
            <a:endParaRPr lang="en-US" dirty="0"/>
          </a:p>
          <a:p>
            <a:r>
              <a:rPr lang="en-US" dirty="0"/>
              <a:t>The next major topic is congestion control. Flow control looks at the receiver buffer, while congestion control looks at congestion in the network. Together, they shape TCP sender behavior.</a:t>
            </a:r>
            <a:endParaRPr lang="en-US" dirty="0"/>
          </a:p>
          <a:p>
            <a:r>
              <a:rPr lang="en-US" dirty="0"/>
              <a:t>Visible slide keywords: Chapter 3: roadmap, Transport-layer services, Multiplexing and demultiplexing, Connectionless transport: UDP, Principles of reliable data transfer, Connection-oriented transport: TCP, Principles of congestion control, TCP congestion control, Evolution of transport-layer functionality, Transport Layer: 3-, 30.</a:t>
            </a:r>
            <a:endParaRPr lang="en-US" dirty="0"/>
          </a:p>
          <a:p>
            <a:r>
              <a:rPr lang="en-US" dirty="0"/>
              <a:t>Final check: ask students to name TCP header fields used for reliability, flow control, and connection management.</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30</a:t>
            </a:fld>
            <a:endParaRPr lang="en-US"/>
          </a:p>
        </p:txBody>
      </p:sp>
    </p:spTree>
    <p:extLst>
      <p:ext uri="{BB962C8B-B14F-4D97-AF65-F5344CB8AC3E}">
        <ns2:creationId val="1146393787"/>
      </p:ext>
    </p:extLst>
  </p:cSld>
  <p:clrMapOvr>
    <a:masterClrMapping/>
  </p:clrMapOvr>
</p:notes>
</file>

<file path=ppt/notesSlides/notesSlide4.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4 - TCP segment structure</a:t>
            </a:r>
            <a:endParaRPr lang="en-US" dirty="0"/>
          </a:p>
          <a:p>
            <a:r>
              <a:rPr lang="en-US" dirty="0"/>
              <a:t>Book reference (Kurose &amp; Ross, Chapter 3, p. 230): short quote: "header fields and a data field".</a:t>
            </a:r>
            <a:endParaRPr lang="en-US" dirty="0"/>
          </a:p>
          <a:p>
            <a:r>
              <a:rPr lang="en-US" dirty="0"/>
              <a:t>Group the TCP segment fields by function. Ports support demultiplexing; sequence and ACK numbers support reliable transfer; receive window supports flow control; checksum supports error detection; SYN, FIN, and RST support connection management; C and E bits relate to congestion notification.</a:t>
            </a:r>
            <a:endParaRPr lang="en-US" dirty="0"/>
          </a:p>
          <a:p>
            <a:r>
              <a:rPr lang="en-US" dirty="0"/>
              <a:t>Students should not memorize the header as a flat table. Every field is evidence of a TCP service. TCP has a more complex header than UDP because it provides more control and stronger guarantees.</a:t>
            </a:r>
            <a:endParaRPr lang="en-US" dirty="0"/>
          </a:p>
          <a:p>
            <a:r>
              <a:rPr lang="en-US" dirty="0"/>
              <a:t>Visible slide keywords: TCP segment structure, source port #, dest, port #, 32 bits, not, used, receive window, flow control:, # bytes receiver willing to accept, sequence number, segment seq #:, counting bytes of data, into, bytestream, (not segments!), application, data, (variable length), data sent by application into TCP socket, A, acknowledgement number, ACK:, seq # of next expected byte; A bit: this is an ACK, options (variable length), TCP, options, head, len, length, (of TCP header), checksum, Internet, checksum, RST, SYN, FIN:, connection management, F, S, R, Urg, data pointer, P, U, C, E, C, E:, congestion notification, Transport Layer: 3-, 4.</a:t>
            </a:r>
            <a:endParaRPr lang="en-US" dirty="0"/>
          </a:p>
          <a:p>
            <a:r>
              <a:rPr lang="en-US" dirty="0"/>
              <a:t>Key point: the receive window field tells the sender how many more bytes the receiver is willing to accept.</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1813394204"/>
      </p:ext>
    </p:extLst>
  </p:cSld>
  <p:clrMapOvr>
    <a:masterClrMapping/>
  </p:clrMapOvr>
</p:notes>
</file>

<file path=ppt/notesSlides/notesSlide5.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5 - TCP sequence numbers, ACKs</a:t>
            </a:r>
            <a:endParaRPr lang="en-US" dirty="0"/>
          </a:p>
          <a:p>
            <a:r>
              <a:rPr lang="en-US" dirty="0"/>
              <a:t>Book reference (Kurose &amp; Ross, Chapter 3, p. 232): short quote: "sequence numbers are over the stream of transmitted bytes".</a:t>
            </a:r>
            <a:endParaRPr lang="en-US" dirty="0"/>
          </a:p>
          <a:p>
            <a:r>
              <a:rPr lang="en-US" dirty="0"/>
              <a:t>Explain sequence and ACK numbers in terms of bytes. A segment's sequence number is not a segment number; it is the number of the first byte in that segment's data. The ACK number is the next byte expected from the other side.</a:t>
            </a:r>
            <a:endParaRPr lang="en-US" dirty="0"/>
          </a:p>
          <a:p>
            <a:r>
              <a:rPr lang="en-US" dirty="0"/>
              <a:t>In the Telnet example, trace the echoed C character step by step. Host A sends data with its own sequence number and includes the byte it expects from B as the ACK. Host B both acknowledges A's byte and sends its own data back. This is a small example of full duplex behavior.</a:t>
            </a:r>
            <a:endParaRPr lang="en-US" dirty="0"/>
          </a:p>
          <a:p>
            <a:r>
              <a:rPr lang="en-US" dirty="0"/>
              <a:t>Visible slide keywords: TCP sequence numbers, ACKs, Sequence numbers:, byte stream “, number” of first byte in segment’s data, source port #, dest port #, sequence number, acknowledgement number, checksum, rwnd, urg pointer, outgoing segment from receiver, A, sent, ACKed, sent, not-yet, ACKed, (“, in-flight”), usable, but not, yet sent, not, usable, window size, N, sender sequence number space, source port #, dest port #, sequence number, acknowledgement number, checksum, rwnd, urg pointer, outgoing segment from sender, Acknowledgements, :, seq # of next byte expected from other side, cumulative ACK, Q, :, how receiver handles out-of-order segments, A:, TCP spec doesn, ’t say, - up to implementor, Transport Layer: .</a:t>
            </a:r>
            <a:endParaRPr lang="en-US" dirty="0"/>
          </a:p>
          <a:p>
            <a:r>
              <a:rPr lang="en-US" dirty="0"/>
              <a:t>Quick question: what does ACK=43 mean? It means bytes through 42 have been received and byte 43 is expected next.</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489887859"/>
      </p:ext>
    </p:extLst>
  </p:cSld>
  <p:clrMapOvr>
    <a:masterClrMapping/>
  </p:clrMapOvr>
</p:notes>
</file>

<file path=ppt/notesSlides/notesSlide6.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6 - TCP sequence numbers, ACKs</a:t>
            </a:r>
            <a:endParaRPr lang="en-US" dirty="0"/>
          </a:p>
          <a:p>
            <a:r>
              <a:rPr lang="en-US" dirty="0"/>
              <a:t>Book reference (Kurose &amp; Ross, Chapter 3, p. 232): short quote: "sequence numbers are over the stream of transmitted bytes".</a:t>
            </a:r>
            <a:endParaRPr lang="en-US" dirty="0"/>
          </a:p>
          <a:p>
            <a:r>
              <a:rPr lang="en-US" dirty="0"/>
              <a:t>Explain sequence and ACK numbers in terms of bytes. A segment's sequence number is not a segment number; it is the number of the first byte in that segment's data. The ACK number is the next byte expected from the other side.</a:t>
            </a:r>
            <a:endParaRPr lang="en-US" dirty="0"/>
          </a:p>
          <a:p>
            <a:r>
              <a:rPr lang="en-US" dirty="0"/>
              <a:t>In the Telnet example, trace the echoed C character step by step. Host A sends data with its own sequence number and includes the byte it expects from B as the ACK. Host B both acknowledges A's byte and sends its own data back. This is a small example of full duplex behavior.</a:t>
            </a:r>
            <a:endParaRPr lang="en-US" dirty="0"/>
          </a:p>
          <a:p>
            <a:r>
              <a:rPr lang="en-US" dirty="0"/>
              <a:t>Visible slide keywords: TCP sequence numbers, ACKs, host ACKs receipt of echoed, ‘, C, ’, host ACKs receipt of, ‘, C, ’, , echoes, back, ‘, C, ’, simple telnet scenario, Host B, Host A, User types, ‘, C, ’, Seq=42, ACK=79, data =, ‘, C, ’, Seq=79, ACK=43, data =, ‘, C, ’, Seq=43, ACK=80, Transport Layer: 3-, 6.</a:t>
            </a:r>
            <a:endParaRPr lang="en-US" dirty="0"/>
          </a:p>
          <a:p>
            <a:r>
              <a:rPr lang="en-US" dirty="0"/>
              <a:t>Quick question: what does ACK=43 mean? It means bytes through 42 have been received and byte 43 is expected next.</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854182211"/>
      </p:ext>
    </p:extLst>
  </p:cSld>
  <p:clrMapOvr>
    <a:masterClrMapping/>
  </p:clrMapOvr>
</p:notes>
</file>

<file path=ppt/notesSlides/notesSlide7.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7 - TCP round trip time, timeout</a:t>
            </a:r>
            <a:endParaRPr lang="en-US" dirty="0"/>
          </a:p>
          <a:p>
            <a:r>
              <a:rPr lang="en-US" dirty="0"/>
              <a:t>Book reference (Kurose &amp; Ross, Chapter 3, p. 235): short quote: "estimate of this round-trip time".</a:t>
            </a:r>
            <a:endParaRPr lang="en-US" dirty="0"/>
          </a:p>
          <a:p>
            <a:r>
              <a:rPr lang="en-US" dirty="0"/>
              <a:t>For RTT and timeout, explain the core tradeoff: timeout should be longer than RTT, but not too long. If it is too short, TCP performs unnecessary retransmissions; if it is too long, TCP reacts slowly to real loss.</a:t>
            </a:r>
            <a:endParaRPr lang="en-US" dirty="0"/>
          </a:p>
          <a:p>
            <a:r>
              <a:rPr lang="en-US" dirty="0"/>
              <a:t>Explain EstimatedRTT as an EWMA. The new SampleRTT influences the estimate, but older measurements are not discarded at once. DevRTT measures variability; TimeoutInterval = EstimatedRTT + 4*DevRTT adds a safety margin.</a:t>
            </a:r>
            <a:endParaRPr lang="en-US" dirty="0"/>
          </a:p>
          <a:p>
            <a:r>
              <a:rPr lang="en-US" dirty="0"/>
              <a:t>Visible slide keywords: TCP round trip time, timeout, Q:, how to set TCP timeout value?, longer than RTT, but RTT varies!, too short:, premature timeout, unnecessary retransmissions, too long:, slow reaction to segment loss, Q, :, how to estimate RTT?, SampleRTT:, measured, time from segment transmission until ACK receipt, ignore retransmissions, SampleRTT, will vary, want estimated RTT “, smoother, ”, average several, recent, measurements, not just current, SampleRTT, Transport Layer: 3-, 7.</a:t>
            </a:r>
            <a:endParaRPr lang="en-US" dirty="0"/>
          </a:p>
          <a:p>
            <a:r>
              <a:rPr lang="en-US" dirty="0"/>
              <a:t>Key point: TCP normally ignores SampleRTT measurements for retransmitted segments because it becomes ambiguous which transmission the ACK corresponds to.</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3773626653"/>
      </p:ext>
    </p:extLst>
  </p:cSld>
  <p:clrMapOvr>
    <a:masterClrMapping/>
  </p:clrMapOvr>
</p:notes>
</file>

<file path=ppt/notesSlides/notesSlide8.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8 - TCP round trip time, timeout</a:t>
            </a:r>
            <a:endParaRPr lang="en-US" dirty="0"/>
          </a:p>
          <a:p>
            <a:r>
              <a:rPr lang="en-US" dirty="0"/>
              <a:t>Book reference (Kurose &amp; Ross, Chapter 3, p. 235): short quote: "estimate of this round-trip time".</a:t>
            </a:r>
            <a:endParaRPr lang="en-US" dirty="0"/>
          </a:p>
          <a:p>
            <a:r>
              <a:rPr lang="en-US" dirty="0"/>
              <a:t>For RTT and timeout, explain the core tradeoff: timeout should be longer than RTT, but not too long. If it is too short, TCP performs unnecessary retransmissions; if it is too long, TCP reacts slowly to real loss.</a:t>
            </a:r>
            <a:endParaRPr lang="en-US" dirty="0"/>
          </a:p>
          <a:p>
            <a:r>
              <a:rPr lang="en-US" dirty="0"/>
              <a:t>Explain EstimatedRTT as an EWMA. The new SampleRTT influences the estimate, but older measurements are not discarded at once. DevRTT measures variability; TimeoutInterval = EstimatedRTT + 4*DevRTT adds a safety margin.</a:t>
            </a:r>
            <a:endParaRPr lang="en-US" dirty="0"/>
          </a:p>
          <a:p>
            <a:r>
              <a:rPr lang="en-US" dirty="0"/>
              <a:t>Visible slide keywords: TCP round trip time, timeout, EstimatedRTT, = (1-, , )*, EstimatedRTT, +, , *, SampleRTT, e, xponential, w, eighted, m, oving, a, verage (EWMA), influence of past sample decreases exponentially fast, typical value:, , =, 0.125, RTT (milliseconds), RTT:, gaia.cs.umass.edu, to, fantasia.eurecom.fr, sampleRTT, EstimatedRTT, time (seconds), Transport Layer: 3-, 8.</a:t>
            </a:r>
            <a:endParaRPr lang="en-US" dirty="0"/>
          </a:p>
          <a:p>
            <a:r>
              <a:rPr lang="en-US" dirty="0"/>
              <a:t>Key point: TCP normally ignores SampleRTT measurements for retransmitted segments because it becomes ambiguous which transmission the ACK corresponds to.</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2034356365"/>
      </p:ext>
    </p:extLst>
  </p:cSld>
  <p:clrMapOvr>
    <a:masterClrMapping/>
  </p:clrMapOvr>
</p:notes>
</file>

<file path=ppt/notesSlides/notesSlide9.xml><?xml version="1.0" encoding="utf-8"?>
<p:notes xmlns:a="http://schemas.openxmlformats.org/drawingml/2006/main" xmlns:ns2="http://schemas.microsoft.com/office/powerpoint/2010/main"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9 - TCP round trip time, timeout</a:t>
            </a:r>
            <a:endParaRPr lang="en-US" dirty="0"/>
          </a:p>
          <a:p>
            <a:r>
              <a:rPr lang="en-US" dirty="0"/>
              <a:t>Book reference (Kurose &amp; Ross, Chapter 3, p. 235): short quote: "estimate of this round-trip time".</a:t>
            </a:r>
            <a:endParaRPr lang="en-US" dirty="0"/>
          </a:p>
          <a:p>
            <a:r>
              <a:rPr lang="en-US" dirty="0"/>
              <a:t>For RTT and timeout, explain the core tradeoff: timeout should be longer than RTT, but not too long. If it is too short, TCP performs unnecessary retransmissions; if it is too long, TCP reacts slowly to real loss.</a:t>
            </a:r>
            <a:endParaRPr lang="en-US" dirty="0"/>
          </a:p>
          <a:p>
            <a:r>
              <a:rPr lang="en-US" dirty="0"/>
              <a:t>Explain EstimatedRTT as an EWMA. The new SampleRTT influences the estimate, but older measurements are not discarded at once. DevRTT measures variability; TimeoutInterval = EstimatedRTT + 4*DevRTT adds a safety margin.</a:t>
            </a:r>
            <a:endParaRPr lang="en-US" dirty="0"/>
          </a:p>
          <a:p>
            <a:r>
              <a:rPr lang="en-US" dirty="0"/>
              <a:t>Visible slide keywords: TCP round trip time, timeout, timeout interval:, EstimatedRTT, plus “, safety margin”, large variation in, EstimatedRTT, :, want a larger safety margin, TimeoutInterval, =, EstimatedRTT, + 4*, DevRTT, estimated RTT, “, safety margin, ”, * Check out the online interactive exercises for more examples: h, ttp://, gaia.cs.umass.edu, /, kurose_ross, /interactive/, DevRTT, =, (1-, , )*, DevRTT, +, , *|, SampleRTT-EstimatedRTT, |, (typically,, , = 0.25), DevRTT, : EWMA of, SampleRTT, deviation from, EstimatedRTT, :, Transport Layer: 3-, 9.</a:t>
            </a:r>
            <a:endParaRPr lang="en-US" dirty="0"/>
          </a:p>
          <a:p>
            <a:r>
              <a:rPr lang="en-US" dirty="0"/>
              <a:t>Key point: TCP normally ignores SampleRTT measurements for retransmitted segments because it becomes ambiguous which transmission the ACK corresponds to.</a:t>
            </a:r>
            <a:endParaRPr lang="en-US" dirty="0"/>
          </a:p>
          <a:p>
            <a:r>
              <a:rPr lang="en-US" dirty="0"/>
              <a:t>Close the slide by connecting it to the next one: this mechanism is one part of the control information the transport layer adds so applications can communicate in a more organized and manageable way.</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ns2:creationId val="6200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7F1199A-45E4-9E4D-95C0-396A8A9C6FF7}"/>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393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10" name="Slide Number Placeholder 5">
            <a:extLst>
              <a:ext uri="{FF2B5EF4-FFF2-40B4-BE49-F238E27FC236}">
                <a16:creationId xmlns:a16="http://schemas.microsoft.com/office/drawing/2014/main" id="{41717D89-2D64-4E49-A8B8-D7B93266073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878446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E873D4E-4EDA-1349-AB14-5DC995BFCD39}"/>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1273958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80DCD8E0-36D6-2D43-9C3A-92DC921E1D78}"/>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Transport Layer: 3-</a:t>
            </a:r>
            <a:fld id="{C4204591-24BD-A542-B9D5-F8D8A88D2FEE}" type="slidenum">
              <a:rPr lang="en-US" smtClean="0"/>
              <a:pPr/>
              <a:t>‹#›</a:t>
            </a:fld>
            <a:endParaRPr lang="en-US" dirty="0"/>
          </a:p>
        </p:txBody>
      </p:sp>
    </p:spTree>
    <p:extLst>
      <p:ext uri="{BB962C8B-B14F-4D97-AF65-F5344CB8AC3E}">
        <p14:creationId xmlns:p14="http://schemas.microsoft.com/office/powerpoint/2010/main" val="3762131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87C6EBB-9D5E-E84A-9BCA-EA7E05FD1C0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lvl1pPr algn="r">
              <a:defRPr sz="1100">
                <a:solidFill>
                  <a:schemeClr val="bg1">
                    <a:lumMod val="50000"/>
                  </a:schemeClr>
                </a:solidFill>
              </a:defRPr>
            </a:lvl1pPr>
          </a:lstStyle>
          <a:p>
            <a:r>
              <a:rPr lang="en-US" dirty="0"/>
              <a:t>Introduction: 1-</a:t>
            </a:r>
            <a:fld id="{C4204591-24BD-A542-B9D5-F8D8A88D2FEE}" type="slidenum">
              <a:rPr lang="en-US" smtClean="0"/>
              <a:pPr/>
              <a:t>‹#›</a:t>
            </a:fld>
            <a:endParaRPr lang="en-US" dirty="0"/>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ftr="0" dt="0"/>
  <p:txStyles>
    <p:titleStyle>
      <a:lvl1pPr algn="l" defTabSz="914400" rtl="0" eaLnBrk="1" latinLnBrk="0" hangingPunct="1">
        <a:lnSpc>
          <a:spcPct val="90000"/>
        </a:lnSpc>
        <a:spcBef>
          <a:spcPct val="0"/>
        </a:spcBef>
        <a:buNone/>
        <a:defRPr sz="4000" b="1" kern="1200">
          <a:solidFill>
            <a:srgbClr val="0000A3"/>
          </a:solidFill>
          <a:latin typeface="+mn-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9C77C5-A377-3E44-9802-7A06ED6AD0D8}"/>
              </a:ext>
            </a:extLst>
          </p:cNvPr>
          <p:cNvSpPr>
            <a:spLocks noChangeArrowheads="1"/>
          </p:cNvSpPr>
          <p:nvPr/>
        </p:nvSpPr>
        <p:spPr bwMode="auto">
          <a:xfrm>
            <a:off x="7981312" y="4289908"/>
            <a:ext cx="3981504"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dirty="0">
                <a:solidFill>
                  <a:srgbClr val="0000A3"/>
                </a:solidFill>
                <a:latin typeface="+mn-lt"/>
              </a:rPr>
              <a:t>Computer Networking: A Top-Down Approach </a:t>
            </a:r>
            <a:br>
              <a:rPr lang="en-US" altLang="en-US" sz="2800" dirty="0">
                <a:solidFill>
                  <a:srgbClr val="008000"/>
                </a:solidFill>
                <a:latin typeface="+mn-lt"/>
              </a:rPr>
            </a:br>
            <a:r>
              <a:rPr lang="en-US" altLang="en-US" sz="1800" dirty="0">
                <a:latin typeface="+mn-lt"/>
              </a:rPr>
              <a:t>8</a:t>
            </a:r>
            <a:r>
              <a:rPr lang="en-US" altLang="en-US" sz="1800" baseline="30000" dirty="0">
                <a:latin typeface="+mn-lt"/>
              </a:rPr>
              <a:t>th</a:t>
            </a:r>
            <a:r>
              <a:rPr lang="en-US" altLang="en-US" sz="1800" dirty="0">
                <a:latin typeface="+mn-lt"/>
              </a:rPr>
              <a:t> edition </a:t>
            </a:r>
            <a:br>
              <a:rPr lang="en-US" altLang="en-US" sz="1800" dirty="0">
                <a:latin typeface="+mn-lt"/>
              </a:rPr>
            </a:br>
            <a:r>
              <a:rPr lang="en-US" altLang="en-US" sz="1800" dirty="0">
                <a:latin typeface="+mn-lt"/>
              </a:rPr>
              <a:t>Jim Kurose, Keith Ross</a:t>
            </a:r>
            <a:br>
              <a:rPr lang="en-US" altLang="en-US" sz="1800" dirty="0">
                <a:latin typeface="+mn-lt"/>
              </a:rPr>
            </a:br>
            <a:r>
              <a:rPr lang="en-US" altLang="en-US" sz="1800" dirty="0">
                <a:latin typeface="+mn-lt"/>
              </a:rPr>
              <a:t>Pearson, 2020</a:t>
            </a:r>
            <a:endParaRPr lang="en-US" altLang="en-US" sz="2000" dirty="0">
              <a:latin typeface="+mn-lt"/>
            </a:endParaRPr>
          </a:p>
        </p:txBody>
      </p:sp>
      <p:sp>
        <p:nvSpPr>
          <p:cNvPr id="6" name="Rectangle 3">
            <a:extLst>
              <a:ext uri="{FF2B5EF4-FFF2-40B4-BE49-F238E27FC236}">
                <a16:creationId xmlns:a16="http://schemas.microsoft.com/office/drawing/2014/main" id="{9A9F684E-5DD1-6543-95D2-8EB5E7619BE2}"/>
              </a:ext>
            </a:extLst>
          </p:cNvPr>
          <p:cNvSpPr>
            <a:spLocks noChangeArrowheads="1"/>
          </p:cNvSpPr>
          <p:nvPr/>
        </p:nvSpPr>
        <p:spPr bwMode="auto">
          <a:xfrm>
            <a:off x="1325035" y="561975"/>
            <a:ext cx="5052616"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5400" b="1" dirty="0">
                <a:solidFill>
                  <a:srgbClr val="000099"/>
                </a:solidFill>
                <a:latin typeface="+mj-lt"/>
              </a:rPr>
              <a:t>Chapter 3</a:t>
            </a:r>
            <a:br>
              <a:rPr lang="en-US" altLang="en-US" sz="6000" b="1" dirty="0">
                <a:solidFill>
                  <a:srgbClr val="000099"/>
                </a:solidFill>
                <a:latin typeface="+mj-lt"/>
              </a:rPr>
            </a:br>
            <a:r>
              <a:rPr lang="en-US" altLang="en-US" sz="5400" b="1" dirty="0">
                <a:solidFill>
                  <a:srgbClr val="000099"/>
                </a:solidFill>
                <a:latin typeface="+mj-lt"/>
              </a:rPr>
              <a:t>Transport Layer</a:t>
            </a:r>
          </a:p>
        </p:txBody>
      </p:sp>
      <p:sp>
        <p:nvSpPr>
          <p:cNvPr id="7" name="Text Box 6">
            <a:extLst>
              <a:ext uri="{FF2B5EF4-FFF2-40B4-BE49-F238E27FC236}">
                <a16:creationId xmlns:a16="http://schemas.microsoft.com/office/drawing/2014/main" id="{8A719B73-7005-5F48-AB23-FCC253DE1BCB}"/>
              </a:ext>
            </a:extLst>
          </p:cNvPr>
          <p:cNvSpPr txBox="1">
            <a:spLocks noChangeArrowheads="1"/>
          </p:cNvSpPr>
          <p:nvPr/>
        </p:nvSpPr>
        <p:spPr bwMode="auto">
          <a:xfrm>
            <a:off x="1350014" y="2647662"/>
            <a:ext cx="5378450" cy="1629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dirty="0">
                <a:latin typeface="+mn-lt"/>
              </a:rPr>
              <a:t>A note on the use of these PowerPoint slides:</a:t>
            </a:r>
          </a:p>
          <a:p>
            <a:r>
              <a:rPr lang="en-US" altLang="en-US" sz="1400" dirty="0">
                <a:latin typeface="+mn-lt"/>
              </a:rPr>
              <a:t>We’</a:t>
            </a:r>
            <a:r>
              <a:rPr lang="en-US" altLang="ja-JP" sz="1400" dirty="0">
                <a:latin typeface="+mn-lt"/>
              </a:rPr>
              <a:t>re making these slides freely available to all (faculty, students, readers). They’re in PowerPoint form so you see the animations; and can add, modify, and delete slides  (including this one) and slide content to suit your needs. They obviously represent a </a:t>
            </a:r>
            <a:r>
              <a:rPr lang="en-US" altLang="ja-JP" sz="1400" i="1" dirty="0">
                <a:latin typeface="+mn-lt"/>
              </a:rPr>
              <a:t>lot</a:t>
            </a:r>
            <a:r>
              <a:rPr lang="en-US" altLang="ja-JP" sz="1400" dirty="0">
                <a:latin typeface="+mn-lt"/>
              </a:rPr>
              <a:t> of work on our part. In return for use, we only ask the following:</a:t>
            </a:r>
          </a:p>
          <a:p>
            <a:pPr>
              <a:lnSpc>
                <a:spcPct val="85000"/>
              </a:lnSpc>
            </a:pPr>
            <a:endParaRPr lang="en-US" altLang="en-US" sz="1400" dirty="0"/>
          </a:p>
        </p:txBody>
      </p:sp>
      <p:sp>
        <p:nvSpPr>
          <p:cNvPr id="8" name="Text Box 7">
            <a:extLst>
              <a:ext uri="{FF2B5EF4-FFF2-40B4-BE49-F238E27FC236}">
                <a16:creationId xmlns:a16="http://schemas.microsoft.com/office/drawing/2014/main" id="{BD221538-7929-D34F-8387-EA57F966E19A}"/>
              </a:ext>
            </a:extLst>
          </p:cNvPr>
          <p:cNvSpPr txBox="1">
            <a:spLocks noChangeArrowheads="1"/>
          </p:cNvSpPr>
          <p:nvPr/>
        </p:nvSpPr>
        <p:spPr bwMode="auto">
          <a:xfrm>
            <a:off x="1325035" y="3894603"/>
            <a:ext cx="5378450" cy="263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nSpc>
                <a:spcPct val="85000"/>
              </a:lnSpc>
            </a:pPr>
            <a:endParaRPr lang="en-US" altLang="en-US" sz="1400" dirty="0">
              <a:latin typeface="Gill Sans MT" panose="020B0502020104020203" pitchFamily="34" charset="77"/>
            </a:endParaRP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use these slides (e.g., in a class) that you mention their source (after all, we’</a:t>
            </a:r>
            <a:r>
              <a:rPr lang="en-US" altLang="ja-JP" sz="1400" dirty="0">
                <a:latin typeface="+mn-lt"/>
                <a:cs typeface="Calibri" panose="020F0502020204030204" pitchFamily="34" charset="0"/>
              </a:rPr>
              <a:t>d like people to use our book!)</a:t>
            </a:r>
          </a:p>
          <a:p>
            <a:pPr marL="290513" indent="-168275">
              <a:buClr>
                <a:srgbClr val="0000A8"/>
              </a:buClr>
              <a:buSzPct val="75000"/>
              <a:buFont typeface="Wingdings" pitchFamily="2" charset="2"/>
              <a:buChar char="§"/>
            </a:pPr>
            <a:r>
              <a:rPr lang="en-US" altLang="en-US" sz="1400" dirty="0">
                <a:latin typeface="+mn-lt"/>
                <a:cs typeface="Calibri" panose="020F0502020204030204" pitchFamily="34" charset="0"/>
              </a:rPr>
              <a:t>If you post any slides on a www site, that you note that they are adapted from (or perhaps identical to) our slides, and note our copyright of this material.</a:t>
            </a:r>
          </a:p>
          <a:p>
            <a:pPr>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For a revision history, see the slide note for this page. </a:t>
            </a:r>
          </a:p>
          <a:p>
            <a:pPr marL="15875" indent="0">
              <a:lnSpc>
                <a:spcPct val="85000"/>
              </a:lnSpc>
              <a:buClr>
                <a:schemeClr val="accent2"/>
              </a:buClr>
              <a:buFont typeface="Wingdings" pitchFamily="2" charset="2"/>
              <a:buNone/>
            </a:pPr>
            <a:endParaRPr lang="en-US" altLang="en-US" sz="1400" dirty="0">
              <a:latin typeface="+mn-lt"/>
            </a:endParaRPr>
          </a:p>
          <a:p>
            <a:pPr marL="15875" indent="0">
              <a:lnSpc>
                <a:spcPct val="85000"/>
              </a:lnSpc>
              <a:buClr>
                <a:schemeClr val="accent2"/>
              </a:buClr>
              <a:buFont typeface="Wingdings" pitchFamily="2" charset="2"/>
              <a:buNone/>
            </a:pPr>
            <a:r>
              <a:rPr lang="en-US" altLang="en-US" sz="1400" dirty="0">
                <a:latin typeface="+mn-lt"/>
              </a:rPr>
              <a:t>Thanks and enjoy!  JFK/KWR</a:t>
            </a:r>
          </a:p>
          <a:p>
            <a:pPr>
              <a:lnSpc>
                <a:spcPct val="85000"/>
              </a:lnSpc>
            </a:pPr>
            <a:endParaRPr lang="en-US" altLang="en-US" sz="1400" dirty="0">
              <a:latin typeface="+mn-lt"/>
            </a:endParaRPr>
          </a:p>
          <a:p>
            <a:pPr>
              <a:lnSpc>
                <a:spcPct val="85000"/>
              </a:lnSpc>
            </a:pPr>
            <a:r>
              <a:rPr lang="en-US" altLang="en-US" sz="1400" dirty="0">
                <a:latin typeface="+mn-lt"/>
              </a:rPr>
              <a:t>     All material copyright 1996-2020</a:t>
            </a:r>
          </a:p>
          <a:p>
            <a:pPr>
              <a:lnSpc>
                <a:spcPct val="85000"/>
              </a:lnSpc>
            </a:pPr>
            <a:r>
              <a:rPr lang="en-US" altLang="en-US" sz="1400" dirty="0">
                <a:latin typeface="+mn-lt"/>
              </a:rPr>
              <a:t>     J.F Kurose and K.W. Ross, All Rights Reserved</a:t>
            </a:r>
            <a:endParaRPr lang="en-US" altLang="en-US" sz="1200" dirty="0">
              <a:latin typeface="+mn-lt"/>
            </a:endParaRPr>
          </a:p>
        </p:txBody>
      </p:sp>
      <p:sp>
        <p:nvSpPr>
          <p:cNvPr id="2" name="Slide Number Placeholder 1">
            <a:extLst>
              <a:ext uri="{FF2B5EF4-FFF2-40B4-BE49-F238E27FC236}">
                <a16:creationId xmlns:a16="http://schemas.microsoft.com/office/drawing/2014/main" id="{B46B45F3-5B52-354C-801C-007B1F52150F}"/>
              </a:ext>
            </a:extLst>
          </p:cNvPr>
          <p:cNvSpPr>
            <a:spLocks noGrp="1"/>
          </p:cNvSpPr>
          <p:nvPr>
            <p:ph type="sldNum" sz="quarter" idx="4"/>
          </p:nvPr>
        </p:nvSpPr>
        <p:spPr/>
        <p:txBody>
          <a:bodyPr/>
          <a:lstStyle/>
          <a:p>
            <a:r>
              <a:rPr lang="en-US"/>
              <a:t>Transport Layer: 3-</a:t>
            </a:r>
            <a:fld id="{C4204591-24BD-A542-B9D5-F8D8A88D2FEE}" type="slidenum">
              <a:rPr lang="en-US" smtClean="0"/>
              <a:pPr/>
              <a:t>1</a:t>
            </a:fld>
            <a:endParaRPr lang="en-US" dirty="0"/>
          </a:p>
        </p:txBody>
      </p:sp>
      <p:pic>
        <p:nvPicPr>
          <p:cNvPr id="9" name="Picture 8" descr="A picture containing outdoor, water, bridge, building&#10;&#10;Description automatically generated">
            <a:extLst>
              <a:ext uri="{FF2B5EF4-FFF2-40B4-BE49-F238E27FC236}">
                <a16:creationId xmlns:a16="http://schemas.microsoft.com/office/drawing/2014/main" id="{F92E998D-891C-8C4D-A1FD-4079E0691FBD}"/>
              </a:ext>
            </a:extLst>
          </p:cNvPr>
          <p:cNvPicPr>
            <a:picLocks noChangeAspect="1"/>
          </p:cNvPicPr>
          <p:nvPr/>
        </p:nvPicPr>
        <p:blipFill>
          <a:blip r:embed="rId3"/>
          <a:stretch>
            <a:fillRect/>
          </a:stretch>
        </p:blipFill>
        <p:spPr>
          <a:xfrm>
            <a:off x="8135257" y="887185"/>
            <a:ext cx="3040743" cy="3800929"/>
          </a:xfrm>
          <a:prstGeom prst="rect">
            <a:avLst/>
          </a:prstGeom>
        </p:spPr>
      </p:pic>
    </p:spTree>
    <p:extLst>
      <p:ext uri="{BB962C8B-B14F-4D97-AF65-F5344CB8AC3E}">
        <p14:creationId xmlns:p14="http://schemas.microsoft.com/office/powerpoint/2010/main" val="23148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Sender </a:t>
            </a:r>
            <a:r>
              <a:rPr lang="en-US" sz="3600" dirty="0"/>
              <a:t>(simplified)</a:t>
            </a:r>
            <a:endParaRPr lang="en-US" sz="4400" b="0" dirty="0"/>
          </a:p>
        </p:txBody>
      </p:sp>
      <p:sp>
        <p:nvSpPr>
          <p:cNvPr id="6" name="Rectangle 3">
            <a:extLst>
              <a:ext uri="{FF2B5EF4-FFF2-40B4-BE49-F238E27FC236}">
                <a16:creationId xmlns:a16="http://schemas.microsoft.com/office/drawing/2014/main" id="{93E50F9F-34A2-434D-9CCF-7D058EEE958D}"/>
              </a:ext>
            </a:extLst>
          </p:cNvPr>
          <p:cNvSpPr txBox="1">
            <a:spLocks noChangeArrowheads="1"/>
          </p:cNvSpPr>
          <p:nvPr/>
        </p:nvSpPr>
        <p:spPr>
          <a:xfrm>
            <a:off x="798690" y="1384386"/>
            <a:ext cx="4953000"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event: data received from application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create segment with seq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seq # is byte-stream number of first data byte in  segment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start timer if not already running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think of timer as for oldest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expiration interval: </a:t>
            </a:r>
            <a:r>
              <a:rPr kumimoji="0" lang="en-US" sz="2400" b="1" i="0" u="none" strike="noStrike" kern="1200" cap="none" spc="0" normalizeH="0" baseline="0" noProof="0" dirty="0" err="1">
                <a:ln>
                  <a:noFill/>
                </a:ln>
                <a:solidFill>
                  <a:prstClr val="black"/>
                </a:solidFill>
                <a:effectLst/>
                <a:uLnTx/>
                <a:uFillTx/>
                <a:latin typeface="Courier New" charset="0"/>
                <a:ea typeface="+mn-ea"/>
                <a:cs typeface="+mn-cs"/>
              </a:rPr>
              <a:t>TimeOutInterval</a:t>
            </a:r>
            <a:r>
              <a:rPr kumimoji="0" lang="en-US" sz="2400" b="0" i="0" u="none" strike="noStrike" kern="1200" cap="none" spc="0" normalizeH="0" baseline="0" noProof="0" dirty="0">
                <a:ln>
                  <a:noFill/>
                </a:ln>
                <a:solidFill>
                  <a:prstClr val="black"/>
                </a:solidFill>
                <a:effectLst/>
                <a:uLnTx/>
                <a:uFillTx/>
                <a:latin typeface="Courier New" charset="0"/>
                <a:ea typeface="+mn-ea"/>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4">
            <a:extLst>
              <a:ext uri="{FF2B5EF4-FFF2-40B4-BE49-F238E27FC236}">
                <a16:creationId xmlns:a16="http://schemas.microsoft.com/office/drawing/2014/main" id="{DA35D0F5-641B-DD43-98AE-2CF2FD980706}"/>
              </a:ext>
            </a:extLst>
          </p:cNvPr>
          <p:cNvSpPr txBox="1">
            <a:spLocks noChangeArrowheads="1"/>
          </p:cNvSpPr>
          <p:nvPr/>
        </p:nvSpPr>
        <p:spPr>
          <a:xfrm>
            <a:off x="6728208" y="1446144"/>
            <a:ext cx="3810000" cy="1943100"/>
          </a:xfrm>
          <a:prstGeom prst="rect">
            <a:avLst/>
          </a:prstGeom>
        </p:spPr>
        <p:txBody>
          <a:bodyPr vert="horz" lIns="91440" tIns="45720" rIns="91440" bIns="45720" rtlCol="0">
            <a:normAutofit fontScale="92500" lnSpcReduction="2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000" b="0" i="1" u="none" strike="noStrike" kern="1200" cap="none" spc="0" normalizeH="0" baseline="0" noProof="0" dirty="0">
                <a:ln>
                  <a:noFill/>
                </a:ln>
                <a:solidFill>
                  <a:srgbClr val="CC0000"/>
                </a:solidFill>
                <a:effectLst/>
                <a:uLnTx/>
                <a:uFillTx/>
                <a:latin typeface="Calibri" panose="020F0502020204030204"/>
                <a:ea typeface="+mn-ea"/>
                <a:cs typeface="+mn-cs"/>
              </a:rPr>
              <a:t>event: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retransmit segment that caused timeout</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restart timer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8" name="Rectangle 4">
            <a:extLst>
              <a:ext uri="{FF2B5EF4-FFF2-40B4-BE49-F238E27FC236}">
                <a16:creationId xmlns:a16="http://schemas.microsoft.com/office/drawing/2014/main" id="{7626FEA2-2ED1-6640-83D4-E13C73302CE0}"/>
              </a:ext>
            </a:extLst>
          </p:cNvPr>
          <p:cNvSpPr txBox="1">
            <a:spLocks noChangeArrowheads="1"/>
          </p:cNvSpPr>
          <p:nvPr/>
        </p:nvSpPr>
        <p:spPr>
          <a:xfrm>
            <a:off x="6728208" y="3392552"/>
            <a:ext cx="4920453" cy="319377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event: ACK received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if ACK acknowledges previously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update what is known to be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ACKed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start timer if there are  still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unACKed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segments</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lide Number Placeholder 2">
            <a:extLst>
              <a:ext uri="{FF2B5EF4-FFF2-40B4-BE49-F238E27FC236}">
                <a16:creationId xmlns:a16="http://schemas.microsoft.com/office/drawing/2014/main" id="{F7A5BD9A-E49F-7E4D-A1AC-729448A7B15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10</a:t>
            </a:fld>
            <a:endParaRPr lang="en-US" dirty="0"/>
          </a:p>
        </p:txBody>
      </p:sp>
    </p:spTree>
    <p:extLst>
      <p:ext uri="{BB962C8B-B14F-4D97-AF65-F5344CB8AC3E}">
        <p14:creationId xmlns:p14="http://schemas.microsoft.com/office/powerpoint/2010/main" val="422074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Receiver: ACK generation </a:t>
            </a:r>
            <a:r>
              <a:rPr lang="en-US" sz="2400" b="0" dirty="0"/>
              <a:t>[RFC 5681]</a:t>
            </a:r>
            <a:endParaRPr lang="en-US" sz="4400" b="0" dirty="0"/>
          </a:p>
        </p:txBody>
      </p:sp>
      <p:sp>
        <p:nvSpPr>
          <p:cNvPr id="43" name="Text Box 3">
            <a:extLst>
              <a:ext uri="{FF2B5EF4-FFF2-40B4-BE49-F238E27FC236}">
                <a16:creationId xmlns:a16="http://schemas.microsoft.com/office/drawing/2014/main" id="{0C54E9E4-D2A0-C64E-B652-DCC0E63DDD71}"/>
              </a:ext>
            </a:extLst>
          </p:cNvPr>
          <p:cNvSpPr txBox="1">
            <a:spLocks noChangeArrowheads="1"/>
          </p:cNvSpPr>
          <p:nvPr/>
        </p:nvSpPr>
        <p:spPr bwMode="auto">
          <a:xfrm>
            <a:off x="2143953" y="1439289"/>
            <a:ext cx="3496406"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Event at receiver</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All data up to</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already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ACKed</a:t>
            </a: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in-order segment with</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expected seq #. One other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has ACK pending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out-of-order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higher-than-expect seq. #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Gap detected</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arrival of segment that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partially or completely fills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4" name="Text Box 4">
            <a:extLst>
              <a:ext uri="{FF2B5EF4-FFF2-40B4-BE49-F238E27FC236}">
                <a16:creationId xmlns:a16="http://schemas.microsoft.com/office/drawing/2014/main" id="{7D1A8937-7497-E947-B481-036DB6905786}"/>
              </a:ext>
            </a:extLst>
          </p:cNvPr>
          <p:cNvSpPr txBox="1">
            <a:spLocks noChangeArrowheads="1"/>
          </p:cNvSpPr>
          <p:nvPr/>
        </p:nvSpPr>
        <p:spPr bwMode="auto">
          <a:xfrm>
            <a:off x="5906328" y="1429764"/>
            <a:ext cx="4189545" cy="5064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TCP receiver action</a:t>
            </a: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delayed ACK. Wait up to 500ms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for next segment. If no next segment,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send ACK</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single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err="1">
                <a:ln>
                  <a:noFill/>
                </a:ln>
                <a:solidFill>
                  <a:prstClr val="black"/>
                </a:solidFill>
                <a:effectLst/>
                <a:uLnTx/>
                <a:uFillTx/>
                <a:latin typeface="Calibri" panose="020F0502020204030204"/>
                <a:ea typeface="ＭＳ Ｐゴシック" charset="0"/>
                <a:cs typeface="+mn-cs"/>
              </a:rPr>
              <a:t>ACKing</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both in-order segments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immediately send </a:t>
            </a:r>
            <a:r>
              <a:rPr kumimoji="0" lang="en-US" sz="2000" b="0" i="1"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duplicate ACK</a:t>
            </a:r>
            <a:r>
              <a:rPr kumimoji="0" lang="en-US" sz="20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indicating seq. # of next expected byte</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immediate send ACK, provided that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segment starts at lower end of gap</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
        <p:nvSpPr>
          <p:cNvPr id="45" name="Line 9">
            <a:extLst>
              <a:ext uri="{FF2B5EF4-FFF2-40B4-BE49-F238E27FC236}">
                <a16:creationId xmlns:a16="http://schemas.microsoft.com/office/drawing/2014/main" id="{B5C333E2-4347-8B41-A67B-31280E7B23CD}"/>
              </a:ext>
            </a:extLst>
          </p:cNvPr>
          <p:cNvSpPr>
            <a:spLocks noChangeShapeType="1"/>
          </p:cNvSpPr>
          <p:nvPr/>
        </p:nvSpPr>
        <p:spPr bwMode="auto">
          <a:xfrm>
            <a:off x="5715828" y="1590101"/>
            <a:ext cx="0" cy="4352925"/>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6" name="Line 11">
            <a:extLst>
              <a:ext uri="{FF2B5EF4-FFF2-40B4-BE49-F238E27FC236}">
                <a16:creationId xmlns:a16="http://schemas.microsoft.com/office/drawing/2014/main" id="{A3C87D27-55A1-0740-A388-14FABFDCAECD}"/>
              </a:ext>
            </a:extLst>
          </p:cNvPr>
          <p:cNvSpPr>
            <a:spLocks noChangeShapeType="1"/>
          </p:cNvSpPr>
          <p:nvPr/>
        </p:nvSpPr>
        <p:spPr bwMode="auto">
          <a:xfrm>
            <a:off x="2159828" y="20298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7" name="Line 12">
            <a:extLst>
              <a:ext uri="{FF2B5EF4-FFF2-40B4-BE49-F238E27FC236}">
                <a16:creationId xmlns:a16="http://schemas.microsoft.com/office/drawing/2014/main" id="{BAEE28BF-45B4-7B4F-8643-BEFCF1817DB3}"/>
              </a:ext>
            </a:extLst>
          </p:cNvPr>
          <p:cNvSpPr>
            <a:spLocks noChangeShapeType="1"/>
          </p:cNvSpPr>
          <p:nvPr/>
        </p:nvSpPr>
        <p:spPr bwMode="auto">
          <a:xfrm>
            <a:off x="2143953" y="3083939"/>
            <a:ext cx="7494588"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8" name="Line 13">
            <a:extLst>
              <a:ext uri="{FF2B5EF4-FFF2-40B4-BE49-F238E27FC236}">
                <a16:creationId xmlns:a16="http://schemas.microsoft.com/office/drawing/2014/main" id="{497F621D-E3C3-D549-BCDE-B1C658BA2FF8}"/>
              </a:ext>
            </a:extLst>
          </p:cNvPr>
          <p:cNvSpPr>
            <a:spLocks noChangeShapeType="1"/>
          </p:cNvSpPr>
          <p:nvPr/>
        </p:nvSpPr>
        <p:spPr bwMode="auto">
          <a:xfrm>
            <a:off x="2161416" y="4182489"/>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9" name="Line 14">
            <a:extLst>
              <a:ext uri="{FF2B5EF4-FFF2-40B4-BE49-F238E27FC236}">
                <a16:creationId xmlns:a16="http://schemas.microsoft.com/office/drawing/2014/main" id="{B5CA7B9A-CEFE-9440-989C-72777EDC3F97}"/>
              </a:ext>
            </a:extLst>
          </p:cNvPr>
          <p:cNvSpPr>
            <a:spLocks noChangeShapeType="1"/>
          </p:cNvSpPr>
          <p:nvPr/>
        </p:nvSpPr>
        <p:spPr bwMode="auto">
          <a:xfrm>
            <a:off x="2155066" y="5271514"/>
            <a:ext cx="7494587" cy="0"/>
          </a:xfrm>
          <a:prstGeom prst="line">
            <a:avLst/>
          </a:prstGeom>
          <a:noFill/>
          <a:ln w="28575">
            <a:solidFill>
              <a:srgbClr val="0000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4" name="Rectangle 3">
            <a:extLst>
              <a:ext uri="{FF2B5EF4-FFF2-40B4-BE49-F238E27FC236}">
                <a16:creationId xmlns:a16="http://schemas.microsoft.com/office/drawing/2014/main" id="{446007AE-16BF-5641-9533-FDFCED5467B7}"/>
              </a:ext>
            </a:extLst>
          </p:cNvPr>
          <p:cNvSpPr/>
          <p:nvPr/>
        </p:nvSpPr>
        <p:spPr>
          <a:xfrm>
            <a:off x="2141951" y="2079321"/>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4788DE70-9425-C941-B687-5CDA29AFB818}"/>
              </a:ext>
            </a:extLst>
          </p:cNvPr>
          <p:cNvSpPr/>
          <p:nvPr/>
        </p:nvSpPr>
        <p:spPr>
          <a:xfrm>
            <a:off x="2006253" y="3158647"/>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8A265DF2-3FEE-3D4C-9E18-1D8A86817D23}"/>
              </a:ext>
            </a:extLst>
          </p:cNvPr>
          <p:cNvSpPr/>
          <p:nvPr/>
        </p:nvSpPr>
        <p:spPr>
          <a:xfrm>
            <a:off x="2196231" y="4237973"/>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3861685-9E67-3541-901D-AC152EC9F9C7}"/>
              </a:ext>
            </a:extLst>
          </p:cNvPr>
          <p:cNvSpPr/>
          <p:nvPr/>
        </p:nvSpPr>
        <p:spPr>
          <a:xfrm>
            <a:off x="2246335" y="5340264"/>
            <a:ext cx="7753611" cy="93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Slide Number Placeholder 2">
            <a:extLst>
              <a:ext uri="{FF2B5EF4-FFF2-40B4-BE49-F238E27FC236}">
                <a16:creationId xmlns:a16="http://schemas.microsoft.com/office/drawing/2014/main" id="{340791B0-4154-D14E-9DBD-0157764BBAE9}"/>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11</a:t>
            </a:fld>
            <a:endParaRPr lang="en-US" dirty="0"/>
          </a:p>
        </p:txBody>
      </p:sp>
    </p:spTree>
    <p:extLst>
      <p:ext uri="{BB962C8B-B14F-4D97-AF65-F5344CB8AC3E}">
        <p14:creationId xmlns:p14="http://schemas.microsoft.com/office/powerpoint/2010/main" val="177131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0" nodeType="click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69" name="Text Box 105">
            <a:extLst>
              <a:ext uri="{FF2B5EF4-FFF2-40B4-BE49-F238E27FC236}">
                <a16:creationId xmlns:a16="http://schemas.microsoft.com/office/drawing/2014/main" id="{BFF25F7B-7978-5140-B991-E71AA865A711}"/>
              </a:ext>
            </a:extLst>
          </p:cNvPr>
          <p:cNvSpPr txBox="1">
            <a:spLocks noChangeArrowheads="1"/>
          </p:cNvSpPr>
          <p:nvPr/>
        </p:nvSpPr>
        <p:spPr bwMode="auto">
          <a:xfrm>
            <a:off x="2236856" y="5873422"/>
            <a:ext cx="1922463"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lost ACK scenario</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3" name="Text Box 107">
            <a:extLst>
              <a:ext uri="{FF2B5EF4-FFF2-40B4-BE49-F238E27FC236}">
                <a16:creationId xmlns:a16="http://schemas.microsoft.com/office/drawing/2014/main" id="{F3A3ACB5-362A-6544-B734-58B0D301B082}"/>
              </a:ext>
            </a:extLst>
          </p:cNvPr>
          <p:cNvSpPr txBox="1">
            <a:spLocks noChangeArrowheads="1"/>
          </p:cNvSpPr>
          <p:nvPr/>
        </p:nvSpPr>
        <p:spPr bwMode="auto">
          <a:xfrm>
            <a:off x="3970406"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74" name="Text Box 111">
            <a:extLst>
              <a:ext uri="{FF2B5EF4-FFF2-40B4-BE49-F238E27FC236}">
                <a16:creationId xmlns:a16="http://schemas.microsoft.com/office/drawing/2014/main" id="{C335325B-B5CF-6043-990C-413A908C3855}"/>
              </a:ext>
            </a:extLst>
          </p:cNvPr>
          <p:cNvSpPr txBox="1">
            <a:spLocks noChangeArrowheads="1"/>
          </p:cNvSpPr>
          <p:nvPr/>
        </p:nvSpPr>
        <p:spPr bwMode="auto">
          <a:xfrm>
            <a:off x="1636781"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4" name="Group 3">
            <a:extLst>
              <a:ext uri="{FF2B5EF4-FFF2-40B4-BE49-F238E27FC236}">
                <a16:creationId xmlns:a16="http://schemas.microsoft.com/office/drawing/2014/main" id="{47AB30F9-BD3F-264E-8DF5-3B4B9CA352A7}"/>
              </a:ext>
            </a:extLst>
          </p:cNvPr>
          <p:cNvGrpSpPr/>
          <p:nvPr/>
        </p:nvGrpSpPr>
        <p:grpSpPr>
          <a:xfrm>
            <a:off x="2032069" y="2342822"/>
            <a:ext cx="2346325" cy="571500"/>
            <a:chOff x="2032069" y="2342822"/>
            <a:chExt cx="2346325" cy="571500"/>
          </a:xfrm>
        </p:grpSpPr>
        <p:sp>
          <p:nvSpPr>
            <p:cNvPr id="171" name="Line 100">
              <a:extLst>
                <a:ext uri="{FF2B5EF4-FFF2-40B4-BE49-F238E27FC236}">
                  <a16:creationId xmlns:a16="http://schemas.microsoft.com/office/drawing/2014/main" id="{9BCB851E-085B-9D4B-8A34-064757F2C932}"/>
                </a:ext>
              </a:extLst>
            </p:cNvPr>
            <p:cNvSpPr>
              <a:spLocks noChangeShapeType="1"/>
            </p:cNvSpPr>
            <p:nvPr/>
          </p:nvSpPr>
          <p:spPr bwMode="auto">
            <a:xfrm>
              <a:off x="2032069"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5" name="Rectangle 112">
              <a:extLst>
                <a:ext uri="{FF2B5EF4-FFF2-40B4-BE49-F238E27FC236}">
                  <a16:creationId xmlns:a16="http://schemas.microsoft.com/office/drawing/2014/main" id="{B9ED3E7B-3C38-A24B-9528-FA547DDE0CDC}"/>
                </a:ext>
              </a:extLst>
            </p:cNvPr>
            <p:cNvSpPr>
              <a:spLocks noChangeArrowheads="1"/>
            </p:cNvSpPr>
            <p:nvPr/>
          </p:nvSpPr>
          <p:spPr bwMode="auto">
            <a:xfrm>
              <a:off x="2735331"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Text Box 113">
              <a:extLst>
                <a:ext uri="{FF2B5EF4-FFF2-40B4-BE49-F238E27FC236}">
                  <a16:creationId xmlns:a16="http://schemas.microsoft.com/office/drawing/2014/main" id="{08010453-6652-E348-AC57-7E9E8D356969}"/>
                </a:ext>
              </a:extLst>
            </p:cNvPr>
            <p:cNvSpPr txBox="1">
              <a:spLocks noChangeArrowheads="1"/>
            </p:cNvSpPr>
            <p:nvPr/>
          </p:nvSpPr>
          <p:spPr bwMode="auto">
            <a:xfrm>
              <a:off x="2176531"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sp>
        <p:nvSpPr>
          <p:cNvPr id="179" name="Line 118">
            <a:extLst>
              <a:ext uri="{FF2B5EF4-FFF2-40B4-BE49-F238E27FC236}">
                <a16:creationId xmlns:a16="http://schemas.microsoft.com/office/drawing/2014/main" id="{5429E427-16E3-344A-A034-DAE0253AB97D}"/>
              </a:ext>
            </a:extLst>
          </p:cNvPr>
          <p:cNvSpPr>
            <a:spLocks noChangeShapeType="1"/>
          </p:cNvSpPr>
          <p:nvPr/>
        </p:nvSpPr>
        <p:spPr bwMode="auto">
          <a:xfrm>
            <a:off x="2011431"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0" name="Line 119">
            <a:extLst>
              <a:ext uri="{FF2B5EF4-FFF2-40B4-BE49-F238E27FC236}">
                <a16:creationId xmlns:a16="http://schemas.microsoft.com/office/drawing/2014/main" id="{B685EEAE-4766-CE43-A2A6-32288A3FE5E9}"/>
              </a:ext>
            </a:extLst>
          </p:cNvPr>
          <p:cNvSpPr>
            <a:spLocks noChangeShapeType="1"/>
          </p:cNvSpPr>
          <p:nvPr/>
        </p:nvSpPr>
        <p:spPr bwMode="auto">
          <a:xfrm>
            <a:off x="4438719"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8" name="Group 7">
            <a:extLst>
              <a:ext uri="{FF2B5EF4-FFF2-40B4-BE49-F238E27FC236}">
                <a16:creationId xmlns:a16="http://schemas.microsoft.com/office/drawing/2014/main" id="{F2169BDB-26D4-794C-AF29-1EBFE13D6C8F}"/>
              </a:ext>
            </a:extLst>
          </p:cNvPr>
          <p:cNvGrpSpPr/>
          <p:nvPr/>
        </p:nvGrpSpPr>
        <p:grpSpPr>
          <a:xfrm>
            <a:off x="2019369" y="4104947"/>
            <a:ext cx="2351087" cy="512763"/>
            <a:chOff x="2019369" y="4104947"/>
            <a:chExt cx="2351087" cy="512763"/>
          </a:xfrm>
        </p:grpSpPr>
        <p:sp>
          <p:nvSpPr>
            <p:cNvPr id="170" name="Line 99">
              <a:extLst>
                <a:ext uri="{FF2B5EF4-FFF2-40B4-BE49-F238E27FC236}">
                  <a16:creationId xmlns:a16="http://schemas.microsoft.com/office/drawing/2014/main" id="{79B38498-1004-6944-956A-ECE43F5BF0A1}"/>
                </a:ext>
              </a:extLst>
            </p:cNvPr>
            <p:cNvSpPr>
              <a:spLocks noChangeShapeType="1"/>
            </p:cNvSpPr>
            <p:nvPr/>
          </p:nvSpPr>
          <p:spPr bwMode="auto">
            <a:xfrm>
              <a:off x="2019369" y="4111297"/>
              <a:ext cx="2351087"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Rectangle 122">
              <a:extLst>
                <a:ext uri="{FF2B5EF4-FFF2-40B4-BE49-F238E27FC236}">
                  <a16:creationId xmlns:a16="http://schemas.microsoft.com/office/drawing/2014/main" id="{60DDB655-86B1-2D4B-9108-1CEBCFF76AC9}"/>
                </a:ext>
              </a:extLst>
            </p:cNvPr>
            <p:cNvSpPr>
              <a:spLocks noChangeArrowheads="1"/>
            </p:cNvSpPr>
            <p:nvPr/>
          </p:nvSpPr>
          <p:spPr bwMode="auto">
            <a:xfrm>
              <a:off x="2628969" y="4104947"/>
              <a:ext cx="989012" cy="4302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2" name="Text Box 123">
              <a:extLst>
                <a:ext uri="{FF2B5EF4-FFF2-40B4-BE49-F238E27FC236}">
                  <a16:creationId xmlns:a16="http://schemas.microsoft.com/office/drawing/2014/main" id="{FB31845A-BC05-2942-A23F-7101518E3BF6}"/>
                </a:ext>
              </a:extLst>
            </p:cNvPr>
            <p:cNvSpPr txBox="1">
              <a:spLocks noChangeArrowheads="1"/>
            </p:cNvSpPr>
            <p:nvPr/>
          </p:nvSpPr>
          <p:spPr bwMode="auto">
            <a:xfrm>
              <a:off x="2165419" y="4185910"/>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grpSp>
      <p:grpSp>
        <p:nvGrpSpPr>
          <p:cNvPr id="6" name="Group 5">
            <a:extLst>
              <a:ext uri="{FF2B5EF4-FFF2-40B4-BE49-F238E27FC236}">
                <a16:creationId xmlns:a16="http://schemas.microsoft.com/office/drawing/2014/main" id="{BDFBEB0F-AD33-9841-96A8-08332FBAA960}"/>
              </a:ext>
            </a:extLst>
          </p:cNvPr>
          <p:cNvGrpSpPr/>
          <p:nvPr/>
        </p:nvGrpSpPr>
        <p:grpSpPr>
          <a:xfrm>
            <a:off x="2857569" y="3004810"/>
            <a:ext cx="1484312" cy="628650"/>
            <a:chOff x="2857569" y="3004810"/>
            <a:chExt cx="1484312" cy="628650"/>
          </a:xfrm>
        </p:grpSpPr>
        <p:sp>
          <p:nvSpPr>
            <p:cNvPr id="172" name="Line 104">
              <a:extLst>
                <a:ext uri="{FF2B5EF4-FFF2-40B4-BE49-F238E27FC236}">
                  <a16:creationId xmlns:a16="http://schemas.microsoft.com/office/drawing/2014/main" id="{CDD77362-C693-4645-AF99-2BBCF441D31A}"/>
                </a:ext>
              </a:extLst>
            </p:cNvPr>
            <p:cNvSpPr>
              <a:spLocks noChangeShapeType="1"/>
            </p:cNvSpPr>
            <p:nvPr/>
          </p:nvSpPr>
          <p:spPr bwMode="auto">
            <a:xfrm flipH="1">
              <a:off x="3068706" y="3004810"/>
              <a:ext cx="1273175" cy="4270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7" name="Rectangle 114">
              <a:extLst>
                <a:ext uri="{FF2B5EF4-FFF2-40B4-BE49-F238E27FC236}">
                  <a16:creationId xmlns:a16="http://schemas.microsoft.com/office/drawing/2014/main" id="{8B525616-75BA-9C49-973A-BD0F57E70412}"/>
                </a:ext>
              </a:extLst>
            </p:cNvPr>
            <p:cNvSpPr>
              <a:spLocks noChangeArrowheads="1"/>
            </p:cNvSpPr>
            <p:nvPr/>
          </p:nvSpPr>
          <p:spPr bwMode="auto">
            <a:xfrm>
              <a:off x="3303656" y="3090535"/>
              <a:ext cx="747713"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8" name="Text Box 115">
              <a:extLst>
                <a:ext uri="{FF2B5EF4-FFF2-40B4-BE49-F238E27FC236}">
                  <a16:creationId xmlns:a16="http://schemas.microsoft.com/office/drawing/2014/main" id="{F3EC555B-6627-3C46-9C43-7AB97835B780}"/>
                </a:ext>
              </a:extLst>
            </p:cNvPr>
            <p:cNvSpPr txBox="1">
              <a:spLocks noChangeArrowheads="1"/>
            </p:cNvSpPr>
            <p:nvPr/>
          </p:nvSpPr>
          <p:spPr bwMode="auto">
            <a:xfrm>
              <a:off x="3224281" y="30460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183" name="Text Box 124">
              <a:extLst>
                <a:ext uri="{FF2B5EF4-FFF2-40B4-BE49-F238E27FC236}">
                  <a16:creationId xmlns:a16="http://schemas.microsoft.com/office/drawing/2014/main" id="{41BA4870-FF33-4142-991E-EDDE2B5293A4}"/>
                </a:ext>
              </a:extLst>
            </p:cNvPr>
            <p:cNvSpPr txBox="1">
              <a:spLocks noChangeArrowheads="1"/>
            </p:cNvSpPr>
            <p:nvPr/>
          </p:nvSpPr>
          <p:spPr bwMode="auto">
            <a:xfrm>
              <a:off x="2857569" y="3236585"/>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grpSp>
      <p:grpSp>
        <p:nvGrpSpPr>
          <p:cNvPr id="9" name="Group 8">
            <a:extLst>
              <a:ext uri="{FF2B5EF4-FFF2-40B4-BE49-F238E27FC236}">
                <a16:creationId xmlns:a16="http://schemas.microsoft.com/office/drawing/2014/main" id="{CA465D82-8FEB-3440-B371-2468D04E80CF}"/>
              </a:ext>
            </a:extLst>
          </p:cNvPr>
          <p:cNvGrpSpPr/>
          <p:nvPr/>
        </p:nvGrpSpPr>
        <p:grpSpPr>
          <a:xfrm>
            <a:off x="2008256" y="4703435"/>
            <a:ext cx="2338388" cy="782637"/>
            <a:chOff x="2008256" y="4703435"/>
            <a:chExt cx="2338388" cy="782637"/>
          </a:xfrm>
        </p:grpSpPr>
        <p:sp>
          <p:nvSpPr>
            <p:cNvPr id="185" name="Line 127">
              <a:extLst>
                <a:ext uri="{FF2B5EF4-FFF2-40B4-BE49-F238E27FC236}">
                  <a16:creationId xmlns:a16="http://schemas.microsoft.com/office/drawing/2014/main" id="{6B2D3167-D859-5D44-BBF6-C9AD75BFE46D}"/>
                </a:ext>
              </a:extLst>
            </p:cNvPr>
            <p:cNvSpPr>
              <a:spLocks noChangeShapeType="1"/>
            </p:cNvSpPr>
            <p:nvPr/>
          </p:nvSpPr>
          <p:spPr bwMode="auto">
            <a:xfrm flipH="1">
              <a:off x="2008256" y="4703435"/>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Rectangle 128">
              <a:extLst>
                <a:ext uri="{FF2B5EF4-FFF2-40B4-BE49-F238E27FC236}">
                  <a16:creationId xmlns:a16="http://schemas.microsoft.com/office/drawing/2014/main" id="{37A3DBF6-24FE-EF4F-8D6C-4ABC3854148F}"/>
                </a:ext>
              </a:extLst>
            </p:cNvPr>
            <p:cNvSpPr>
              <a:spLocks noChangeArrowheads="1"/>
            </p:cNvSpPr>
            <p:nvPr/>
          </p:nvSpPr>
          <p:spPr bwMode="auto">
            <a:xfrm>
              <a:off x="2841694" y="4960610"/>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Text Box 129">
              <a:extLst>
                <a:ext uri="{FF2B5EF4-FFF2-40B4-BE49-F238E27FC236}">
                  <a16:creationId xmlns:a16="http://schemas.microsoft.com/office/drawing/2014/main" id="{06DE42B2-117E-D241-8A87-B070A56CDFEA}"/>
                </a:ext>
              </a:extLst>
            </p:cNvPr>
            <p:cNvSpPr txBox="1">
              <a:spLocks noChangeArrowheads="1"/>
            </p:cNvSpPr>
            <p:nvPr/>
          </p:nvSpPr>
          <p:spPr bwMode="auto">
            <a:xfrm>
              <a:off x="2762319" y="4916160"/>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ACK=100</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grpSp>
      <p:grpSp>
        <p:nvGrpSpPr>
          <p:cNvPr id="7" name="Group 6">
            <a:extLst>
              <a:ext uri="{FF2B5EF4-FFF2-40B4-BE49-F238E27FC236}">
                <a16:creationId xmlns:a16="http://schemas.microsoft.com/office/drawing/2014/main" id="{9218D318-345A-1343-9E16-E2157D9EC9CA}"/>
              </a:ext>
            </a:extLst>
          </p:cNvPr>
          <p:cNvGrpSpPr/>
          <p:nvPr/>
        </p:nvGrpSpPr>
        <p:grpSpPr>
          <a:xfrm>
            <a:off x="1638369" y="2347585"/>
            <a:ext cx="396875" cy="1751012"/>
            <a:chOff x="1638369" y="2347585"/>
            <a:chExt cx="396875" cy="1751012"/>
          </a:xfrm>
        </p:grpSpPr>
        <p:sp>
          <p:nvSpPr>
            <p:cNvPr id="184" name="Text Box 126">
              <a:extLst>
                <a:ext uri="{FF2B5EF4-FFF2-40B4-BE49-F238E27FC236}">
                  <a16:creationId xmlns:a16="http://schemas.microsoft.com/office/drawing/2014/main" id="{708F4626-9140-0E43-9D62-AA0567E12965}"/>
                </a:ext>
              </a:extLst>
            </p:cNvPr>
            <p:cNvSpPr txBox="1">
              <a:spLocks noChangeArrowheads="1"/>
            </p:cNvSpPr>
            <p:nvPr/>
          </p:nvSpPr>
          <p:spPr bwMode="auto">
            <a:xfrm rot="10800000">
              <a:off x="1638369"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timeout</a:t>
              </a:r>
            </a:p>
          </p:txBody>
        </p:sp>
        <p:grpSp>
          <p:nvGrpSpPr>
            <p:cNvPr id="188" name="Group 134">
              <a:extLst>
                <a:ext uri="{FF2B5EF4-FFF2-40B4-BE49-F238E27FC236}">
                  <a16:creationId xmlns:a16="http://schemas.microsoft.com/office/drawing/2014/main" id="{A9BA4A8C-06E2-9D49-BA1F-308DB5A5179B}"/>
                </a:ext>
              </a:extLst>
            </p:cNvPr>
            <p:cNvGrpSpPr>
              <a:grpSpLocks/>
            </p:cNvGrpSpPr>
            <p:nvPr/>
          </p:nvGrpSpPr>
          <p:grpSpPr bwMode="auto">
            <a:xfrm>
              <a:off x="1779656" y="2347585"/>
              <a:ext cx="104775" cy="508000"/>
              <a:chOff x="3099" y="1749"/>
              <a:chExt cx="66" cy="320"/>
            </a:xfrm>
          </p:grpSpPr>
          <p:sp>
            <p:nvSpPr>
              <p:cNvPr id="189" name="Line 132">
                <a:extLst>
                  <a:ext uri="{FF2B5EF4-FFF2-40B4-BE49-F238E27FC236}">
                    <a16:creationId xmlns:a16="http://schemas.microsoft.com/office/drawing/2014/main" id="{9EFE05E8-2CD9-1641-9F8B-2FBC570F2364}"/>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Line 133">
                <a:extLst>
                  <a:ext uri="{FF2B5EF4-FFF2-40B4-BE49-F238E27FC236}">
                    <a16:creationId xmlns:a16="http://schemas.microsoft.com/office/drawing/2014/main" id="{65E827A8-0207-644E-85CB-90C7657D1F32}"/>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91" name="Group 135">
              <a:extLst>
                <a:ext uri="{FF2B5EF4-FFF2-40B4-BE49-F238E27FC236}">
                  <a16:creationId xmlns:a16="http://schemas.microsoft.com/office/drawing/2014/main" id="{0EF52FA7-3D6C-FA40-A158-75B80E576A89}"/>
                </a:ext>
              </a:extLst>
            </p:cNvPr>
            <p:cNvGrpSpPr>
              <a:grpSpLocks/>
            </p:cNvGrpSpPr>
            <p:nvPr/>
          </p:nvGrpSpPr>
          <p:grpSpPr bwMode="auto">
            <a:xfrm rot="10800000">
              <a:off x="1774894" y="3590597"/>
              <a:ext cx="104775" cy="508000"/>
              <a:chOff x="3099" y="1749"/>
              <a:chExt cx="66" cy="320"/>
            </a:xfrm>
          </p:grpSpPr>
          <p:sp>
            <p:nvSpPr>
              <p:cNvPr id="192" name="Line 136">
                <a:extLst>
                  <a:ext uri="{FF2B5EF4-FFF2-40B4-BE49-F238E27FC236}">
                    <a16:creationId xmlns:a16="http://schemas.microsoft.com/office/drawing/2014/main" id="{5229B570-0DC5-A34A-9912-9DC1EC3AF608}"/>
                  </a:ext>
                </a:extLst>
              </p:cNvPr>
              <p:cNvSpPr>
                <a:spLocks noChangeShapeType="1"/>
              </p:cNvSpPr>
              <p:nvPr/>
            </p:nvSpPr>
            <p:spPr bwMode="auto">
              <a:xfrm flipV="1">
                <a:off x="3136"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3" name="Line 137">
                <a:extLst>
                  <a:ext uri="{FF2B5EF4-FFF2-40B4-BE49-F238E27FC236}">
                    <a16:creationId xmlns:a16="http://schemas.microsoft.com/office/drawing/2014/main" id="{F842F667-D30F-4D4B-9510-3CA19042994E}"/>
                  </a:ext>
                </a:extLst>
              </p:cNvPr>
              <p:cNvSpPr>
                <a:spLocks noChangeShapeType="1"/>
              </p:cNvSpPr>
              <p:nvPr/>
            </p:nvSpPr>
            <p:spPr bwMode="auto">
              <a:xfrm>
                <a:off x="3106"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194" name="Text Box 172">
            <a:extLst>
              <a:ext uri="{FF2B5EF4-FFF2-40B4-BE49-F238E27FC236}">
                <a16:creationId xmlns:a16="http://schemas.microsoft.com/office/drawing/2014/main" id="{5B3CEA4D-B0D0-D04E-ADE8-909B1EDA7441}"/>
              </a:ext>
            </a:extLst>
          </p:cNvPr>
          <p:cNvSpPr txBox="1">
            <a:spLocks noChangeArrowheads="1"/>
          </p:cNvSpPr>
          <p:nvPr/>
        </p:nvSpPr>
        <p:spPr bwMode="auto">
          <a:xfrm>
            <a:off x="7759116" y="5873422"/>
            <a:ext cx="2073275"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Tahoma" charset="0"/>
                <a:ea typeface="ＭＳ Ｐゴシック" charset="0"/>
                <a:cs typeface="+mn-cs"/>
              </a:rPr>
              <a:t>premature timeout</a:t>
            </a:r>
            <a:endParaRPr kumimoji="0" lang="en-US" sz="10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Text Box 177">
            <a:extLst>
              <a:ext uri="{FF2B5EF4-FFF2-40B4-BE49-F238E27FC236}">
                <a16:creationId xmlns:a16="http://schemas.microsoft.com/office/drawing/2014/main" id="{970D57D0-6509-F14E-A7FF-FFA09672DA95}"/>
              </a:ext>
            </a:extLst>
          </p:cNvPr>
          <p:cNvSpPr txBox="1">
            <a:spLocks noChangeArrowheads="1"/>
          </p:cNvSpPr>
          <p:nvPr/>
        </p:nvSpPr>
        <p:spPr bwMode="auto">
          <a:xfrm>
            <a:off x="9567278" y="1183947"/>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99" name="Text Box 181">
            <a:extLst>
              <a:ext uri="{FF2B5EF4-FFF2-40B4-BE49-F238E27FC236}">
                <a16:creationId xmlns:a16="http://schemas.microsoft.com/office/drawing/2014/main" id="{5C9181D9-76B4-1547-B4C6-C03AC2F11CD9}"/>
              </a:ext>
            </a:extLst>
          </p:cNvPr>
          <p:cNvSpPr txBox="1">
            <a:spLocks noChangeArrowheads="1"/>
          </p:cNvSpPr>
          <p:nvPr/>
        </p:nvSpPr>
        <p:spPr bwMode="auto">
          <a:xfrm>
            <a:off x="7233653" y="1201410"/>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205" name="Line 186">
            <a:extLst>
              <a:ext uri="{FF2B5EF4-FFF2-40B4-BE49-F238E27FC236}">
                <a16:creationId xmlns:a16="http://schemas.microsoft.com/office/drawing/2014/main" id="{DCFF6781-2E36-E241-A5F5-C0B04BC7CABB}"/>
              </a:ext>
            </a:extLst>
          </p:cNvPr>
          <p:cNvSpPr>
            <a:spLocks noChangeShapeType="1"/>
          </p:cNvSpPr>
          <p:nvPr/>
        </p:nvSpPr>
        <p:spPr bwMode="auto">
          <a:xfrm>
            <a:off x="7608303" y="2101522"/>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6" name="Line 187">
            <a:extLst>
              <a:ext uri="{FF2B5EF4-FFF2-40B4-BE49-F238E27FC236}">
                <a16:creationId xmlns:a16="http://schemas.microsoft.com/office/drawing/2014/main" id="{9C6DC5B3-2960-3047-BC8D-684B3D849A13}"/>
              </a:ext>
            </a:extLst>
          </p:cNvPr>
          <p:cNvSpPr>
            <a:spLocks noChangeShapeType="1"/>
          </p:cNvSpPr>
          <p:nvPr/>
        </p:nvSpPr>
        <p:spPr bwMode="auto">
          <a:xfrm>
            <a:off x="10013366" y="2096760"/>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7" name="Rectangle 188">
            <a:extLst>
              <a:ext uri="{FF2B5EF4-FFF2-40B4-BE49-F238E27FC236}">
                <a16:creationId xmlns:a16="http://schemas.microsoft.com/office/drawing/2014/main" id="{C15D63E4-15E1-BA4A-9606-42B07BDE7490}"/>
              </a:ext>
            </a:extLst>
          </p:cNvPr>
          <p:cNvSpPr>
            <a:spLocks noChangeArrowheads="1"/>
          </p:cNvSpPr>
          <p:nvPr/>
        </p:nvSpPr>
        <p:spPr bwMode="auto">
          <a:xfrm>
            <a:off x="8621128" y="4228772"/>
            <a:ext cx="1057275"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3" name="Group 12">
            <a:extLst>
              <a:ext uri="{FF2B5EF4-FFF2-40B4-BE49-F238E27FC236}">
                <a16:creationId xmlns:a16="http://schemas.microsoft.com/office/drawing/2014/main" id="{B716CABB-9429-2844-BE7D-347FDDC00473}"/>
              </a:ext>
            </a:extLst>
          </p:cNvPr>
          <p:cNvGrpSpPr/>
          <p:nvPr/>
        </p:nvGrpSpPr>
        <p:grpSpPr>
          <a:xfrm>
            <a:off x="7595603" y="4111297"/>
            <a:ext cx="2441575" cy="668338"/>
            <a:chOff x="7595603" y="4111297"/>
            <a:chExt cx="2441575" cy="668338"/>
          </a:xfrm>
        </p:grpSpPr>
        <p:sp>
          <p:nvSpPr>
            <p:cNvPr id="195" name="Line 173">
              <a:extLst>
                <a:ext uri="{FF2B5EF4-FFF2-40B4-BE49-F238E27FC236}">
                  <a16:creationId xmlns:a16="http://schemas.microsoft.com/office/drawing/2014/main" id="{3966F5D7-3131-A64E-88FC-C5DD67C3305E}"/>
                </a:ext>
              </a:extLst>
            </p:cNvPr>
            <p:cNvSpPr>
              <a:spLocks noChangeShapeType="1"/>
            </p:cNvSpPr>
            <p:nvPr/>
          </p:nvSpPr>
          <p:spPr bwMode="auto">
            <a:xfrm>
              <a:off x="7595603" y="4111297"/>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8" name="Text Box 189">
              <a:extLst>
                <a:ext uri="{FF2B5EF4-FFF2-40B4-BE49-F238E27FC236}">
                  <a16:creationId xmlns:a16="http://schemas.microsoft.com/office/drawing/2014/main" id="{3EE494A8-6A2C-9F45-AA30-D5C659A717EE}"/>
                </a:ext>
              </a:extLst>
            </p:cNvPr>
            <p:cNvSpPr txBox="1">
              <a:spLocks noChangeArrowheads="1"/>
            </p:cNvSpPr>
            <p:nvPr/>
          </p:nvSpPr>
          <p:spPr bwMode="auto">
            <a:xfrm>
              <a:off x="8541753" y="4262110"/>
              <a:ext cx="1212850"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bytes of data</a:t>
              </a:r>
            </a:p>
          </p:txBody>
        </p:sp>
      </p:grpSp>
      <p:sp>
        <p:nvSpPr>
          <p:cNvPr id="211" name="Rectangle 193">
            <a:extLst>
              <a:ext uri="{FF2B5EF4-FFF2-40B4-BE49-F238E27FC236}">
                <a16:creationId xmlns:a16="http://schemas.microsoft.com/office/drawing/2014/main" id="{1BAF70E7-D466-2441-88C5-22FFEB1CAF5E}"/>
              </a:ext>
            </a:extLst>
          </p:cNvPr>
          <p:cNvSpPr>
            <a:spLocks noChangeArrowheads="1"/>
          </p:cNvSpPr>
          <p:nvPr/>
        </p:nvSpPr>
        <p:spPr bwMode="auto">
          <a:xfrm>
            <a:off x="8460791" y="5071735"/>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 name="Group 14">
            <a:extLst>
              <a:ext uri="{FF2B5EF4-FFF2-40B4-BE49-F238E27FC236}">
                <a16:creationId xmlns:a16="http://schemas.microsoft.com/office/drawing/2014/main" id="{9E6A0178-9B0F-8A48-942B-60D872AAAD83}"/>
              </a:ext>
            </a:extLst>
          </p:cNvPr>
          <p:cNvGrpSpPr/>
          <p:nvPr/>
        </p:nvGrpSpPr>
        <p:grpSpPr>
          <a:xfrm>
            <a:off x="7627353" y="4814560"/>
            <a:ext cx="2338388" cy="782637"/>
            <a:chOff x="7627353" y="4814560"/>
            <a:chExt cx="2338388" cy="782637"/>
          </a:xfrm>
        </p:grpSpPr>
        <p:sp>
          <p:nvSpPr>
            <p:cNvPr id="210" name="Line 192">
              <a:extLst>
                <a:ext uri="{FF2B5EF4-FFF2-40B4-BE49-F238E27FC236}">
                  <a16:creationId xmlns:a16="http://schemas.microsoft.com/office/drawing/2014/main" id="{3827C940-37F6-2042-821B-DC7FC5969C64}"/>
                </a:ext>
              </a:extLst>
            </p:cNvPr>
            <p:cNvSpPr>
              <a:spLocks noChangeShapeType="1"/>
            </p:cNvSpPr>
            <p:nvPr/>
          </p:nvSpPr>
          <p:spPr bwMode="auto">
            <a:xfrm flipH="1">
              <a:off x="7627353" y="4814560"/>
              <a:ext cx="2338388" cy="78263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2" name="Text Box 194">
              <a:extLst>
                <a:ext uri="{FF2B5EF4-FFF2-40B4-BE49-F238E27FC236}">
                  <a16:creationId xmlns:a16="http://schemas.microsoft.com/office/drawing/2014/main" id="{7D3D6198-BDB0-DC4C-B2A5-2DBD9359B868}"/>
                </a:ext>
              </a:extLst>
            </p:cNvPr>
            <p:cNvSpPr txBox="1">
              <a:spLocks noChangeArrowheads="1"/>
            </p:cNvSpPr>
            <p:nvPr/>
          </p:nvSpPr>
          <p:spPr bwMode="auto">
            <a:xfrm>
              <a:off x="8381416" y="5027285"/>
              <a:ext cx="94932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cs typeface="+mn-cs"/>
                </a:rPr>
                <a:t>ACK=120</a:t>
              </a:r>
              <a:endParaRPr kumimoji="0" lang="en-US" sz="1000" b="0" i="0" u="none" strike="noStrike" kern="1200" cap="none" spc="0" normalizeH="0" baseline="0" noProof="0" dirty="0">
                <a:ln>
                  <a:noFill/>
                </a:ln>
                <a:solidFill>
                  <a:srgbClr val="000000"/>
                </a:solidFill>
                <a:effectLst/>
                <a:uLnTx/>
                <a:uFillTx/>
                <a:latin typeface="Times New Roman" charset="0"/>
                <a:ea typeface="ＭＳ Ｐゴシック" charset="0"/>
                <a:cs typeface="+mn-cs"/>
              </a:endParaRPr>
            </a:p>
          </p:txBody>
        </p:sp>
      </p:grpSp>
      <p:grpSp>
        <p:nvGrpSpPr>
          <p:cNvPr id="10" name="Group 9">
            <a:extLst>
              <a:ext uri="{FF2B5EF4-FFF2-40B4-BE49-F238E27FC236}">
                <a16:creationId xmlns:a16="http://schemas.microsoft.com/office/drawing/2014/main" id="{31CBCB81-D9E2-8D44-8B58-3A8203D0290F}"/>
              </a:ext>
            </a:extLst>
          </p:cNvPr>
          <p:cNvGrpSpPr/>
          <p:nvPr/>
        </p:nvGrpSpPr>
        <p:grpSpPr>
          <a:xfrm>
            <a:off x="7235241" y="2347585"/>
            <a:ext cx="396875" cy="1751012"/>
            <a:chOff x="7235241" y="2347585"/>
            <a:chExt cx="396875" cy="1751012"/>
          </a:xfrm>
        </p:grpSpPr>
        <p:sp>
          <p:nvSpPr>
            <p:cNvPr id="209" name="Text Box 191">
              <a:extLst>
                <a:ext uri="{FF2B5EF4-FFF2-40B4-BE49-F238E27FC236}">
                  <a16:creationId xmlns:a16="http://schemas.microsoft.com/office/drawing/2014/main" id="{D65DE059-0ADE-BA43-86FA-261D968382D9}"/>
                </a:ext>
              </a:extLst>
            </p:cNvPr>
            <p:cNvSpPr txBox="1">
              <a:spLocks noChangeArrowheads="1"/>
            </p:cNvSpPr>
            <p:nvPr/>
          </p:nvSpPr>
          <p:spPr bwMode="auto">
            <a:xfrm rot="10800000">
              <a:off x="7235241" y="2890510"/>
              <a:ext cx="396875" cy="688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213" name="Group 195">
              <a:extLst>
                <a:ext uri="{FF2B5EF4-FFF2-40B4-BE49-F238E27FC236}">
                  <a16:creationId xmlns:a16="http://schemas.microsoft.com/office/drawing/2014/main" id="{FD63DE3D-F3EB-7747-87C5-F31E049B82E4}"/>
                </a:ext>
              </a:extLst>
            </p:cNvPr>
            <p:cNvGrpSpPr>
              <a:grpSpLocks/>
            </p:cNvGrpSpPr>
            <p:nvPr/>
          </p:nvGrpSpPr>
          <p:grpSpPr bwMode="auto">
            <a:xfrm>
              <a:off x="7376528" y="2347585"/>
              <a:ext cx="104775" cy="508000"/>
              <a:chOff x="3099" y="1749"/>
              <a:chExt cx="66" cy="320"/>
            </a:xfrm>
          </p:grpSpPr>
          <p:sp>
            <p:nvSpPr>
              <p:cNvPr id="214" name="Line 196">
                <a:extLst>
                  <a:ext uri="{FF2B5EF4-FFF2-40B4-BE49-F238E27FC236}">
                    <a16:creationId xmlns:a16="http://schemas.microsoft.com/office/drawing/2014/main" id="{F7116EE1-F7FA-8E4C-BC16-6BA1240EF8FC}"/>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5" name="Line 197">
                <a:extLst>
                  <a:ext uri="{FF2B5EF4-FFF2-40B4-BE49-F238E27FC236}">
                    <a16:creationId xmlns:a16="http://schemas.microsoft.com/office/drawing/2014/main" id="{057CB57E-4B2F-8C47-97F5-D0924F70DC97}"/>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16" name="Group 198">
              <a:extLst>
                <a:ext uri="{FF2B5EF4-FFF2-40B4-BE49-F238E27FC236}">
                  <a16:creationId xmlns:a16="http://schemas.microsoft.com/office/drawing/2014/main" id="{2E37771D-0A96-C34C-9C6B-504E80416ADC}"/>
                </a:ext>
              </a:extLst>
            </p:cNvPr>
            <p:cNvGrpSpPr>
              <a:grpSpLocks/>
            </p:cNvGrpSpPr>
            <p:nvPr/>
          </p:nvGrpSpPr>
          <p:grpSpPr bwMode="auto">
            <a:xfrm rot="10800000">
              <a:off x="7371766" y="3590597"/>
              <a:ext cx="104775" cy="508000"/>
              <a:chOff x="3099" y="1749"/>
              <a:chExt cx="66" cy="320"/>
            </a:xfrm>
          </p:grpSpPr>
          <p:sp>
            <p:nvSpPr>
              <p:cNvPr id="217" name="Line 199">
                <a:extLst>
                  <a:ext uri="{FF2B5EF4-FFF2-40B4-BE49-F238E27FC236}">
                    <a16:creationId xmlns:a16="http://schemas.microsoft.com/office/drawing/2014/main" id="{8E20D991-E195-FF4D-88F7-684DF42E9E14}"/>
                  </a:ext>
                </a:extLst>
              </p:cNvPr>
              <p:cNvSpPr>
                <a:spLocks noChangeShapeType="1"/>
              </p:cNvSpPr>
              <p:nvPr/>
            </p:nvSpPr>
            <p:spPr bwMode="auto">
              <a:xfrm flipV="1">
                <a:off x="3137" y="1756"/>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Line 200">
                <a:extLst>
                  <a:ext uri="{FF2B5EF4-FFF2-40B4-BE49-F238E27FC236}">
                    <a16:creationId xmlns:a16="http://schemas.microsoft.com/office/drawing/2014/main" id="{22C60B84-78BE-7345-BBC2-2490BC4DEFD3}"/>
                  </a:ext>
                </a:extLst>
              </p:cNvPr>
              <p:cNvSpPr>
                <a:spLocks noChangeShapeType="1"/>
              </p:cNvSpPr>
              <p:nvPr/>
            </p:nvSpPr>
            <p:spPr bwMode="auto">
              <a:xfrm>
                <a:off x="3107" y="1759"/>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2" name="Group 11">
            <a:extLst>
              <a:ext uri="{FF2B5EF4-FFF2-40B4-BE49-F238E27FC236}">
                <a16:creationId xmlns:a16="http://schemas.microsoft.com/office/drawing/2014/main" id="{A4259714-F109-3243-BC51-888D64DBCE91}"/>
              </a:ext>
            </a:extLst>
          </p:cNvPr>
          <p:cNvGrpSpPr/>
          <p:nvPr/>
        </p:nvGrpSpPr>
        <p:grpSpPr>
          <a:xfrm>
            <a:off x="7603541" y="3004810"/>
            <a:ext cx="2339975" cy="1944687"/>
            <a:chOff x="7603541" y="3004810"/>
            <a:chExt cx="2339975" cy="1944687"/>
          </a:xfrm>
        </p:grpSpPr>
        <p:sp>
          <p:nvSpPr>
            <p:cNvPr id="197" name="Line 175">
              <a:extLst>
                <a:ext uri="{FF2B5EF4-FFF2-40B4-BE49-F238E27FC236}">
                  <a16:creationId xmlns:a16="http://schemas.microsoft.com/office/drawing/2014/main" id="{C6151221-64CD-0A4D-8DCC-7243A0014631}"/>
                </a:ext>
              </a:extLst>
            </p:cNvPr>
            <p:cNvSpPr>
              <a:spLocks noChangeShapeType="1"/>
            </p:cNvSpPr>
            <p:nvPr/>
          </p:nvSpPr>
          <p:spPr bwMode="auto">
            <a:xfrm flipH="1">
              <a:off x="7603541" y="3004810"/>
              <a:ext cx="2335212"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02" name="Group 202">
              <a:extLst>
                <a:ext uri="{FF2B5EF4-FFF2-40B4-BE49-F238E27FC236}">
                  <a16:creationId xmlns:a16="http://schemas.microsoft.com/office/drawing/2014/main" id="{D30CD59C-C944-CF4F-B17A-64886A573C0F}"/>
                </a:ext>
              </a:extLst>
            </p:cNvPr>
            <p:cNvGrpSpPr>
              <a:grpSpLocks/>
            </p:cNvGrpSpPr>
            <p:nvPr/>
          </p:nvGrpSpPr>
          <p:grpSpPr bwMode="auto">
            <a:xfrm>
              <a:off x="8505241" y="3496935"/>
              <a:ext cx="949325" cy="304800"/>
              <a:chOff x="4215" y="2253"/>
              <a:chExt cx="598" cy="192"/>
            </a:xfrm>
          </p:grpSpPr>
          <p:sp>
            <p:nvSpPr>
              <p:cNvPr id="203" name="Rectangle 184">
                <a:extLst>
                  <a:ext uri="{FF2B5EF4-FFF2-40B4-BE49-F238E27FC236}">
                    <a16:creationId xmlns:a16="http://schemas.microsoft.com/office/drawing/2014/main" id="{38FC2E88-8043-CE4C-A502-AFA317824443}"/>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4" name="Text Box 185">
                <a:extLst>
                  <a:ext uri="{FF2B5EF4-FFF2-40B4-BE49-F238E27FC236}">
                    <a16:creationId xmlns:a16="http://schemas.microsoft.com/office/drawing/2014/main" id="{7BF7DF1E-2F02-9D41-B7BC-991A51E982F6}"/>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223" name="Line 207">
              <a:extLst>
                <a:ext uri="{FF2B5EF4-FFF2-40B4-BE49-F238E27FC236}">
                  <a16:creationId xmlns:a16="http://schemas.microsoft.com/office/drawing/2014/main" id="{00ED8980-6CB4-9148-B161-8172F2430A06}"/>
                </a:ext>
              </a:extLst>
            </p:cNvPr>
            <p:cNvSpPr>
              <a:spLocks noChangeShapeType="1"/>
            </p:cNvSpPr>
            <p:nvPr/>
          </p:nvSpPr>
          <p:spPr bwMode="auto">
            <a:xfrm flipH="1">
              <a:off x="7608303" y="3360410"/>
              <a:ext cx="2335213" cy="1589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4" name="Group 208">
              <a:extLst>
                <a:ext uri="{FF2B5EF4-FFF2-40B4-BE49-F238E27FC236}">
                  <a16:creationId xmlns:a16="http://schemas.microsoft.com/office/drawing/2014/main" id="{6EE49A40-BE68-654E-AAC3-24E6E2BB625A}"/>
                </a:ext>
              </a:extLst>
            </p:cNvPr>
            <p:cNvGrpSpPr>
              <a:grpSpLocks/>
            </p:cNvGrpSpPr>
            <p:nvPr/>
          </p:nvGrpSpPr>
          <p:grpSpPr bwMode="auto">
            <a:xfrm>
              <a:off x="8744953" y="3773160"/>
              <a:ext cx="949325" cy="304800"/>
              <a:chOff x="4215" y="2253"/>
              <a:chExt cx="598" cy="192"/>
            </a:xfrm>
          </p:grpSpPr>
          <p:sp>
            <p:nvSpPr>
              <p:cNvPr id="225" name="Rectangle 209">
                <a:extLst>
                  <a:ext uri="{FF2B5EF4-FFF2-40B4-BE49-F238E27FC236}">
                    <a16:creationId xmlns:a16="http://schemas.microsoft.com/office/drawing/2014/main" id="{25CA1210-B468-0040-9898-13C2587BDB0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210">
                <a:extLst>
                  <a:ext uri="{FF2B5EF4-FFF2-40B4-BE49-F238E27FC236}">
                    <a16:creationId xmlns:a16="http://schemas.microsoft.com/office/drawing/2014/main" id="{8918B79C-3FE7-FC4C-B606-5C7CA33715A9}"/>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4" name="Group 13">
            <a:extLst>
              <a:ext uri="{FF2B5EF4-FFF2-40B4-BE49-F238E27FC236}">
                <a16:creationId xmlns:a16="http://schemas.microsoft.com/office/drawing/2014/main" id="{CD914285-EBDF-1947-9C97-6E8CD760020F}"/>
              </a:ext>
            </a:extLst>
          </p:cNvPr>
          <p:cNvGrpSpPr/>
          <p:nvPr/>
        </p:nvGrpSpPr>
        <p:grpSpPr>
          <a:xfrm>
            <a:off x="6241466" y="4416097"/>
            <a:ext cx="1382712" cy="646113"/>
            <a:chOff x="6241466" y="4416097"/>
            <a:chExt cx="1382712" cy="646113"/>
          </a:xfrm>
        </p:grpSpPr>
        <p:sp>
          <p:nvSpPr>
            <p:cNvPr id="227" name="Text Box 211">
              <a:extLst>
                <a:ext uri="{FF2B5EF4-FFF2-40B4-BE49-F238E27FC236}">
                  <a16:creationId xmlns:a16="http://schemas.microsoft.com/office/drawing/2014/main" id="{1E82E105-7918-0E47-A934-825752F52D6B}"/>
                </a:ext>
              </a:extLst>
            </p:cNvPr>
            <p:cNvSpPr txBox="1">
              <a:spLocks noChangeArrowheads="1"/>
            </p:cNvSpPr>
            <p:nvPr/>
          </p:nvSpPr>
          <p:spPr bwMode="auto">
            <a:xfrm>
              <a:off x="6241466" y="4416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=100</a:t>
              </a:r>
            </a:p>
          </p:txBody>
        </p:sp>
        <p:sp>
          <p:nvSpPr>
            <p:cNvPr id="228" name="Text Box 212">
              <a:extLst>
                <a:ext uri="{FF2B5EF4-FFF2-40B4-BE49-F238E27FC236}">
                  <a16:creationId xmlns:a16="http://schemas.microsoft.com/office/drawing/2014/main" id="{387E9E87-069A-FA4A-9F20-9DB5B471A427}"/>
                </a:ext>
              </a:extLst>
            </p:cNvPr>
            <p:cNvSpPr txBox="1">
              <a:spLocks noChangeArrowheads="1"/>
            </p:cNvSpPr>
            <p:nvPr/>
          </p:nvSpPr>
          <p:spPr bwMode="auto">
            <a:xfrm>
              <a:off x="6260516" y="4757410"/>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sp>
        <p:nvSpPr>
          <p:cNvPr id="229" name="Text Box 213">
            <a:extLst>
              <a:ext uri="{FF2B5EF4-FFF2-40B4-BE49-F238E27FC236}">
                <a16:creationId xmlns:a16="http://schemas.microsoft.com/office/drawing/2014/main" id="{31AD8D03-5F21-0F49-8D71-B6031900CD41}"/>
              </a:ext>
            </a:extLst>
          </p:cNvPr>
          <p:cNvSpPr txBox="1">
            <a:spLocks noChangeArrowheads="1"/>
          </p:cNvSpPr>
          <p:nvPr/>
        </p:nvSpPr>
        <p:spPr bwMode="auto">
          <a:xfrm>
            <a:off x="6279566" y="5432097"/>
            <a:ext cx="136366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=120</a:t>
            </a:r>
          </a:p>
        </p:txBody>
      </p:sp>
      <p:grpSp>
        <p:nvGrpSpPr>
          <p:cNvPr id="11" name="Group 10">
            <a:extLst>
              <a:ext uri="{FF2B5EF4-FFF2-40B4-BE49-F238E27FC236}">
                <a16:creationId xmlns:a16="http://schemas.microsoft.com/office/drawing/2014/main" id="{5474E6BB-CCA6-CC47-8617-346673F363BD}"/>
              </a:ext>
            </a:extLst>
          </p:cNvPr>
          <p:cNvGrpSpPr/>
          <p:nvPr/>
        </p:nvGrpSpPr>
        <p:grpSpPr>
          <a:xfrm>
            <a:off x="6306553" y="2187247"/>
            <a:ext cx="3668713" cy="1112838"/>
            <a:chOff x="6306553" y="2187247"/>
            <a:chExt cx="3668713" cy="1112838"/>
          </a:xfrm>
        </p:grpSpPr>
        <p:sp>
          <p:nvSpPr>
            <p:cNvPr id="196" name="Line 174">
              <a:extLst>
                <a:ext uri="{FF2B5EF4-FFF2-40B4-BE49-F238E27FC236}">
                  <a16:creationId xmlns:a16="http://schemas.microsoft.com/office/drawing/2014/main" id="{FF81BD19-4683-8144-8837-5193B3691D8F}"/>
                </a:ext>
              </a:extLst>
            </p:cNvPr>
            <p:cNvSpPr>
              <a:spLocks noChangeShapeType="1"/>
            </p:cNvSpPr>
            <p:nvPr/>
          </p:nvSpPr>
          <p:spPr bwMode="auto">
            <a:xfrm>
              <a:off x="7628941" y="2342822"/>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0" name="Rectangle 182">
              <a:extLst>
                <a:ext uri="{FF2B5EF4-FFF2-40B4-BE49-F238E27FC236}">
                  <a16:creationId xmlns:a16="http://schemas.microsoft.com/office/drawing/2014/main" id="{C74BFDE4-D3AE-5C4E-B670-449D49B67C22}"/>
                </a:ext>
              </a:extLst>
            </p:cNvPr>
            <p:cNvSpPr>
              <a:spLocks noChangeArrowheads="1"/>
            </p:cNvSpPr>
            <p:nvPr/>
          </p:nvSpPr>
          <p:spPr bwMode="auto">
            <a:xfrm>
              <a:off x="8332203" y="2423785"/>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01" name="Text Box 183">
              <a:extLst>
                <a:ext uri="{FF2B5EF4-FFF2-40B4-BE49-F238E27FC236}">
                  <a16:creationId xmlns:a16="http://schemas.microsoft.com/office/drawing/2014/main" id="{B8140015-E345-EE4A-90B6-3552DAC43E5C}"/>
                </a:ext>
              </a:extLst>
            </p:cNvPr>
            <p:cNvSpPr txBox="1">
              <a:spLocks noChangeArrowheads="1"/>
            </p:cNvSpPr>
            <p:nvPr/>
          </p:nvSpPr>
          <p:spPr bwMode="auto">
            <a:xfrm>
              <a:off x="7773403" y="2476172"/>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grpSp>
          <p:nvGrpSpPr>
            <p:cNvPr id="219" name="Group 206">
              <a:extLst>
                <a:ext uri="{FF2B5EF4-FFF2-40B4-BE49-F238E27FC236}">
                  <a16:creationId xmlns:a16="http://schemas.microsoft.com/office/drawing/2014/main" id="{C3DB656C-371F-854E-81A2-904083BC4AF6}"/>
                </a:ext>
              </a:extLst>
            </p:cNvPr>
            <p:cNvGrpSpPr>
              <a:grpSpLocks/>
            </p:cNvGrpSpPr>
            <p:nvPr/>
          </p:nvGrpSpPr>
          <p:grpSpPr bwMode="auto">
            <a:xfrm>
              <a:off x="7614653" y="2728585"/>
              <a:ext cx="2346325" cy="571500"/>
              <a:chOff x="3759" y="1622"/>
              <a:chExt cx="1478" cy="360"/>
            </a:xfrm>
          </p:grpSpPr>
          <p:sp>
            <p:nvSpPr>
              <p:cNvPr id="220" name="Line 203">
                <a:extLst>
                  <a:ext uri="{FF2B5EF4-FFF2-40B4-BE49-F238E27FC236}">
                    <a16:creationId xmlns:a16="http://schemas.microsoft.com/office/drawing/2014/main" id="{90E12E5A-5437-8944-A28F-2F13C852A4D2}"/>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1" name="Rectangle 204">
                <a:extLst>
                  <a:ext uri="{FF2B5EF4-FFF2-40B4-BE49-F238E27FC236}">
                    <a16:creationId xmlns:a16="http://schemas.microsoft.com/office/drawing/2014/main" id="{7550E74D-2DAE-BC48-88DC-FF5E0936D8AA}"/>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205">
                <a:extLst>
                  <a:ext uri="{FF2B5EF4-FFF2-40B4-BE49-F238E27FC236}">
                    <a16:creationId xmlns:a16="http://schemas.microsoft.com/office/drawing/2014/main" id="{1863CB88-8ADD-294C-BE46-8D80EEB9E9FE}"/>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sp>
          <p:nvSpPr>
            <p:cNvPr id="230" name="Text Box 214">
              <a:extLst>
                <a:ext uri="{FF2B5EF4-FFF2-40B4-BE49-F238E27FC236}">
                  <a16:creationId xmlns:a16="http://schemas.microsoft.com/office/drawing/2014/main" id="{8333BF3A-4F52-4F44-921F-4BAD57A4119A}"/>
                </a:ext>
              </a:extLst>
            </p:cNvPr>
            <p:cNvSpPr txBox="1">
              <a:spLocks noChangeArrowheads="1"/>
            </p:cNvSpPr>
            <p:nvPr/>
          </p:nvSpPr>
          <p:spPr bwMode="auto">
            <a:xfrm>
              <a:off x="6306553" y="2187247"/>
              <a:ext cx="1266825" cy="3048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000000"/>
                  </a:solidFill>
                  <a:effectLst/>
                  <a:uLnTx/>
                  <a:uFillTx/>
                  <a:latin typeface="Tahoma" charset="0"/>
                  <a:ea typeface="ＭＳ Ｐゴシック" charset="0"/>
                  <a:cs typeface="+mn-cs"/>
                </a:rPr>
                <a:t>SendBase</a:t>
              </a: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=92</a:t>
              </a:r>
            </a:p>
          </p:txBody>
        </p:sp>
      </p:grpSp>
      <p:grpSp>
        <p:nvGrpSpPr>
          <p:cNvPr id="231" name="Group 219">
            <a:extLst>
              <a:ext uri="{FF2B5EF4-FFF2-40B4-BE49-F238E27FC236}">
                <a16:creationId xmlns:a16="http://schemas.microsoft.com/office/drawing/2014/main" id="{2259D372-4B08-6D4E-A450-9719B81C5E51}"/>
              </a:ext>
            </a:extLst>
          </p:cNvPr>
          <p:cNvGrpSpPr>
            <a:grpSpLocks/>
          </p:cNvGrpSpPr>
          <p:nvPr/>
        </p:nvGrpSpPr>
        <p:grpSpPr bwMode="auto">
          <a:xfrm>
            <a:off x="7186028" y="1463347"/>
            <a:ext cx="630238" cy="533400"/>
            <a:chOff x="-44" y="1473"/>
            <a:chExt cx="981" cy="1105"/>
          </a:xfrm>
        </p:grpSpPr>
        <p:pic>
          <p:nvPicPr>
            <p:cNvPr id="232" name="Picture 220" descr="desktop_computer_stylized_medium">
              <a:extLst>
                <a:ext uri="{FF2B5EF4-FFF2-40B4-BE49-F238E27FC236}">
                  <a16:creationId xmlns:a16="http://schemas.microsoft.com/office/drawing/2014/main" id="{2D27C27D-9556-884F-AE7C-167179E6E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 name="Freeform 221">
              <a:extLst>
                <a:ext uri="{FF2B5EF4-FFF2-40B4-BE49-F238E27FC236}">
                  <a16:creationId xmlns:a16="http://schemas.microsoft.com/office/drawing/2014/main" id="{7E825289-4A0B-4346-8F90-2D5646E5B4C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4" name="Group 225">
            <a:extLst>
              <a:ext uri="{FF2B5EF4-FFF2-40B4-BE49-F238E27FC236}">
                <a16:creationId xmlns:a16="http://schemas.microsoft.com/office/drawing/2014/main" id="{E20B8076-92C2-A04F-B618-A3527994FF6A}"/>
              </a:ext>
            </a:extLst>
          </p:cNvPr>
          <p:cNvGrpSpPr>
            <a:grpSpLocks/>
          </p:cNvGrpSpPr>
          <p:nvPr/>
        </p:nvGrpSpPr>
        <p:grpSpPr bwMode="auto">
          <a:xfrm flipH="1">
            <a:off x="9753016" y="1469697"/>
            <a:ext cx="631825" cy="622300"/>
            <a:chOff x="-44" y="1473"/>
            <a:chExt cx="981" cy="1105"/>
          </a:xfrm>
        </p:grpSpPr>
        <p:pic>
          <p:nvPicPr>
            <p:cNvPr id="235" name="Picture 226" descr="desktop_computer_stylized_medium">
              <a:extLst>
                <a:ext uri="{FF2B5EF4-FFF2-40B4-BE49-F238E27FC236}">
                  <a16:creationId xmlns:a16="http://schemas.microsoft.com/office/drawing/2014/main" id="{892509C8-70E3-9344-BECE-67F22233D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 name="Freeform 227">
              <a:extLst>
                <a:ext uri="{FF2B5EF4-FFF2-40B4-BE49-F238E27FC236}">
                  <a16:creationId xmlns:a16="http://schemas.microsoft.com/office/drawing/2014/main" id="{36FE986B-8994-0941-B989-B811ADDEEE34}"/>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37" name="Group 228">
            <a:extLst>
              <a:ext uri="{FF2B5EF4-FFF2-40B4-BE49-F238E27FC236}">
                <a16:creationId xmlns:a16="http://schemas.microsoft.com/office/drawing/2014/main" id="{F8939732-2442-144E-A5BB-23D63EE09D71}"/>
              </a:ext>
            </a:extLst>
          </p:cNvPr>
          <p:cNvGrpSpPr>
            <a:grpSpLocks/>
          </p:cNvGrpSpPr>
          <p:nvPr/>
        </p:nvGrpSpPr>
        <p:grpSpPr bwMode="auto">
          <a:xfrm>
            <a:off x="1601856" y="1474460"/>
            <a:ext cx="630238" cy="533400"/>
            <a:chOff x="-44" y="1473"/>
            <a:chExt cx="981" cy="1105"/>
          </a:xfrm>
        </p:grpSpPr>
        <p:pic>
          <p:nvPicPr>
            <p:cNvPr id="238" name="Picture 229" descr="desktop_computer_stylized_medium">
              <a:extLst>
                <a:ext uri="{FF2B5EF4-FFF2-40B4-BE49-F238E27FC236}">
                  <a16:creationId xmlns:a16="http://schemas.microsoft.com/office/drawing/2014/main" id="{D7F5765B-05B0-5245-99DA-1820CD6FB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 name="Freeform 230">
              <a:extLst>
                <a:ext uri="{FF2B5EF4-FFF2-40B4-BE49-F238E27FC236}">
                  <a16:creationId xmlns:a16="http://schemas.microsoft.com/office/drawing/2014/main" id="{D897DE15-A97F-F848-8C0A-B28F47B33231}"/>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0" name="Group 231">
            <a:extLst>
              <a:ext uri="{FF2B5EF4-FFF2-40B4-BE49-F238E27FC236}">
                <a16:creationId xmlns:a16="http://schemas.microsoft.com/office/drawing/2014/main" id="{E145A84A-1570-9C46-A817-B68A25E966D9}"/>
              </a:ext>
            </a:extLst>
          </p:cNvPr>
          <p:cNvGrpSpPr>
            <a:grpSpLocks/>
          </p:cNvGrpSpPr>
          <p:nvPr/>
        </p:nvGrpSpPr>
        <p:grpSpPr bwMode="auto">
          <a:xfrm flipH="1">
            <a:off x="4179956" y="1458585"/>
            <a:ext cx="709613" cy="600075"/>
            <a:chOff x="-44" y="1473"/>
            <a:chExt cx="981" cy="1105"/>
          </a:xfrm>
        </p:grpSpPr>
        <p:pic>
          <p:nvPicPr>
            <p:cNvPr id="241" name="Picture 232" descr="desktop_computer_stylized_medium">
              <a:extLst>
                <a:ext uri="{FF2B5EF4-FFF2-40B4-BE49-F238E27FC236}">
                  <a16:creationId xmlns:a16="http://schemas.microsoft.com/office/drawing/2014/main" id="{332C004D-ED3A-7348-8EC0-DF65AFEC6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 name="Freeform 233">
              <a:extLst>
                <a:ext uri="{FF2B5EF4-FFF2-40B4-BE49-F238E27FC236}">
                  <a16:creationId xmlns:a16="http://schemas.microsoft.com/office/drawing/2014/main" id="{A74C9FB1-2D29-F14B-8569-8E203840CFB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9" name="TextBox 18">
            <a:extLst>
              <a:ext uri="{FF2B5EF4-FFF2-40B4-BE49-F238E27FC236}">
                <a16:creationId xmlns:a16="http://schemas.microsoft.com/office/drawing/2014/main" id="{8C70D25B-261A-724E-991C-E91D345300FB}"/>
              </a:ext>
            </a:extLst>
          </p:cNvPr>
          <p:cNvSpPr txBox="1"/>
          <p:nvPr/>
        </p:nvSpPr>
        <p:spPr>
          <a:xfrm>
            <a:off x="9973410" y="4508500"/>
            <a:ext cx="1591398" cy="535531"/>
          </a:xfrm>
          <a:prstGeom prst="rect">
            <a:avLst/>
          </a:prstGeom>
          <a:noFill/>
        </p:spPr>
        <p:txBody>
          <a:bodyPr wrap="non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send cumulative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Calibri"/>
                <a:ea typeface="+mn-ea"/>
                <a:cs typeface="+mn-cs"/>
              </a:rPr>
              <a:t>ACK for 120</a:t>
            </a:r>
          </a:p>
        </p:txBody>
      </p:sp>
      <p:sp>
        <p:nvSpPr>
          <p:cNvPr id="89" name="Slide Number Placeholder 2">
            <a:extLst>
              <a:ext uri="{FF2B5EF4-FFF2-40B4-BE49-F238E27FC236}">
                <a16:creationId xmlns:a16="http://schemas.microsoft.com/office/drawing/2014/main" id="{9219ABA9-4F40-D04C-A34A-87A2AE31AF2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12</a:t>
            </a:fld>
            <a:endParaRPr lang="en-US" dirty="0"/>
          </a:p>
        </p:txBody>
      </p:sp>
    </p:spTree>
    <p:extLst>
      <p:ext uri="{BB962C8B-B14F-4D97-AF65-F5344CB8AC3E}">
        <p14:creationId xmlns:p14="http://schemas.microsoft.com/office/powerpoint/2010/main" val="42388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500"/>
                            </p:stCondLst>
                            <p:childTnLst>
                              <p:par>
                                <p:cTn id="31" presetID="22" presetClass="entr" presetSubtype="2"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right)">
                                      <p:cBhvr>
                                        <p:cTn id="33" dur="500"/>
                                        <p:tgtEl>
                                          <p:spTgt spid="12"/>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9"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dissolve">
                                      <p:cBhvr>
                                        <p:cTn id="50" dur="500"/>
                                        <p:tgtEl>
                                          <p:spTgt spid="19"/>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right)">
                                      <p:cBhvr>
                                        <p:cTn id="54" dur="500"/>
                                        <p:tgtEl>
                                          <p:spTgt spid="15"/>
                                        </p:tgtEl>
                                      </p:cBhvr>
                                    </p:animEffect>
                                  </p:childTnLst>
                                </p:cTn>
                              </p:par>
                            </p:childTnLst>
                          </p:cTn>
                        </p:par>
                        <p:par>
                          <p:cTn id="55" fill="hold">
                            <p:stCondLst>
                              <p:cond delay="2000"/>
                            </p:stCondLst>
                            <p:childTnLst>
                              <p:par>
                                <p:cTn id="56" presetID="9" presetClass="entr" presetSubtype="0" fill="hold" grpId="0" nodeType="after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dissolve">
                                      <p:cBhvr>
                                        <p:cTn id="58"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retransmission scenarios</a:t>
            </a:r>
            <a:endParaRPr lang="en-US" sz="4400" b="0" dirty="0"/>
          </a:p>
        </p:txBody>
      </p:sp>
      <p:sp>
        <p:nvSpPr>
          <p:cNvPr id="119" name="Text Box 34">
            <a:extLst>
              <a:ext uri="{FF2B5EF4-FFF2-40B4-BE49-F238E27FC236}">
                <a16:creationId xmlns:a16="http://schemas.microsoft.com/office/drawing/2014/main" id="{ADFB94EB-2205-5C4D-A60C-0BE52074D9EF}"/>
              </a:ext>
            </a:extLst>
          </p:cNvPr>
          <p:cNvSpPr txBox="1">
            <a:spLocks noChangeArrowheads="1"/>
          </p:cNvSpPr>
          <p:nvPr/>
        </p:nvSpPr>
        <p:spPr bwMode="auto">
          <a:xfrm>
            <a:off x="1902139" y="5486400"/>
            <a:ext cx="2542862" cy="6463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Tahoma" charset="0"/>
                <a:ea typeface="ＭＳ Ｐゴシック" charset="0"/>
                <a:cs typeface="+mn-cs"/>
              </a:rPr>
              <a:t>cumulative ACK covers for earlier lost ACK</a:t>
            </a:r>
            <a:endParaRPr kumimoji="0" lang="en-US" sz="10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121" name="Line 36">
            <a:extLst>
              <a:ext uri="{FF2B5EF4-FFF2-40B4-BE49-F238E27FC236}">
                <a16:creationId xmlns:a16="http://schemas.microsoft.com/office/drawing/2014/main" id="{CCBE06AD-8A86-F04F-8691-D7894B915278}"/>
              </a:ext>
            </a:extLst>
          </p:cNvPr>
          <p:cNvSpPr>
            <a:spLocks noChangeShapeType="1"/>
          </p:cNvSpPr>
          <p:nvPr/>
        </p:nvSpPr>
        <p:spPr bwMode="auto">
          <a:xfrm>
            <a:off x="2039800" y="2349049"/>
            <a:ext cx="2346325"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3" name="Text Box 39">
            <a:extLst>
              <a:ext uri="{FF2B5EF4-FFF2-40B4-BE49-F238E27FC236}">
                <a16:creationId xmlns:a16="http://schemas.microsoft.com/office/drawing/2014/main" id="{97669ECF-79A1-4D41-8748-0027E9432529}"/>
              </a:ext>
            </a:extLst>
          </p:cNvPr>
          <p:cNvSpPr txBox="1">
            <a:spLocks noChangeArrowheads="1"/>
          </p:cNvSpPr>
          <p:nvPr/>
        </p:nvSpPr>
        <p:spPr bwMode="auto">
          <a:xfrm>
            <a:off x="3965437" y="1177474"/>
            <a:ext cx="773113"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124" name="Text Box 43">
            <a:extLst>
              <a:ext uri="{FF2B5EF4-FFF2-40B4-BE49-F238E27FC236}">
                <a16:creationId xmlns:a16="http://schemas.microsoft.com/office/drawing/2014/main" id="{0992C83B-4206-984D-AB17-6BDBF1D64593}"/>
              </a:ext>
            </a:extLst>
          </p:cNvPr>
          <p:cNvSpPr txBox="1">
            <a:spLocks noChangeArrowheads="1"/>
          </p:cNvSpPr>
          <p:nvPr/>
        </p:nvSpPr>
        <p:spPr bwMode="auto">
          <a:xfrm>
            <a:off x="1644512" y="1207637"/>
            <a:ext cx="776288" cy="336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sp>
        <p:nvSpPr>
          <p:cNvPr id="125" name="Rectangle 44">
            <a:extLst>
              <a:ext uri="{FF2B5EF4-FFF2-40B4-BE49-F238E27FC236}">
                <a16:creationId xmlns:a16="http://schemas.microsoft.com/office/drawing/2014/main" id="{831F8853-027A-294B-AA6D-ACCABA945CDE}"/>
              </a:ext>
            </a:extLst>
          </p:cNvPr>
          <p:cNvSpPr>
            <a:spLocks noChangeArrowheads="1"/>
          </p:cNvSpPr>
          <p:nvPr/>
        </p:nvSpPr>
        <p:spPr bwMode="auto">
          <a:xfrm>
            <a:off x="2743062" y="2430012"/>
            <a:ext cx="869950" cy="4016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6" name="Text Box 45">
            <a:extLst>
              <a:ext uri="{FF2B5EF4-FFF2-40B4-BE49-F238E27FC236}">
                <a16:creationId xmlns:a16="http://schemas.microsoft.com/office/drawing/2014/main" id="{8D027E41-059B-A348-B661-6F2DD0666670}"/>
              </a:ext>
            </a:extLst>
          </p:cNvPr>
          <p:cNvSpPr txBox="1">
            <a:spLocks noChangeArrowheads="1"/>
          </p:cNvSpPr>
          <p:nvPr/>
        </p:nvSpPr>
        <p:spPr bwMode="auto">
          <a:xfrm>
            <a:off x="2184262" y="2482399"/>
            <a:ext cx="2085975"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Seq=92, 8 bytes of data</a:t>
            </a:r>
          </a:p>
        </p:txBody>
      </p:sp>
      <p:sp>
        <p:nvSpPr>
          <p:cNvPr id="130" name="Line 49">
            <a:extLst>
              <a:ext uri="{FF2B5EF4-FFF2-40B4-BE49-F238E27FC236}">
                <a16:creationId xmlns:a16="http://schemas.microsoft.com/office/drawing/2014/main" id="{7554A1BA-7B17-9947-9957-0D23896F869A}"/>
              </a:ext>
            </a:extLst>
          </p:cNvPr>
          <p:cNvSpPr>
            <a:spLocks noChangeShapeType="1"/>
          </p:cNvSpPr>
          <p:nvPr/>
        </p:nvSpPr>
        <p:spPr bwMode="auto">
          <a:xfrm>
            <a:off x="2019162" y="2107749"/>
            <a:ext cx="0" cy="3525838"/>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0">
            <a:extLst>
              <a:ext uri="{FF2B5EF4-FFF2-40B4-BE49-F238E27FC236}">
                <a16:creationId xmlns:a16="http://schemas.microsoft.com/office/drawing/2014/main" id="{CBDA8AA8-732F-A344-BAE1-68752D7E6D4A}"/>
              </a:ext>
            </a:extLst>
          </p:cNvPr>
          <p:cNvSpPr>
            <a:spLocks noChangeShapeType="1"/>
          </p:cNvSpPr>
          <p:nvPr/>
        </p:nvSpPr>
        <p:spPr bwMode="auto">
          <a:xfrm>
            <a:off x="4424225" y="2102987"/>
            <a:ext cx="0" cy="3538537"/>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15CBAF7E-F641-074E-A960-6453A9AD2BBF}"/>
              </a:ext>
            </a:extLst>
          </p:cNvPr>
          <p:cNvGrpSpPr/>
          <p:nvPr/>
        </p:nvGrpSpPr>
        <p:grpSpPr>
          <a:xfrm>
            <a:off x="2009637" y="4431849"/>
            <a:ext cx="2652713" cy="879475"/>
            <a:chOff x="2035037" y="4444549"/>
            <a:chExt cx="2652713" cy="879475"/>
          </a:xfrm>
        </p:grpSpPr>
        <p:sp>
          <p:nvSpPr>
            <p:cNvPr id="120" name="Line 35">
              <a:extLst>
                <a:ext uri="{FF2B5EF4-FFF2-40B4-BE49-F238E27FC236}">
                  <a16:creationId xmlns:a16="http://schemas.microsoft.com/office/drawing/2014/main" id="{2F729834-AA00-3F49-9DAA-5799D25FBE77}"/>
                </a:ext>
              </a:extLst>
            </p:cNvPr>
            <p:cNvSpPr>
              <a:spLocks noChangeShapeType="1"/>
            </p:cNvSpPr>
            <p:nvPr/>
          </p:nvSpPr>
          <p:spPr bwMode="auto">
            <a:xfrm>
              <a:off x="2063612" y="4444549"/>
              <a:ext cx="2441575" cy="66516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Rectangle 51">
              <a:extLst>
                <a:ext uri="{FF2B5EF4-FFF2-40B4-BE49-F238E27FC236}">
                  <a16:creationId xmlns:a16="http://schemas.microsoft.com/office/drawing/2014/main" id="{5452ECDA-B3E0-374F-AC96-350658E75BBD}"/>
                </a:ext>
              </a:extLst>
            </p:cNvPr>
            <p:cNvSpPr>
              <a:spLocks noChangeArrowheads="1"/>
            </p:cNvSpPr>
            <p:nvPr/>
          </p:nvSpPr>
          <p:spPr bwMode="auto">
            <a:xfrm>
              <a:off x="2760525" y="4517574"/>
              <a:ext cx="933450" cy="5080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3" name="Text Box 52">
              <a:extLst>
                <a:ext uri="{FF2B5EF4-FFF2-40B4-BE49-F238E27FC236}">
                  <a16:creationId xmlns:a16="http://schemas.microsoft.com/office/drawing/2014/main" id="{CE55EEB5-1B37-394C-A536-E0960B386C84}"/>
                </a:ext>
              </a:extLst>
            </p:cNvPr>
            <p:cNvSpPr txBox="1">
              <a:spLocks noChangeArrowheads="1"/>
            </p:cNvSpPr>
            <p:nvPr/>
          </p:nvSpPr>
          <p:spPr bwMode="auto">
            <a:xfrm>
              <a:off x="2035037" y="4604887"/>
              <a:ext cx="2652713" cy="30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Seq=120,  15 bytes of data</a:t>
              </a:r>
            </a:p>
          </p:txBody>
        </p:sp>
        <p:sp>
          <p:nvSpPr>
            <p:cNvPr id="134" name="Rectangle 55">
              <a:extLst>
                <a:ext uri="{FF2B5EF4-FFF2-40B4-BE49-F238E27FC236}">
                  <a16:creationId xmlns:a16="http://schemas.microsoft.com/office/drawing/2014/main" id="{448E8CE2-468E-C147-BBB6-851B8973F0A4}"/>
                </a:ext>
              </a:extLst>
            </p:cNvPr>
            <p:cNvSpPr>
              <a:spLocks noChangeArrowheads="1"/>
            </p:cNvSpPr>
            <p:nvPr/>
          </p:nvSpPr>
          <p:spPr bwMode="auto">
            <a:xfrm>
              <a:off x="2871650" y="5077962"/>
              <a:ext cx="747712" cy="24606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43" name="Group 63">
            <a:extLst>
              <a:ext uri="{FF2B5EF4-FFF2-40B4-BE49-F238E27FC236}">
                <a16:creationId xmlns:a16="http://schemas.microsoft.com/office/drawing/2014/main" id="{C3C010AE-BE43-6F47-963B-D6CB3155D42B}"/>
              </a:ext>
            </a:extLst>
          </p:cNvPr>
          <p:cNvGrpSpPr>
            <a:grpSpLocks/>
          </p:cNvGrpSpPr>
          <p:nvPr/>
        </p:nvGrpSpPr>
        <p:grpSpPr bwMode="auto">
          <a:xfrm>
            <a:off x="2025512" y="2734812"/>
            <a:ext cx="2346325" cy="571500"/>
            <a:chOff x="3759" y="1622"/>
            <a:chExt cx="1478" cy="360"/>
          </a:xfrm>
        </p:grpSpPr>
        <p:sp>
          <p:nvSpPr>
            <p:cNvPr id="144" name="Line 64">
              <a:extLst>
                <a:ext uri="{FF2B5EF4-FFF2-40B4-BE49-F238E27FC236}">
                  <a16:creationId xmlns:a16="http://schemas.microsoft.com/office/drawing/2014/main" id="{1530CC4E-B289-DB44-8685-B440E2B60DE1}"/>
                </a:ext>
              </a:extLst>
            </p:cNvPr>
            <p:cNvSpPr>
              <a:spLocks noChangeShapeType="1"/>
            </p:cNvSpPr>
            <p:nvPr/>
          </p:nvSpPr>
          <p:spPr bwMode="auto">
            <a:xfrm>
              <a:off x="3759" y="1622"/>
              <a:ext cx="1478" cy="3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5" name="Rectangle 65">
              <a:extLst>
                <a:ext uri="{FF2B5EF4-FFF2-40B4-BE49-F238E27FC236}">
                  <a16:creationId xmlns:a16="http://schemas.microsoft.com/office/drawing/2014/main" id="{FE817F64-FB48-EB47-B984-31AC87976FF4}"/>
                </a:ext>
              </a:extLst>
            </p:cNvPr>
            <p:cNvSpPr>
              <a:spLocks noChangeArrowheads="1"/>
            </p:cNvSpPr>
            <p:nvPr/>
          </p:nvSpPr>
          <p:spPr bwMode="auto">
            <a:xfrm>
              <a:off x="4202" y="1673"/>
              <a:ext cx="548" cy="25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6" name="Text Box 66">
              <a:extLst>
                <a:ext uri="{FF2B5EF4-FFF2-40B4-BE49-F238E27FC236}">
                  <a16:creationId xmlns:a16="http://schemas.microsoft.com/office/drawing/2014/main" id="{F1525CD3-6EAD-8B46-AE7B-D63A2D957330}"/>
                </a:ext>
              </a:extLst>
            </p:cNvPr>
            <p:cNvSpPr txBox="1">
              <a:spLocks noChangeArrowheads="1"/>
            </p:cNvSpPr>
            <p:nvPr/>
          </p:nvSpPr>
          <p:spPr bwMode="auto">
            <a:xfrm>
              <a:off x="3790" y="1706"/>
              <a:ext cx="1437"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Seq=100, 20 bytes of data</a:t>
              </a:r>
            </a:p>
          </p:txBody>
        </p:sp>
      </p:grpSp>
      <p:grpSp>
        <p:nvGrpSpPr>
          <p:cNvPr id="4" name="Group 3">
            <a:extLst>
              <a:ext uri="{FF2B5EF4-FFF2-40B4-BE49-F238E27FC236}">
                <a16:creationId xmlns:a16="http://schemas.microsoft.com/office/drawing/2014/main" id="{AEA8CEC7-4316-034E-9A10-D1758AB5C1E8}"/>
              </a:ext>
            </a:extLst>
          </p:cNvPr>
          <p:cNvGrpSpPr/>
          <p:nvPr/>
        </p:nvGrpSpPr>
        <p:grpSpPr>
          <a:xfrm>
            <a:off x="2030275" y="3011037"/>
            <a:ext cx="2324100" cy="1381125"/>
            <a:chOff x="2030275" y="3011037"/>
            <a:chExt cx="2324100" cy="1381125"/>
          </a:xfrm>
        </p:grpSpPr>
        <p:sp>
          <p:nvSpPr>
            <p:cNvPr id="118" name="Text Box 22">
              <a:extLst>
                <a:ext uri="{FF2B5EF4-FFF2-40B4-BE49-F238E27FC236}">
                  <a16:creationId xmlns:a16="http://schemas.microsoft.com/office/drawing/2014/main" id="{26DC4EAE-1D60-F74E-A59A-4591BEF7DB8A}"/>
                </a:ext>
              </a:extLst>
            </p:cNvPr>
            <p:cNvSpPr txBox="1">
              <a:spLocks noChangeArrowheads="1"/>
            </p:cNvSpPr>
            <p:nvPr/>
          </p:nvSpPr>
          <p:spPr bwMode="auto">
            <a:xfrm>
              <a:off x="2654162" y="3372987"/>
              <a:ext cx="35877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a:ln>
                    <a:noFill/>
                  </a:ln>
                  <a:solidFill>
                    <a:srgbClr val="FF0000"/>
                  </a:solidFill>
                  <a:effectLst/>
                  <a:uLnTx/>
                  <a:uFillTx/>
                  <a:latin typeface="Tahoma" charset="0"/>
                  <a:ea typeface="ＭＳ Ｐゴシック" charset="0"/>
                  <a:cs typeface="+mn-cs"/>
                </a:rPr>
                <a:t>X</a:t>
              </a:r>
            </a:p>
          </p:txBody>
        </p:sp>
        <p:sp>
          <p:nvSpPr>
            <p:cNvPr id="122" name="Line 37">
              <a:extLst>
                <a:ext uri="{FF2B5EF4-FFF2-40B4-BE49-F238E27FC236}">
                  <a16:creationId xmlns:a16="http://schemas.microsoft.com/office/drawing/2014/main" id="{F82F123D-402E-6549-ACF5-E00DB455230B}"/>
                </a:ext>
              </a:extLst>
            </p:cNvPr>
            <p:cNvSpPr>
              <a:spLocks noChangeShapeType="1"/>
            </p:cNvSpPr>
            <p:nvPr/>
          </p:nvSpPr>
          <p:spPr bwMode="auto">
            <a:xfrm flipH="1">
              <a:off x="2917687" y="3011037"/>
              <a:ext cx="1431925" cy="57308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7" name="Group 46">
              <a:extLst>
                <a:ext uri="{FF2B5EF4-FFF2-40B4-BE49-F238E27FC236}">
                  <a16:creationId xmlns:a16="http://schemas.microsoft.com/office/drawing/2014/main" id="{324855DF-61E7-B748-8BCC-0D83D44C7E23}"/>
                </a:ext>
              </a:extLst>
            </p:cNvPr>
            <p:cNvGrpSpPr>
              <a:grpSpLocks/>
            </p:cNvGrpSpPr>
            <p:nvPr/>
          </p:nvGrpSpPr>
          <p:grpSpPr bwMode="auto">
            <a:xfrm>
              <a:off x="2939912" y="3211062"/>
              <a:ext cx="949325" cy="304800"/>
              <a:chOff x="4215" y="2253"/>
              <a:chExt cx="598" cy="192"/>
            </a:xfrm>
          </p:grpSpPr>
          <p:sp>
            <p:nvSpPr>
              <p:cNvPr id="128" name="Rectangle 47">
                <a:extLst>
                  <a:ext uri="{FF2B5EF4-FFF2-40B4-BE49-F238E27FC236}">
                    <a16:creationId xmlns:a16="http://schemas.microsoft.com/office/drawing/2014/main" id="{9FB09B08-6C10-9344-B5F2-19059A82D4DA}"/>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29" name="Text Box 48">
                <a:extLst>
                  <a:ext uri="{FF2B5EF4-FFF2-40B4-BE49-F238E27FC236}">
                    <a16:creationId xmlns:a16="http://schemas.microsoft.com/office/drawing/2014/main" id="{53E02B34-B365-F741-81B4-3CC6B76EE9BD}"/>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147" name="Line 67">
              <a:extLst>
                <a:ext uri="{FF2B5EF4-FFF2-40B4-BE49-F238E27FC236}">
                  <a16:creationId xmlns:a16="http://schemas.microsoft.com/office/drawing/2014/main" id="{3A9C7800-3C25-D246-B475-A10782D1A42F}"/>
                </a:ext>
              </a:extLst>
            </p:cNvPr>
            <p:cNvSpPr>
              <a:spLocks noChangeShapeType="1"/>
            </p:cNvSpPr>
            <p:nvPr/>
          </p:nvSpPr>
          <p:spPr bwMode="auto">
            <a:xfrm flipH="1">
              <a:off x="2030275" y="3366637"/>
              <a:ext cx="2324100" cy="1025525"/>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48" name="Group 68">
              <a:extLst>
                <a:ext uri="{FF2B5EF4-FFF2-40B4-BE49-F238E27FC236}">
                  <a16:creationId xmlns:a16="http://schemas.microsoft.com/office/drawing/2014/main" id="{17041CF4-B3BE-AC4C-8F4D-F6EFAD312E20}"/>
                </a:ext>
              </a:extLst>
            </p:cNvPr>
            <p:cNvGrpSpPr>
              <a:grpSpLocks/>
            </p:cNvGrpSpPr>
            <p:nvPr/>
          </p:nvGrpSpPr>
          <p:grpSpPr bwMode="auto">
            <a:xfrm>
              <a:off x="2673212" y="3768274"/>
              <a:ext cx="949325" cy="304800"/>
              <a:chOff x="4215" y="2253"/>
              <a:chExt cx="598" cy="192"/>
            </a:xfrm>
          </p:grpSpPr>
          <p:sp>
            <p:nvSpPr>
              <p:cNvPr id="149" name="Rectangle 69">
                <a:extLst>
                  <a:ext uri="{FF2B5EF4-FFF2-40B4-BE49-F238E27FC236}">
                    <a16:creationId xmlns:a16="http://schemas.microsoft.com/office/drawing/2014/main" id="{3AAC76A6-2B0F-6244-8FEC-36E70DA156CD}"/>
                  </a:ext>
                </a:extLst>
              </p:cNvPr>
              <p:cNvSpPr>
                <a:spLocks noChangeArrowheads="1"/>
              </p:cNvSpPr>
              <p:nvPr/>
            </p:nvSpPr>
            <p:spPr bwMode="auto">
              <a:xfrm>
                <a:off x="4265" y="2274"/>
                <a:ext cx="471" cy="15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Text Box 70">
                <a:extLst>
                  <a:ext uri="{FF2B5EF4-FFF2-40B4-BE49-F238E27FC236}">
                    <a16:creationId xmlns:a16="http://schemas.microsoft.com/office/drawing/2014/main" id="{821F7D19-F8C8-AE45-80AF-5153ED6D8304}"/>
                  </a:ext>
                </a:extLst>
              </p:cNvPr>
              <p:cNvSpPr txBox="1">
                <a:spLocks noChangeArrowheads="1"/>
              </p:cNvSpPr>
              <p:nvPr/>
            </p:nvSpPr>
            <p:spPr bwMode="auto">
              <a:xfrm>
                <a:off x="4215" y="2253"/>
                <a:ext cx="598" cy="1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rPr>
                  <a:t>ACK=120</a:t>
                </a:r>
                <a:endParaRPr kumimoji="0" lang="en-US" sz="1000" b="0" i="0" u="none" strike="noStrike" kern="0" cap="none" spc="0" normalizeH="0" baseline="0" noProof="0">
                  <a:ln>
                    <a:noFill/>
                  </a:ln>
                  <a:solidFill>
                    <a:srgbClr val="000000"/>
                  </a:solidFill>
                  <a:effectLst/>
                  <a:uLnTx/>
                  <a:uFillTx/>
                  <a:latin typeface="Times New Roman" charset="0"/>
                  <a:ea typeface="ＭＳ Ｐゴシック" charset="0"/>
                  <a:cs typeface="+mn-cs"/>
                </a:endParaRPr>
              </a:p>
            </p:txBody>
          </p:sp>
        </p:grpSp>
      </p:grpSp>
      <p:grpSp>
        <p:nvGrpSpPr>
          <p:cNvPr id="151" name="Group 84">
            <a:extLst>
              <a:ext uri="{FF2B5EF4-FFF2-40B4-BE49-F238E27FC236}">
                <a16:creationId xmlns:a16="http://schemas.microsoft.com/office/drawing/2014/main" id="{A513F213-614E-9644-8CDB-349CE9C0E465}"/>
              </a:ext>
            </a:extLst>
          </p:cNvPr>
          <p:cNvGrpSpPr>
            <a:grpSpLocks/>
          </p:cNvGrpSpPr>
          <p:nvPr/>
        </p:nvGrpSpPr>
        <p:grpSpPr bwMode="auto">
          <a:xfrm>
            <a:off x="1598475" y="1469574"/>
            <a:ext cx="630237" cy="533400"/>
            <a:chOff x="-44" y="1473"/>
            <a:chExt cx="981" cy="1105"/>
          </a:xfrm>
        </p:grpSpPr>
        <p:pic>
          <p:nvPicPr>
            <p:cNvPr id="152" name="Picture 85" descr="desktop_computer_stylized_medium">
              <a:extLst>
                <a:ext uri="{FF2B5EF4-FFF2-40B4-BE49-F238E27FC236}">
                  <a16:creationId xmlns:a16="http://schemas.microsoft.com/office/drawing/2014/main" id="{9BBAD69B-B04A-1542-BCB4-1BBB280A5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 name="Freeform 86">
              <a:extLst>
                <a:ext uri="{FF2B5EF4-FFF2-40B4-BE49-F238E27FC236}">
                  <a16:creationId xmlns:a16="http://schemas.microsoft.com/office/drawing/2014/main" id="{B7171269-7915-9C4F-B3F9-C51F59FC719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54" name="Group 87">
            <a:extLst>
              <a:ext uri="{FF2B5EF4-FFF2-40B4-BE49-F238E27FC236}">
                <a16:creationId xmlns:a16="http://schemas.microsoft.com/office/drawing/2014/main" id="{C16FC996-18F5-D44A-B06A-968A8827AE39}"/>
              </a:ext>
            </a:extLst>
          </p:cNvPr>
          <p:cNvGrpSpPr>
            <a:grpSpLocks/>
          </p:cNvGrpSpPr>
          <p:nvPr/>
        </p:nvGrpSpPr>
        <p:grpSpPr bwMode="auto">
          <a:xfrm flipH="1">
            <a:off x="4176575" y="1464812"/>
            <a:ext cx="674687" cy="590550"/>
            <a:chOff x="-44" y="1473"/>
            <a:chExt cx="981" cy="1105"/>
          </a:xfrm>
        </p:grpSpPr>
        <p:pic>
          <p:nvPicPr>
            <p:cNvPr id="155" name="Picture 88" descr="desktop_computer_stylized_medium">
              <a:extLst>
                <a:ext uri="{FF2B5EF4-FFF2-40B4-BE49-F238E27FC236}">
                  <a16:creationId xmlns:a16="http://schemas.microsoft.com/office/drawing/2014/main" id="{DD8C1025-5742-124A-A45D-17C092AE9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Freeform 89">
              <a:extLst>
                <a:ext uri="{FF2B5EF4-FFF2-40B4-BE49-F238E27FC236}">
                  <a16:creationId xmlns:a16="http://schemas.microsoft.com/office/drawing/2014/main" id="{29DD3896-6A51-A043-8276-55B2A1834ABA}"/>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36" name="Slide Number Placeholder 2">
            <a:extLst>
              <a:ext uri="{FF2B5EF4-FFF2-40B4-BE49-F238E27FC236}">
                <a16:creationId xmlns:a16="http://schemas.microsoft.com/office/drawing/2014/main" id="{F42F4D6B-59A3-9047-BAC8-F69D80AB687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13</a:t>
            </a:fld>
            <a:endParaRPr lang="en-US" dirty="0"/>
          </a:p>
        </p:txBody>
      </p:sp>
    </p:spTree>
    <p:extLst>
      <p:ext uri="{BB962C8B-B14F-4D97-AF65-F5344CB8AC3E}">
        <p14:creationId xmlns:p14="http://schemas.microsoft.com/office/powerpoint/2010/main" val="31439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500"/>
                                        <p:tgtEl>
                                          <p:spTgt spid="1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left)">
                                      <p:cBhvr>
                                        <p:cTn id="10" dur="500"/>
                                        <p:tgtEl>
                                          <p:spTgt spid="12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6"/>
                                        </p:tgtEl>
                                        <p:attrNameLst>
                                          <p:attrName>style.visibility</p:attrName>
                                        </p:attrNameLst>
                                      </p:cBhvr>
                                      <p:to>
                                        <p:strVal val="visible"/>
                                      </p:to>
                                    </p:set>
                                    <p:animEffect transition="in" filter="wipe(left)">
                                      <p:cBhvr>
                                        <p:cTn id="13" dur="500"/>
                                        <p:tgtEl>
                                          <p:spTgt spid="126"/>
                                        </p:tgtEl>
                                      </p:cBhvr>
                                    </p:animEffect>
                                  </p:childTnLst>
                                </p:cTn>
                              </p:par>
                              <p:par>
                                <p:cTn id="14" presetID="22" presetClass="entr" presetSubtype="8" fill="hold" nodeType="withEffect">
                                  <p:stCondLst>
                                    <p:cond delay="0"/>
                                  </p:stCondLst>
                                  <p:childTnLst>
                                    <p:set>
                                      <p:cBhvr>
                                        <p:cTn id="15" dur="1" fill="hold">
                                          <p:stCondLst>
                                            <p:cond delay="0"/>
                                          </p:stCondLst>
                                        </p:cTn>
                                        <p:tgtEl>
                                          <p:spTgt spid="143"/>
                                        </p:tgtEl>
                                        <p:attrNameLst>
                                          <p:attrName>style.visibility</p:attrName>
                                        </p:attrNameLst>
                                      </p:cBhvr>
                                      <p:to>
                                        <p:strVal val="visible"/>
                                      </p:to>
                                    </p:set>
                                    <p:animEffect transition="in" filter="wipe(left)">
                                      <p:cBhvr>
                                        <p:cTn id="16" dur="500"/>
                                        <p:tgtEl>
                                          <p:spTgt spid="143"/>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animBg="1"/>
      <p:bldP spid="125" grpId="0" animBg="1"/>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fast retransmit</a:t>
            </a:r>
            <a:endParaRPr lang="en-US" sz="4400" b="0" dirty="0"/>
          </a:p>
        </p:txBody>
      </p:sp>
      <p:sp>
        <p:nvSpPr>
          <p:cNvPr id="62" name="Line 10">
            <a:extLst>
              <a:ext uri="{FF2B5EF4-FFF2-40B4-BE49-F238E27FC236}">
                <a16:creationId xmlns:a16="http://schemas.microsoft.com/office/drawing/2014/main" id="{D5DBB1B8-3A7B-2149-A7A5-727E44799BF4}"/>
              </a:ext>
            </a:extLst>
          </p:cNvPr>
          <p:cNvSpPr>
            <a:spLocks noChangeShapeType="1"/>
          </p:cNvSpPr>
          <p:nvPr/>
        </p:nvSpPr>
        <p:spPr bwMode="auto">
          <a:xfrm flipH="1">
            <a:off x="7137251" y="1928015"/>
            <a:ext cx="0" cy="4413474"/>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11">
            <a:extLst>
              <a:ext uri="{FF2B5EF4-FFF2-40B4-BE49-F238E27FC236}">
                <a16:creationId xmlns:a16="http://schemas.microsoft.com/office/drawing/2014/main" id="{689C7DF6-5B6C-F34C-B350-3B553A4C7C71}"/>
              </a:ext>
            </a:extLst>
          </p:cNvPr>
          <p:cNvSpPr>
            <a:spLocks noChangeShapeType="1"/>
          </p:cNvSpPr>
          <p:nvPr/>
        </p:nvSpPr>
        <p:spPr bwMode="auto">
          <a:xfrm>
            <a:off x="10614518" y="2016469"/>
            <a:ext cx="14666" cy="43250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4" name="Text Box 34">
            <a:extLst>
              <a:ext uri="{FF2B5EF4-FFF2-40B4-BE49-F238E27FC236}">
                <a16:creationId xmlns:a16="http://schemas.microsoft.com/office/drawing/2014/main" id="{7F373F6A-C03C-9348-95D5-6812428E4AB9}"/>
              </a:ext>
            </a:extLst>
          </p:cNvPr>
          <p:cNvSpPr txBox="1">
            <a:spLocks noChangeArrowheads="1"/>
          </p:cNvSpPr>
          <p:nvPr/>
        </p:nvSpPr>
        <p:spPr bwMode="auto">
          <a:xfrm>
            <a:off x="9960336" y="1045159"/>
            <a:ext cx="1069083"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B</a:t>
            </a:r>
          </a:p>
        </p:txBody>
      </p:sp>
      <p:sp>
        <p:nvSpPr>
          <p:cNvPr id="75" name="Text Box 38">
            <a:extLst>
              <a:ext uri="{FF2B5EF4-FFF2-40B4-BE49-F238E27FC236}">
                <a16:creationId xmlns:a16="http://schemas.microsoft.com/office/drawing/2014/main" id="{DAC7237E-4C51-2843-8070-FFEA26334B0E}"/>
              </a:ext>
            </a:extLst>
          </p:cNvPr>
          <p:cNvSpPr txBox="1">
            <a:spLocks noChangeArrowheads="1"/>
          </p:cNvSpPr>
          <p:nvPr/>
        </p:nvSpPr>
        <p:spPr bwMode="auto">
          <a:xfrm>
            <a:off x="6733327" y="1065430"/>
            <a:ext cx="1073474" cy="3906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Host A</a:t>
            </a:r>
          </a:p>
        </p:txBody>
      </p:sp>
      <p:grpSp>
        <p:nvGrpSpPr>
          <p:cNvPr id="80" name="Group 78">
            <a:extLst>
              <a:ext uri="{FF2B5EF4-FFF2-40B4-BE49-F238E27FC236}">
                <a16:creationId xmlns:a16="http://schemas.microsoft.com/office/drawing/2014/main" id="{BFB3AB37-E716-1346-A8BA-2EFF122E1DFB}"/>
              </a:ext>
            </a:extLst>
          </p:cNvPr>
          <p:cNvGrpSpPr>
            <a:grpSpLocks/>
          </p:cNvGrpSpPr>
          <p:nvPr/>
        </p:nvGrpSpPr>
        <p:grpSpPr bwMode="auto">
          <a:xfrm>
            <a:off x="6606003" y="2250502"/>
            <a:ext cx="548811" cy="4090987"/>
            <a:chOff x="397" y="868"/>
            <a:chExt cx="250" cy="2220"/>
          </a:xfrm>
        </p:grpSpPr>
        <p:sp>
          <p:nvSpPr>
            <p:cNvPr id="81" name="Text Box 50">
              <a:extLst>
                <a:ext uri="{FF2B5EF4-FFF2-40B4-BE49-F238E27FC236}">
                  <a16:creationId xmlns:a16="http://schemas.microsoft.com/office/drawing/2014/main" id="{20D2BEC4-83BC-594C-9709-4963DF5C652E}"/>
                </a:ext>
              </a:extLst>
            </p:cNvPr>
            <p:cNvSpPr txBox="1">
              <a:spLocks noChangeArrowheads="1"/>
            </p:cNvSpPr>
            <p:nvPr/>
          </p:nvSpPr>
          <p:spPr bwMode="auto">
            <a:xfrm rot="10800000">
              <a:off x="397" y="1778"/>
              <a:ext cx="250" cy="4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timeout</a:t>
              </a:r>
            </a:p>
          </p:txBody>
        </p:sp>
        <p:grpSp>
          <p:nvGrpSpPr>
            <p:cNvPr id="82" name="Group 51">
              <a:extLst>
                <a:ext uri="{FF2B5EF4-FFF2-40B4-BE49-F238E27FC236}">
                  <a16:creationId xmlns:a16="http://schemas.microsoft.com/office/drawing/2014/main" id="{EDCC85C1-CBD8-CF48-BE14-AB550ACC9CD9}"/>
                </a:ext>
              </a:extLst>
            </p:cNvPr>
            <p:cNvGrpSpPr>
              <a:grpSpLocks/>
            </p:cNvGrpSpPr>
            <p:nvPr/>
          </p:nvGrpSpPr>
          <p:grpSpPr bwMode="auto">
            <a:xfrm>
              <a:off x="488" y="868"/>
              <a:ext cx="66" cy="893"/>
              <a:chOff x="3099" y="1749"/>
              <a:chExt cx="66" cy="320"/>
            </a:xfrm>
          </p:grpSpPr>
          <p:sp>
            <p:nvSpPr>
              <p:cNvPr id="86" name="Line 52">
                <a:extLst>
                  <a:ext uri="{FF2B5EF4-FFF2-40B4-BE49-F238E27FC236}">
                    <a16:creationId xmlns:a16="http://schemas.microsoft.com/office/drawing/2014/main" id="{F5C3CCA7-42E1-5E4B-B134-3ADAAE25F478}"/>
                  </a:ext>
                </a:extLst>
              </p:cNvPr>
              <p:cNvSpPr>
                <a:spLocks noChangeShapeType="1"/>
              </p:cNvSpPr>
              <p:nvPr/>
            </p:nvSpPr>
            <p:spPr bwMode="auto">
              <a:xfrm flipV="1">
                <a:off x="3129"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53">
                <a:extLst>
                  <a:ext uri="{FF2B5EF4-FFF2-40B4-BE49-F238E27FC236}">
                    <a16:creationId xmlns:a16="http://schemas.microsoft.com/office/drawing/2014/main" id="{8E5A8D16-FBBC-D14E-8BAD-251BDDCBBDB1}"/>
                  </a:ext>
                </a:extLst>
              </p:cNvPr>
              <p:cNvSpPr>
                <a:spLocks noChangeShapeType="1"/>
              </p:cNvSpPr>
              <p:nvPr/>
            </p:nvSpPr>
            <p:spPr bwMode="auto">
              <a:xfrm>
                <a:off x="3099"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83" name="Group 54">
              <a:extLst>
                <a:ext uri="{FF2B5EF4-FFF2-40B4-BE49-F238E27FC236}">
                  <a16:creationId xmlns:a16="http://schemas.microsoft.com/office/drawing/2014/main" id="{21D50596-28D4-5A43-9FB1-7BBC7387FCE9}"/>
                </a:ext>
              </a:extLst>
            </p:cNvPr>
            <p:cNvGrpSpPr>
              <a:grpSpLocks/>
            </p:cNvGrpSpPr>
            <p:nvPr/>
          </p:nvGrpSpPr>
          <p:grpSpPr bwMode="auto">
            <a:xfrm rot="10800000">
              <a:off x="485" y="2224"/>
              <a:ext cx="66" cy="864"/>
              <a:chOff x="3099" y="1749"/>
              <a:chExt cx="66" cy="320"/>
            </a:xfrm>
          </p:grpSpPr>
          <p:sp>
            <p:nvSpPr>
              <p:cNvPr id="84" name="Line 55">
                <a:extLst>
                  <a:ext uri="{FF2B5EF4-FFF2-40B4-BE49-F238E27FC236}">
                    <a16:creationId xmlns:a16="http://schemas.microsoft.com/office/drawing/2014/main" id="{80D32A34-44D9-C043-A214-A031ADF68922}"/>
                  </a:ext>
                </a:extLst>
              </p:cNvPr>
              <p:cNvSpPr>
                <a:spLocks noChangeShapeType="1"/>
              </p:cNvSpPr>
              <p:nvPr/>
            </p:nvSpPr>
            <p:spPr bwMode="auto">
              <a:xfrm flipV="1">
                <a:off x="3132" y="1749"/>
                <a:ext cx="0" cy="32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Line 56">
                <a:extLst>
                  <a:ext uri="{FF2B5EF4-FFF2-40B4-BE49-F238E27FC236}">
                    <a16:creationId xmlns:a16="http://schemas.microsoft.com/office/drawing/2014/main" id="{AE50FFCD-888F-5F49-95EA-1422F4F92DA1}"/>
                  </a:ext>
                </a:extLst>
              </p:cNvPr>
              <p:cNvSpPr>
                <a:spLocks noChangeShapeType="1"/>
              </p:cNvSpPr>
              <p:nvPr/>
            </p:nvSpPr>
            <p:spPr bwMode="auto">
              <a:xfrm>
                <a:off x="3106" y="1752"/>
                <a:ext cx="6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5" name="Group 4">
            <a:extLst>
              <a:ext uri="{FF2B5EF4-FFF2-40B4-BE49-F238E27FC236}">
                <a16:creationId xmlns:a16="http://schemas.microsoft.com/office/drawing/2014/main" id="{DFEC346A-D192-A745-962D-2F7187BE2EBA}"/>
              </a:ext>
            </a:extLst>
          </p:cNvPr>
          <p:cNvGrpSpPr/>
          <p:nvPr/>
        </p:nvGrpSpPr>
        <p:grpSpPr>
          <a:xfrm>
            <a:off x="7013299" y="3003106"/>
            <a:ext cx="3612455" cy="2092660"/>
            <a:chOff x="7013299" y="3003106"/>
            <a:chExt cx="3612455" cy="2092660"/>
          </a:xfrm>
        </p:grpSpPr>
        <p:sp>
          <p:nvSpPr>
            <p:cNvPr id="64" name="Line 12">
              <a:extLst>
                <a:ext uri="{FF2B5EF4-FFF2-40B4-BE49-F238E27FC236}">
                  <a16:creationId xmlns:a16="http://schemas.microsoft.com/office/drawing/2014/main" id="{95AEFD21-3019-6045-8B8C-F134C817BFAE}"/>
                </a:ext>
              </a:extLst>
            </p:cNvPr>
            <p:cNvSpPr>
              <a:spLocks noChangeShapeType="1"/>
            </p:cNvSpPr>
            <p:nvPr/>
          </p:nvSpPr>
          <p:spPr bwMode="auto">
            <a:xfrm flipH="1">
              <a:off x="7124339" y="3003106"/>
              <a:ext cx="3483853" cy="939821"/>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8" name="Line 17">
              <a:extLst>
                <a:ext uri="{FF2B5EF4-FFF2-40B4-BE49-F238E27FC236}">
                  <a16:creationId xmlns:a16="http://schemas.microsoft.com/office/drawing/2014/main" id="{D424C827-C61B-5F47-A8EF-11555EB430C0}"/>
                </a:ext>
              </a:extLst>
            </p:cNvPr>
            <p:cNvSpPr>
              <a:spLocks noChangeShapeType="1"/>
            </p:cNvSpPr>
            <p:nvPr/>
          </p:nvSpPr>
          <p:spPr bwMode="auto">
            <a:xfrm flipH="1">
              <a:off x="7126535" y="3495131"/>
              <a:ext cx="3499219" cy="96377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8">
              <a:extLst>
                <a:ext uri="{FF2B5EF4-FFF2-40B4-BE49-F238E27FC236}">
                  <a16:creationId xmlns:a16="http://schemas.microsoft.com/office/drawing/2014/main" id="{E299C9DA-59E0-D740-8F25-10DD099B646A}"/>
                </a:ext>
              </a:extLst>
            </p:cNvPr>
            <p:cNvSpPr>
              <a:spLocks noChangeShapeType="1"/>
            </p:cNvSpPr>
            <p:nvPr/>
          </p:nvSpPr>
          <p:spPr bwMode="auto">
            <a:xfrm flipH="1">
              <a:off x="7137252" y="3785544"/>
              <a:ext cx="3466289" cy="10301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0" name="Line 19">
              <a:extLst>
                <a:ext uri="{FF2B5EF4-FFF2-40B4-BE49-F238E27FC236}">
                  <a16:creationId xmlns:a16="http://schemas.microsoft.com/office/drawing/2014/main" id="{5BBCCA9A-EE48-4F4D-B1C7-EAC125089125}"/>
                </a:ext>
              </a:extLst>
            </p:cNvPr>
            <p:cNvSpPr>
              <a:spLocks noChangeShapeType="1"/>
            </p:cNvSpPr>
            <p:nvPr/>
          </p:nvSpPr>
          <p:spPr bwMode="auto">
            <a:xfrm flipH="1">
              <a:off x="7137252" y="4050906"/>
              <a:ext cx="3450923" cy="104486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Text Box 43">
              <a:extLst>
                <a:ext uri="{FF2B5EF4-FFF2-40B4-BE49-F238E27FC236}">
                  <a16:creationId xmlns:a16="http://schemas.microsoft.com/office/drawing/2014/main" id="{239E35BD-73CE-0B47-977F-0F2E0F1170FF}"/>
                </a:ext>
              </a:extLst>
            </p:cNvPr>
            <p:cNvSpPr txBox="1">
              <a:spLocks noChangeArrowheads="1"/>
            </p:cNvSpPr>
            <p:nvPr/>
          </p:nvSpPr>
          <p:spPr bwMode="auto">
            <a:xfrm rot="20736981">
              <a:off x="7013299" y="3540991"/>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0" name="Text Box 67">
              <a:extLst>
                <a:ext uri="{FF2B5EF4-FFF2-40B4-BE49-F238E27FC236}">
                  <a16:creationId xmlns:a16="http://schemas.microsoft.com/office/drawing/2014/main" id="{0D263B80-AF59-D348-84FD-932DC45167E5}"/>
                </a:ext>
              </a:extLst>
            </p:cNvPr>
            <p:cNvSpPr txBox="1">
              <a:spLocks noChangeArrowheads="1"/>
            </p:cNvSpPr>
            <p:nvPr/>
          </p:nvSpPr>
          <p:spPr bwMode="auto">
            <a:xfrm rot="20635106">
              <a:off x="7025762" y="4030047"/>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3" name="Text Box 74">
              <a:extLst>
                <a:ext uri="{FF2B5EF4-FFF2-40B4-BE49-F238E27FC236}">
                  <a16:creationId xmlns:a16="http://schemas.microsoft.com/office/drawing/2014/main" id="{8EFF23A0-366A-E64A-A6E3-90FD7CB3D7C0}"/>
                </a:ext>
              </a:extLst>
            </p:cNvPr>
            <p:cNvSpPr txBox="1">
              <a:spLocks noChangeArrowheads="1"/>
            </p:cNvSpPr>
            <p:nvPr/>
          </p:nvSpPr>
          <p:spPr bwMode="auto">
            <a:xfrm rot="20657108">
              <a:off x="7017491" y="4400415"/>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sp>
          <p:nvSpPr>
            <p:cNvPr id="96" name="Text Box 77">
              <a:extLst>
                <a:ext uri="{FF2B5EF4-FFF2-40B4-BE49-F238E27FC236}">
                  <a16:creationId xmlns:a16="http://schemas.microsoft.com/office/drawing/2014/main" id="{589E2F0E-5EA2-944C-B543-F8CCDFFE3457}"/>
                </a:ext>
              </a:extLst>
            </p:cNvPr>
            <p:cNvSpPr txBox="1">
              <a:spLocks noChangeArrowheads="1"/>
            </p:cNvSpPr>
            <p:nvPr/>
          </p:nvSpPr>
          <p:spPr bwMode="auto">
            <a:xfrm rot="20628354">
              <a:off x="7020313" y="4687228"/>
              <a:ext cx="1312756" cy="3538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charset="0"/>
                  <a:ea typeface="ＭＳ Ｐゴシック" charset="0"/>
                  <a:cs typeface="+mn-cs"/>
                </a:rPr>
                <a:t>ACK=100</a:t>
              </a:r>
              <a:endParaRPr kumimoji="0" lang="en-US" sz="1000" b="0" i="0" u="none" strike="noStrike" kern="0" cap="none" spc="0" normalizeH="0" baseline="0" noProof="0" dirty="0">
                <a:ln>
                  <a:noFill/>
                </a:ln>
                <a:solidFill>
                  <a:srgbClr val="000000"/>
                </a:solidFill>
                <a:effectLst/>
                <a:uLnTx/>
                <a:uFillTx/>
                <a:latin typeface="Times New Roman" charset="0"/>
                <a:ea typeface="ＭＳ Ｐゴシック" charset="0"/>
                <a:cs typeface="+mn-cs"/>
              </a:endParaRPr>
            </a:p>
          </p:txBody>
        </p:sp>
      </p:grpSp>
      <p:sp>
        <p:nvSpPr>
          <p:cNvPr id="97" name="Rectangle 84">
            <a:extLst>
              <a:ext uri="{FF2B5EF4-FFF2-40B4-BE49-F238E27FC236}">
                <a16:creationId xmlns:a16="http://schemas.microsoft.com/office/drawing/2014/main" id="{DDC13008-E549-D946-9386-1DAF70895444}"/>
              </a:ext>
            </a:extLst>
          </p:cNvPr>
          <p:cNvSpPr>
            <a:spLocks noChangeArrowheads="1"/>
          </p:cNvSpPr>
          <p:nvPr/>
        </p:nvSpPr>
        <p:spPr bwMode="auto">
          <a:xfrm>
            <a:off x="7435805" y="2563776"/>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 name="Group 3">
            <a:extLst>
              <a:ext uri="{FF2B5EF4-FFF2-40B4-BE49-F238E27FC236}">
                <a16:creationId xmlns:a16="http://schemas.microsoft.com/office/drawing/2014/main" id="{A410A887-ABC6-3C43-BE7B-AF0C2FBB6C93}"/>
              </a:ext>
            </a:extLst>
          </p:cNvPr>
          <p:cNvGrpSpPr/>
          <p:nvPr/>
        </p:nvGrpSpPr>
        <p:grpSpPr>
          <a:xfrm>
            <a:off x="7137252" y="2219051"/>
            <a:ext cx="3503609" cy="1809741"/>
            <a:chOff x="7137252" y="2219051"/>
            <a:chExt cx="3503609" cy="1809741"/>
          </a:xfrm>
        </p:grpSpPr>
        <p:sp>
          <p:nvSpPr>
            <p:cNvPr id="60" name="Line 3">
              <a:extLst>
                <a:ext uri="{FF2B5EF4-FFF2-40B4-BE49-F238E27FC236}">
                  <a16:creationId xmlns:a16="http://schemas.microsoft.com/office/drawing/2014/main" id="{2DDEC3DE-B6A8-CB4A-8854-325CA53758C5}"/>
                </a:ext>
              </a:extLst>
            </p:cNvPr>
            <p:cNvSpPr>
              <a:spLocks noChangeShapeType="1"/>
            </p:cNvSpPr>
            <p:nvPr/>
          </p:nvSpPr>
          <p:spPr bwMode="auto">
            <a:xfrm>
              <a:off x="7137252" y="2281830"/>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9">
              <a:extLst>
                <a:ext uri="{FF2B5EF4-FFF2-40B4-BE49-F238E27FC236}">
                  <a16:creationId xmlns:a16="http://schemas.microsoft.com/office/drawing/2014/main" id="{7443982D-7E67-3541-8BDB-FB3F54B4C262}"/>
                </a:ext>
              </a:extLst>
            </p:cNvPr>
            <p:cNvSpPr>
              <a:spLocks noChangeShapeType="1"/>
            </p:cNvSpPr>
            <p:nvPr/>
          </p:nvSpPr>
          <p:spPr bwMode="auto">
            <a:xfrm>
              <a:off x="7137252" y="2547191"/>
              <a:ext cx="2430134" cy="48096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14">
              <a:extLst>
                <a:ext uri="{FF2B5EF4-FFF2-40B4-BE49-F238E27FC236}">
                  <a16:creationId xmlns:a16="http://schemas.microsoft.com/office/drawing/2014/main" id="{45E4DCDF-3370-7840-AFF3-2F4DBC2FB6CD}"/>
                </a:ext>
              </a:extLst>
            </p:cNvPr>
            <p:cNvSpPr>
              <a:spLocks noChangeShapeType="1"/>
            </p:cNvSpPr>
            <p:nvPr/>
          </p:nvSpPr>
          <p:spPr bwMode="auto">
            <a:xfrm>
              <a:off x="7137252" y="2812553"/>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6" name="Line 15">
              <a:extLst>
                <a:ext uri="{FF2B5EF4-FFF2-40B4-BE49-F238E27FC236}">
                  <a16:creationId xmlns:a16="http://schemas.microsoft.com/office/drawing/2014/main" id="{99432412-7F47-DD4A-A770-DACE51980B08}"/>
                </a:ext>
              </a:extLst>
            </p:cNvPr>
            <p:cNvSpPr>
              <a:spLocks noChangeShapeType="1"/>
            </p:cNvSpPr>
            <p:nvPr/>
          </p:nvSpPr>
          <p:spPr bwMode="auto">
            <a:xfrm>
              <a:off x="7137252" y="3343275"/>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7" name="Line 16">
              <a:extLst>
                <a:ext uri="{FF2B5EF4-FFF2-40B4-BE49-F238E27FC236}">
                  <a16:creationId xmlns:a16="http://schemas.microsoft.com/office/drawing/2014/main" id="{D5993C48-F14C-2044-846C-9FEC391300A9}"/>
                </a:ext>
              </a:extLst>
            </p:cNvPr>
            <p:cNvSpPr>
              <a:spLocks noChangeShapeType="1"/>
            </p:cNvSpPr>
            <p:nvPr/>
          </p:nvSpPr>
          <p:spPr bwMode="auto">
            <a:xfrm>
              <a:off x="7137252" y="3077914"/>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1" name="Text Box 20">
              <a:extLst>
                <a:ext uri="{FF2B5EF4-FFF2-40B4-BE49-F238E27FC236}">
                  <a16:creationId xmlns:a16="http://schemas.microsoft.com/office/drawing/2014/main" id="{E876EFCF-EFAF-7745-82C0-69510059A681}"/>
                </a:ext>
              </a:extLst>
            </p:cNvPr>
            <p:cNvSpPr txBox="1">
              <a:spLocks noChangeArrowheads="1"/>
            </p:cNvSpPr>
            <p:nvPr/>
          </p:nvSpPr>
          <p:spPr bwMode="auto">
            <a:xfrm>
              <a:off x="9451039" y="2740684"/>
              <a:ext cx="390753" cy="53072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mn-cs"/>
                </a:rPr>
                <a:t>X</a:t>
              </a:r>
              <a:endParaRPr kumimoji="0" lang="en-US" sz="10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76" name="Text Box 40">
              <a:extLst>
                <a:ext uri="{FF2B5EF4-FFF2-40B4-BE49-F238E27FC236}">
                  <a16:creationId xmlns:a16="http://schemas.microsoft.com/office/drawing/2014/main" id="{9B99FD84-14B7-6845-8B4C-03596E083BDE}"/>
                </a:ext>
              </a:extLst>
            </p:cNvPr>
            <p:cNvSpPr txBox="1">
              <a:spLocks noChangeArrowheads="1"/>
            </p:cNvSpPr>
            <p:nvPr/>
          </p:nvSpPr>
          <p:spPr bwMode="auto">
            <a:xfrm rot="584648">
              <a:off x="7273253" y="2219051"/>
              <a:ext cx="2122193" cy="307777"/>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Seq=92, 8 bytes of data</a:t>
              </a:r>
            </a:p>
          </p:txBody>
        </p:sp>
        <p:sp>
          <p:nvSpPr>
            <p:cNvPr id="98" name="Text Box 83">
              <a:extLst>
                <a:ext uri="{FF2B5EF4-FFF2-40B4-BE49-F238E27FC236}">
                  <a16:creationId xmlns:a16="http://schemas.microsoft.com/office/drawing/2014/main" id="{677E8A81-661D-AA46-A7ED-6BC634EAB244}"/>
                </a:ext>
              </a:extLst>
            </p:cNvPr>
            <p:cNvSpPr txBox="1">
              <a:spLocks noChangeArrowheads="1"/>
            </p:cNvSpPr>
            <p:nvPr/>
          </p:nvSpPr>
          <p:spPr bwMode="auto">
            <a:xfrm rot="665764">
              <a:off x="7287508" y="2545419"/>
              <a:ext cx="2313691" cy="30777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8" name="Group 7">
            <a:extLst>
              <a:ext uri="{FF2B5EF4-FFF2-40B4-BE49-F238E27FC236}">
                <a16:creationId xmlns:a16="http://schemas.microsoft.com/office/drawing/2014/main" id="{13A0E61A-342C-6348-8A8F-CA25838E85CE}"/>
              </a:ext>
            </a:extLst>
          </p:cNvPr>
          <p:cNvGrpSpPr/>
          <p:nvPr/>
        </p:nvGrpSpPr>
        <p:grpSpPr>
          <a:xfrm>
            <a:off x="6842436" y="5132585"/>
            <a:ext cx="3833549" cy="696610"/>
            <a:chOff x="6842436" y="5132585"/>
            <a:chExt cx="3833549" cy="696610"/>
          </a:xfrm>
        </p:grpSpPr>
        <p:sp>
          <p:nvSpPr>
            <p:cNvPr id="72" name="Line 24">
              <a:extLst>
                <a:ext uri="{FF2B5EF4-FFF2-40B4-BE49-F238E27FC236}">
                  <a16:creationId xmlns:a16="http://schemas.microsoft.com/office/drawing/2014/main" id="{A22F562A-B278-CF40-B0A2-08D7E895698A}"/>
                </a:ext>
              </a:extLst>
            </p:cNvPr>
            <p:cNvSpPr>
              <a:spLocks noChangeShapeType="1"/>
            </p:cNvSpPr>
            <p:nvPr/>
          </p:nvSpPr>
          <p:spPr bwMode="auto">
            <a:xfrm>
              <a:off x="7172376" y="5143678"/>
              <a:ext cx="3503609" cy="685517"/>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Rectangle 85">
              <a:extLst>
                <a:ext uri="{FF2B5EF4-FFF2-40B4-BE49-F238E27FC236}">
                  <a16:creationId xmlns:a16="http://schemas.microsoft.com/office/drawing/2014/main" id="{C18ABD18-73AE-1540-89A2-73F2330E4BCD}"/>
                </a:ext>
              </a:extLst>
            </p:cNvPr>
            <p:cNvSpPr>
              <a:spLocks noChangeArrowheads="1"/>
            </p:cNvSpPr>
            <p:nvPr/>
          </p:nvSpPr>
          <p:spPr bwMode="auto">
            <a:xfrm>
              <a:off x="7408171" y="5224724"/>
              <a:ext cx="1047131" cy="26167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Text Box 86">
              <a:extLst>
                <a:ext uri="{FF2B5EF4-FFF2-40B4-BE49-F238E27FC236}">
                  <a16:creationId xmlns:a16="http://schemas.microsoft.com/office/drawing/2014/main" id="{DDF60828-DFE2-734F-A384-4D3CA07DDADD}"/>
                </a:ext>
              </a:extLst>
            </p:cNvPr>
            <p:cNvSpPr txBox="1">
              <a:spLocks noChangeArrowheads="1"/>
            </p:cNvSpPr>
            <p:nvPr/>
          </p:nvSpPr>
          <p:spPr bwMode="auto">
            <a:xfrm>
              <a:off x="6842436" y="5132585"/>
              <a:ext cx="3154565" cy="35381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Seq=100, 20 bytes of data</a:t>
              </a:r>
            </a:p>
          </p:txBody>
        </p:sp>
      </p:grpSp>
      <p:grpSp>
        <p:nvGrpSpPr>
          <p:cNvPr id="101" name="Group 93">
            <a:extLst>
              <a:ext uri="{FF2B5EF4-FFF2-40B4-BE49-F238E27FC236}">
                <a16:creationId xmlns:a16="http://schemas.microsoft.com/office/drawing/2014/main" id="{90980625-BCFD-F546-BD95-6CC80FC48859}"/>
              </a:ext>
            </a:extLst>
          </p:cNvPr>
          <p:cNvGrpSpPr>
            <a:grpSpLocks/>
          </p:cNvGrpSpPr>
          <p:nvPr/>
        </p:nvGrpSpPr>
        <p:grpSpPr bwMode="auto">
          <a:xfrm>
            <a:off x="6608198" y="1343690"/>
            <a:ext cx="810044" cy="619176"/>
            <a:chOff x="-44" y="1473"/>
            <a:chExt cx="981" cy="1105"/>
          </a:xfrm>
        </p:grpSpPr>
        <p:pic>
          <p:nvPicPr>
            <p:cNvPr id="102" name="Picture 94" descr="desktop_computer_stylized_medium">
              <a:extLst>
                <a:ext uri="{FF2B5EF4-FFF2-40B4-BE49-F238E27FC236}">
                  <a16:creationId xmlns:a16="http://schemas.microsoft.com/office/drawing/2014/main" id="{6FD17C8F-7985-B64F-82A4-84E39A7C7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Freeform 95">
              <a:extLst>
                <a:ext uri="{FF2B5EF4-FFF2-40B4-BE49-F238E27FC236}">
                  <a16:creationId xmlns:a16="http://schemas.microsoft.com/office/drawing/2014/main" id="{F7BDE405-F464-BB4E-8D0F-F82DE05FCBE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04" name="Group 96">
            <a:extLst>
              <a:ext uri="{FF2B5EF4-FFF2-40B4-BE49-F238E27FC236}">
                <a16:creationId xmlns:a16="http://schemas.microsoft.com/office/drawing/2014/main" id="{30D13886-717C-5C49-84EB-DD7C28AC75E9}"/>
              </a:ext>
            </a:extLst>
          </p:cNvPr>
          <p:cNvGrpSpPr>
            <a:grpSpLocks/>
          </p:cNvGrpSpPr>
          <p:nvPr/>
        </p:nvGrpSpPr>
        <p:grpSpPr bwMode="auto">
          <a:xfrm flipH="1">
            <a:off x="10328620" y="1375018"/>
            <a:ext cx="749093" cy="672617"/>
            <a:chOff x="-44" y="1473"/>
            <a:chExt cx="981" cy="1105"/>
          </a:xfrm>
        </p:grpSpPr>
        <p:pic>
          <p:nvPicPr>
            <p:cNvPr id="105" name="Picture 97" descr="desktop_computer_stylized_medium">
              <a:extLst>
                <a:ext uri="{FF2B5EF4-FFF2-40B4-BE49-F238E27FC236}">
                  <a16:creationId xmlns:a16="http://schemas.microsoft.com/office/drawing/2014/main" id="{5EB3C43B-1013-9A41-8AA9-8D6C5A2815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Freeform 98">
              <a:extLst>
                <a:ext uri="{FF2B5EF4-FFF2-40B4-BE49-F238E27FC236}">
                  <a16:creationId xmlns:a16="http://schemas.microsoft.com/office/drawing/2014/main" id="{1D800635-1037-4C4C-A3B0-794CE30A50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7" name="Group 6">
            <a:extLst>
              <a:ext uri="{FF2B5EF4-FFF2-40B4-BE49-F238E27FC236}">
                <a16:creationId xmlns:a16="http://schemas.microsoft.com/office/drawing/2014/main" id="{96BABFE7-C970-8E4B-A16C-A7D788B9DA23}"/>
              </a:ext>
            </a:extLst>
          </p:cNvPr>
          <p:cNvGrpSpPr/>
          <p:nvPr/>
        </p:nvGrpSpPr>
        <p:grpSpPr>
          <a:xfrm>
            <a:off x="1803400" y="4591050"/>
            <a:ext cx="5319534" cy="1606314"/>
            <a:chOff x="1803400" y="4591050"/>
            <a:chExt cx="5319534" cy="1606314"/>
          </a:xfrm>
        </p:grpSpPr>
        <p:pic>
          <p:nvPicPr>
            <p:cNvPr id="52" name="Picture 2" descr="Image result for light bulb icon">
              <a:extLst>
                <a:ext uri="{FF2B5EF4-FFF2-40B4-BE49-F238E27FC236}">
                  <a16:creationId xmlns:a16="http://schemas.microsoft.com/office/drawing/2014/main" id="{F30DA35F-A671-6D4D-9DD4-D0D5E13E1A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4591050"/>
              <a:ext cx="819150" cy="819150"/>
            </a:xfrm>
            <a:prstGeom prst="rect">
              <a:avLst/>
            </a:prstGeom>
            <a:noFill/>
            <a:extLst>
              <a:ext uri="{909E8E84-426E-40DD-AFC4-6F175D3DCCD1}">
                <a14:hiddenFill xmlns:a14="http://schemas.microsoft.com/office/drawing/2010/main">
                  <a:solidFill>
                    <a:srgbClr val="FFFFFF"/>
                  </a:solidFill>
                </a14:hiddenFill>
              </a:ext>
            </a:extLst>
          </p:spPr>
        </p:pic>
        <p:sp>
          <p:nvSpPr>
            <p:cNvPr id="73" name="Text Box 29">
              <a:extLst>
                <a:ext uri="{FF2B5EF4-FFF2-40B4-BE49-F238E27FC236}">
                  <a16:creationId xmlns:a16="http://schemas.microsoft.com/office/drawing/2014/main" id="{34AAC8DC-F059-7445-99BF-80AECC3E6614}"/>
                </a:ext>
              </a:extLst>
            </p:cNvPr>
            <p:cNvSpPr txBox="1">
              <a:spLocks noChangeArrowheads="1"/>
            </p:cNvSpPr>
            <p:nvPr/>
          </p:nvSpPr>
          <p:spPr bwMode="auto">
            <a:xfrm>
              <a:off x="2235200" y="4775436"/>
              <a:ext cx="4145527"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Receipt of three duplicate ACKs indicates 3 segments received after a missing segment – lost segment is likely. So retransmit!</a:t>
              </a:r>
              <a:endParaRPr kumimoji="0" lang="en-US" sz="1100" b="0" i="0" u="none" strike="noStrike" kern="0" cap="none" spc="0" normalizeH="0" baseline="0" noProof="0" dirty="0">
                <a:ln>
                  <a:noFill/>
                </a:ln>
                <a:solidFill>
                  <a:srgbClr val="000000"/>
                </a:solidFill>
                <a:effectLst/>
                <a:uLnTx/>
                <a:uFillTx/>
                <a:latin typeface="Calibri"/>
                <a:ea typeface="ＭＳ Ｐゴシック" charset="0"/>
                <a:cs typeface="+mn-cs"/>
              </a:endParaRPr>
            </a:p>
          </p:txBody>
        </p:sp>
        <p:cxnSp>
          <p:nvCxnSpPr>
            <p:cNvPr id="6" name="Straight Connector 5">
              <a:extLst>
                <a:ext uri="{FF2B5EF4-FFF2-40B4-BE49-F238E27FC236}">
                  <a16:creationId xmlns:a16="http://schemas.microsoft.com/office/drawing/2014/main" id="{CD551B68-D8DE-9043-B6CA-9F2F28DD2CA6}"/>
                </a:ext>
              </a:extLst>
            </p:cNvPr>
            <p:cNvCxnSpPr>
              <a:cxnSpLocks/>
            </p:cNvCxnSpPr>
            <p:nvPr/>
          </p:nvCxnSpPr>
          <p:spPr>
            <a:xfrm>
              <a:off x="6359939" y="5143678"/>
              <a:ext cx="762995"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34962C80-D280-E449-81BD-84D3E53124DD}"/>
              </a:ext>
            </a:extLst>
          </p:cNvPr>
          <p:cNvGrpSpPr/>
          <p:nvPr/>
        </p:nvGrpSpPr>
        <p:grpSpPr>
          <a:xfrm>
            <a:off x="790711" y="1227535"/>
            <a:ext cx="5214977" cy="2878929"/>
            <a:chOff x="7089911" y="1681505"/>
            <a:chExt cx="5214977" cy="2878929"/>
          </a:xfrm>
        </p:grpSpPr>
        <p:sp>
          <p:nvSpPr>
            <p:cNvPr id="58" name="Rectangle 5">
              <a:extLst>
                <a:ext uri="{FF2B5EF4-FFF2-40B4-BE49-F238E27FC236}">
                  <a16:creationId xmlns:a16="http://schemas.microsoft.com/office/drawing/2014/main" id="{F5C10379-FA54-C34D-B355-F07F5DA409A8}"/>
                </a:ext>
              </a:extLst>
            </p:cNvPr>
            <p:cNvSpPr>
              <a:spLocks noChangeArrowheads="1"/>
            </p:cNvSpPr>
            <p:nvPr/>
          </p:nvSpPr>
          <p:spPr bwMode="auto">
            <a:xfrm>
              <a:off x="7360355" y="2207758"/>
              <a:ext cx="4809067" cy="2263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1600">
                  <a:solidFill>
                    <a:schemeClr val="tx1"/>
                  </a:solidFill>
                  <a:latin typeface="Tahoma" panose="020B0604030504040204" pitchFamily="34" charset="0"/>
                  <a:ea typeface="ＭＳ Ｐゴシック" panose="020B0600070205080204" pitchFamily="34" charset="-128"/>
                </a:defRPr>
              </a:lvl1pPr>
              <a:lvl2pPr marL="463550" indent="-238125">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85000"/>
                </a:lnSpc>
                <a:spcBef>
                  <a:spcPct val="20000"/>
                </a:spcBef>
                <a:spcAft>
                  <a:spcPts val="0"/>
                </a:spcAft>
                <a:buClr>
                  <a:srgbClr val="000099"/>
                </a:buClr>
                <a:buSzPct val="65000"/>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if sender receives 3 additional ACKs for same data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triple duplicate ACKs”),</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resend </a:t>
              </a:r>
              <a:r>
                <a:rPr kumimoji="0" lang="en-US" altLang="ja-JP"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with smallest seq #</a:t>
              </a:r>
            </a:p>
            <a:p>
              <a:pPr marL="463550" marR="0" lvl="1" indent="-238125" algn="l" defTabSz="914400" rtl="0" eaLnBrk="1" fontAlgn="auto" latinLnBrk="0" hangingPunct="1">
                <a:lnSpc>
                  <a:spcPct val="85000"/>
                </a:lnSpc>
                <a:spcBef>
                  <a:spcPct val="20000"/>
                </a:spcBef>
                <a:spcAft>
                  <a:spcPts val="0"/>
                </a:spcAft>
                <a:buClr>
                  <a:srgbClr val="000099"/>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likely that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segment lost, so don’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wait for timeout</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9" name="Rectangle 6">
              <a:extLst>
                <a:ext uri="{FF2B5EF4-FFF2-40B4-BE49-F238E27FC236}">
                  <a16:creationId xmlns:a16="http://schemas.microsoft.com/office/drawing/2014/main" id="{8A365B45-4FD3-5C46-85AD-12CD5EA2110A}"/>
                </a:ext>
              </a:extLst>
            </p:cNvPr>
            <p:cNvSpPr>
              <a:spLocks noChangeArrowheads="1"/>
            </p:cNvSpPr>
            <p:nvPr/>
          </p:nvSpPr>
          <p:spPr bwMode="auto">
            <a:xfrm>
              <a:off x="7089911" y="1910106"/>
              <a:ext cx="5214977" cy="2650328"/>
            </a:xfrm>
            <a:prstGeom prst="rect">
              <a:avLst/>
            </a:prstGeom>
            <a:noFill/>
            <a:ln w="19050">
              <a:solidFill>
                <a:srgbClr val="C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07" name="Text Box 7">
              <a:extLst>
                <a:ext uri="{FF2B5EF4-FFF2-40B4-BE49-F238E27FC236}">
                  <a16:creationId xmlns:a16="http://schemas.microsoft.com/office/drawing/2014/main" id="{F5EE31CA-1C9B-9E4F-8E15-A0B0919A3B54}"/>
                </a:ext>
              </a:extLst>
            </p:cNvPr>
            <p:cNvSpPr txBox="1">
              <a:spLocks noChangeArrowheads="1"/>
            </p:cNvSpPr>
            <p:nvPr/>
          </p:nvSpPr>
          <p:spPr bwMode="auto">
            <a:xfrm>
              <a:off x="7348953" y="1681505"/>
              <a:ext cx="2773363" cy="4572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CC0000"/>
                  </a:solidFill>
                  <a:effectLst/>
                  <a:uLnTx/>
                  <a:uFillTx/>
                  <a:latin typeface="Tahoma" charset="0"/>
                  <a:ea typeface="ＭＳ Ｐゴシック" charset="0"/>
                  <a:cs typeface="+mn-cs"/>
                </a:rPr>
                <a:t>TCP fast retransmit</a:t>
              </a:r>
            </a:p>
          </p:txBody>
        </p:sp>
      </p:grpSp>
      <p:sp>
        <p:nvSpPr>
          <p:cNvPr id="53" name="Slide Number Placeholder 2">
            <a:extLst>
              <a:ext uri="{FF2B5EF4-FFF2-40B4-BE49-F238E27FC236}">
                <a16:creationId xmlns:a16="http://schemas.microsoft.com/office/drawing/2014/main" id="{16A9B416-8E8B-FD4A-BF46-FBBC16EEB4F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14</a:t>
            </a:fld>
            <a:endParaRPr lang="en-US" dirty="0"/>
          </a:p>
        </p:txBody>
      </p:sp>
    </p:spTree>
    <p:extLst>
      <p:ext uri="{BB962C8B-B14F-4D97-AF65-F5344CB8AC3E}">
        <p14:creationId xmlns:p14="http://schemas.microsoft.com/office/powerpoint/2010/main" val="119661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dissolve">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Clr>
                <a:schemeClr val="bg1">
                  <a:lumMod val="75000"/>
                </a:schemeClr>
              </a:buClr>
              <a:buFont typeface="Arial"/>
              <a:buChar char="•"/>
              <a:defRPr/>
            </a:pPr>
            <a:r>
              <a:rPr lang="en-US" dirty="0">
                <a:solidFill>
                  <a:schemeClr val="bg1">
                    <a:lumMod val="75000"/>
                  </a:schemeClr>
                </a:solidFill>
              </a:rPr>
              <a:t>segment structure</a:t>
            </a:r>
          </a:p>
          <a:p>
            <a:pPr marL="746125" lvl="1" indent="-288925">
              <a:buClr>
                <a:schemeClr val="bg1">
                  <a:lumMod val="75000"/>
                </a:schemeClr>
              </a:buClr>
              <a:buFont typeface="Arial"/>
              <a:buChar char="•"/>
              <a:defRPr/>
            </a:pPr>
            <a:r>
              <a:rPr lang="en-US" dirty="0">
                <a:solidFill>
                  <a:schemeClr val="bg1">
                    <a:lumMod val="75000"/>
                  </a:schemeClr>
                </a:solidFill>
              </a:rPr>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dirty="0"/>
              <a:t>Transport Layer: 3-</a:t>
            </a:r>
            <a:fld id="{C4204591-24BD-A542-B9D5-F8D8A88D2FEE}" type="slidenum">
              <a:rPr lang="en-US" smtClean="0"/>
              <a:pPr/>
              <a:t>15</a:t>
            </a:fld>
            <a:endParaRPr lang="en-US" dirty="0"/>
          </a:p>
        </p:txBody>
      </p:sp>
      <p:pic>
        <p:nvPicPr>
          <p:cNvPr id="6" name="Picture 5">
            <a:extLst>
              <a:ext uri="{FF2B5EF4-FFF2-40B4-BE49-F238E27FC236}">
                <a16:creationId xmlns:a16="http://schemas.microsoft.com/office/drawing/2014/main" id="{B5FB4D37-2E98-204A-ACC1-DA60FB18605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319357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8" name="Slide Number Placeholder 2">
            <a:extLst>
              <a:ext uri="{FF2B5EF4-FFF2-40B4-BE49-F238E27FC236}">
                <a16:creationId xmlns:a16="http://schemas.microsoft.com/office/drawing/2014/main" id="{70507C61-599D-8346-AECE-C0A356026EDC}"/>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16</a:t>
            </a:fld>
            <a:endParaRPr lang="en-US" dirty="0"/>
          </a:p>
        </p:txBody>
      </p:sp>
    </p:spTree>
    <p:extLst>
      <p:ext uri="{BB962C8B-B14F-4D97-AF65-F5344CB8AC3E}">
        <p14:creationId xmlns:p14="http://schemas.microsoft.com/office/powerpoint/2010/main" val="14476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5189688" y="2806352"/>
            <a:ext cx="4533734" cy="2971623"/>
            <a:chOff x="5189688" y="2806352"/>
            <a:chExt cx="4533734"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5189688" y="3080408"/>
              <a:ext cx="3750934" cy="2697567"/>
              <a:chOff x="4633274" y="3577949"/>
              <a:chExt cx="3750934"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67" name="Text Box 106">
                <a:extLst>
                  <a:ext uri="{FF2B5EF4-FFF2-40B4-BE49-F238E27FC236}">
                    <a16:creationId xmlns:a16="http://schemas.microsoft.com/office/drawing/2014/main" id="{60423099-6913-6449-94EA-C3C8BD4E23A1}"/>
                  </a:ext>
                </a:extLst>
              </p:cNvPr>
              <p:cNvSpPr txBox="1">
                <a:spLocks noChangeArrowheads="1"/>
              </p:cNvSpPr>
              <p:nvPr/>
            </p:nvSpPr>
            <p:spPr bwMode="auto">
              <a:xfrm>
                <a:off x="4633274" y="4192806"/>
                <a:ext cx="2332549" cy="1089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Network layer delivering IP datagram payload into TCP socket buffers</a:t>
                </a:r>
              </a:p>
            </p:txBody>
          </p:sp>
          <p:sp>
            <p:nvSpPr>
              <p:cNvPr id="168" name="Line 108">
                <a:extLst>
                  <a:ext uri="{FF2B5EF4-FFF2-40B4-BE49-F238E27FC236}">
                    <a16:creationId xmlns:a16="http://schemas.microsoft.com/office/drawing/2014/main" id="{526C2D0A-E0A9-564E-8CDF-3A8B49E5D882}"/>
                  </a:ext>
                </a:extLst>
              </p:cNvPr>
              <p:cNvSpPr>
                <a:spLocks noChangeShapeType="1"/>
              </p:cNvSpPr>
              <p:nvPr/>
            </p:nvSpPr>
            <p:spPr bwMode="auto">
              <a:xfrm>
                <a:off x="6906339" y="4724124"/>
                <a:ext cx="522908"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descr="Drinking from the Firehose: How VividCortex Compresses its Metrics">
            <a:extLst>
              <a:ext uri="{FF2B5EF4-FFF2-40B4-BE49-F238E27FC236}">
                <a16:creationId xmlns:a16="http://schemas.microsoft.com/office/drawing/2014/main" id="{4F457921-03BB-884A-B43A-C231DAB769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7754" y="4484079"/>
            <a:ext cx="3018692" cy="181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inking From the Information Firehose">
            <a:extLst>
              <a:ext uri="{FF2B5EF4-FFF2-40B4-BE49-F238E27FC236}">
                <a16:creationId xmlns:a16="http://schemas.microsoft.com/office/drawing/2014/main" id="{CC4ECDA6-EF5F-7940-8430-C0BB87930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23" y="3300222"/>
            <a:ext cx="2699594" cy="1781732"/>
          </a:xfrm>
          <a:prstGeom prst="rect">
            <a:avLst/>
          </a:prstGeom>
          <a:noFill/>
          <a:extLst>
            <a:ext uri="{909E8E84-426E-40DD-AFC4-6F175D3DCCD1}">
              <a14:hiddenFill xmlns:a14="http://schemas.microsoft.com/office/drawing/2010/main">
                <a:solidFill>
                  <a:srgbClr val="FFFFFF"/>
                </a:solidFill>
              </a14:hiddenFill>
            </a:ext>
          </a:extLst>
        </p:spPr>
      </p:pic>
      <p:sp>
        <p:nvSpPr>
          <p:cNvPr id="50" name="Slide Number Placeholder 2">
            <a:extLst>
              <a:ext uri="{FF2B5EF4-FFF2-40B4-BE49-F238E27FC236}">
                <a16:creationId xmlns:a16="http://schemas.microsoft.com/office/drawing/2014/main" id="{48F7A259-99DD-7041-B802-66CCB4B0EB0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17</a:t>
            </a:fld>
            <a:endParaRPr lang="en-US" dirty="0"/>
          </a:p>
        </p:txBody>
      </p:sp>
    </p:spTree>
    <p:extLst>
      <p:ext uri="{BB962C8B-B14F-4D97-AF65-F5344CB8AC3E}">
        <p14:creationId xmlns:p14="http://schemas.microsoft.com/office/powerpoint/2010/main" val="47383704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8211960" y="41218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901253" y="5053671"/>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8204022" y="3080408"/>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630935" y="5473175"/>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4" name="Group 53">
            <a:extLst>
              <a:ext uri="{FF2B5EF4-FFF2-40B4-BE49-F238E27FC236}">
                <a16:creationId xmlns:a16="http://schemas.microsoft.com/office/drawing/2014/main" id="{FB367096-84FB-0C47-BA14-5CD76A63BC39}"/>
              </a:ext>
            </a:extLst>
          </p:cNvPr>
          <p:cNvGrpSpPr/>
          <p:nvPr/>
        </p:nvGrpSpPr>
        <p:grpSpPr>
          <a:xfrm>
            <a:off x="1111171" y="3426107"/>
            <a:ext cx="5034986" cy="2800562"/>
            <a:chOff x="4343173" y="1560062"/>
            <a:chExt cx="9034622" cy="4921250"/>
          </a:xfrm>
        </p:grpSpPr>
        <p:sp>
          <p:nvSpPr>
            <p:cNvPr id="55" name="Rectangle 4">
              <a:extLst>
                <a:ext uri="{FF2B5EF4-FFF2-40B4-BE49-F238E27FC236}">
                  <a16:creationId xmlns:a16="http://schemas.microsoft.com/office/drawing/2014/main" id="{887BE98B-9B7E-9D41-AEF0-CA93BB1C9316}"/>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57" name="Rectangle 5">
              <a:extLst>
                <a:ext uri="{FF2B5EF4-FFF2-40B4-BE49-F238E27FC236}">
                  <a16:creationId xmlns:a16="http://schemas.microsoft.com/office/drawing/2014/main" id="{6DD2E62C-E2CB-C147-9685-E568D5425264}"/>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8" name="Line 8">
              <a:extLst>
                <a:ext uri="{FF2B5EF4-FFF2-40B4-BE49-F238E27FC236}">
                  <a16:creationId xmlns:a16="http://schemas.microsoft.com/office/drawing/2014/main" id="{6E5293FD-6A44-CD45-9C2D-E6EC13F48E0D}"/>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59" name="Line 9">
              <a:extLst>
                <a:ext uri="{FF2B5EF4-FFF2-40B4-BE49-F238E27FC236}">
                  <a16:creationId xmlns:a16="http://schemas.microsoft.com/office/drawing/2014/main" id="{D5FD85FC-35E3-CC42-86B2-4CBE4FF7A22C}"/>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0" name="Line 16">
              <a:extLst>
                <a:ext uri="{FF2B5EF4-FFF2-40B4-BE49-F238E27FC236}">
                  <a16:creationId xmlns:a16="http://schemas.microsoft.com/office/drawing/2014/main" id="{1F09DA56-95A7-9740-9266-702F4D667899}"/>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1" name="Line 18">
              <a:extLst>
                <a:ext uri="{FF2B5EF4-FFF2-40B4-BE49-F238E27FC236}">
                  <a16:creationId xmlns:a16="http://schemas.microsoft.com/office/drawing/2014/main" id="{3173FF56-BD9B-654B-92B6-4B36C86F420A}"/>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2" name="Line 19">
              <a:extLst>
                <a:ext uri="{FF2B5EF4-FFF2-40B4-BE49-F238E27FC236}">
                  <a16:creationId xmlns:a16="http://schemas.microsoft.com/office/drawing/2014/main" id="{84202EA3-2833-F04E-AA3C-8BB8999BFBC1}"/>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3" name="Line 20">
              <a:extLst>
                <a:ext uri="{FF2B5EF4-FFF2-40B4-BE49-F238E27FC236}">
                  <a16:creationId xmlns:a16="http://schemas.microsoft.com/office/drawing/2014/main" id="{B5EE22BF-1DD2-B74E-9710-050E4C365A6C}"/>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4" name="Line 21">
              <a:extLst>
                <a:ext uri="{FF2B5EF4-FFF2-40B4-BE49-F238E27FC236}">
                  <a16:creationId xmlns:a16="http://schemas.microsoft.com/office/drawing/2014/main" id="{E3D5975A-D204-D047-91DC-FE8A65BBCCE9}"/>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65" name="Group 64">
              <a:extLst>
                <a:ext uri="{FF2B5EF4-FFF2-40B4-BE49-F238E27FC236}">
                  <a16:creationId xmlns:a16="http://schemas.microsoft.com/office/drawing/2014/main" id="{067C1EE2-2B96-F74C-A327-2DFC2DFC62BA}"/>
                </a:ext>
              </a:extLst>
            </p:cNvPr>
            <p:cNvGrpSpPr/>
            <p:nvPr/>
          </p:nvGrpSpPr>
          <p:grpSpPr>
            <a:xfrm>
              <a:off x="6113100" y="2788385"/>
              <a:ext cx="7264695" cy="1048460"/>
              <a:chOff x="6113100" y="2788385"/>
              <a:chExt cx="7264695" cy="1048460"/>
            </a:xfrm>
          </p:grpSpPr>
          <p:sp>
            <p:nvSpPr>
              <p:cNvPr id="67" name="Text Box 22">
                <a:extLst>
                  <a:ext uri="{FF2B5EF4-FFF2-40B4-BE49-F238E27FC236}">
                    <a16:creationId xmlns:a16="http://schemas.microsoft.com/office/drawing/2014/main" id="{2E8A978C-B58F-724E-97B2-2FB3E91F6385}"/>
                  </a:ext>
                </a:extLst>
              </p:cNvPr>
              <p:cNvSpPr txBox="1">
                <a:spLocks noChangeArrowheads="1"/>
              </p:cNvSpPr>
              <p:nvPr/>
            </p:nvSpPr>
            <p:spPr bwMode="auto">
              <a:xfrm>
                <a:off x="6113100" y="2788385"/>
                <a:ext cx="2293763" cy="524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68" name="Text Box 49">
                <a:extLst>
                  <a:ext uri="{FF2B5EF4-FFF2-40B4-BE49-F238E27FC236}">
                    <a16:creationId xmlns:a16="http://schemas.microsoft.com/office/drawing/2014/main" id="{4311B6E6-847F-7C42-98B1-9875A91D17B3}"/>
                  </a:ext>
                </a:extLst>
              </p:cNvPr>
              <p:cNvSpPr txBox="1">
                <a:spLocks noChangeArrowheads="1"/>
              </p:cNvSpPr>
              <p:nvPr/>
            </p:nvSpPr>
            <p:spPr bwMode="auto">
              <a:xfrm>
                <a:off x="8724899" y="2847114"/>
                <a:ext cx="4652896" cy="989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69" name="Line 53">
                <a:extLst>
                  <a:ext uri="{FF2B5EF4-FFF2-40B4-BE49-F238E27FC236}">
                    <a16:creationId xmlns:a16="http://schemas.microsoft.com/office/drawing/2014/main" id="{1B19FC7E-F3A0-3F49-A0E5-0BD2B4FBCBD0}"/>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66" name="Line 10">
              <a:extLst>
                <a:ext uri="{FF2B5EF4-FFF2-40B4-BE49-F238E27FC236}">
                  <a16:creationId xmlns:a16="http://schemas.microsoft.com/office/drawing/2014/main" id="{C66942C1-B5F2-CD48-AEFD-79309840AF0C}"/>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0" name="Slide Number Placeholder 2">
            <a:extLst>
              <a:ext uri="{FF2B5EF4-FFF2-40B4-BE49-F238E27FC236}">
                <a16:creationId xmlns:a16="http://schemas.microsoft.com/office/drawing/2014/main" id="{3A4399FC-22AC-CD4F-9984-791C62C984F2}"/>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18</a:t>
            </a:fld>
            <a:endParaRPr lang="en-US" dirty="0"/>
          </a:p>
        </p:txBody>
      </p:sp>
    </p:spTree>
    <p:extLst>
      <p:ext uri="{BB962C8B-B14F-4D97-AF65-F5344CB8AC3E}">
        <p14:creationId xmlns:p14="http://schemas.microsoft.com/office/powerpoint/2010/main" val="85900861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137" name="Rectangle 72">
            <a:extLst>
              <a:ext uri="{FF2B5EF4-FFF2-40B4-BE49-F238E27FC236}">
                <a16:creationId xmlns:a16="http://schemas.microsoft.com/office/drawing/2014/main" id="{C267ED98-FBDB-D24C-A351-3097B056B078}"/>
              </a:ext>
            </a:extLst>
          </p:cNvPr>
          <p:cNvSpPr>
            <a:spLocks noChangeArrowheads="1"/>
          </p:cNvSpPr>
          <p:nvPr/>
        </p:nvSpPr>
        <p:spPr bwMode="auto">
          <a:xfrm>
            <a:off x="7848422" y="1084921"/>
            <a:ext cx="2524125" cy="3854450"/>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8" name="Freeform 32">
            <a:extLst>
              <a:ext uri="{FF2B5EF4-FFF2-40B4-BE49-F238E27FC236}">
                <a16:creationId xmlns:a16="http://schemas.microsoft.com/office/drawing/2014/main" id="{58EA8CF4-DBF4-E34D-8254-A77227811341}"/>
              </a:ext>
            </a:extLst>
          </p:cNvPr>
          <p:cNvSpPr>
            <a:spLocks/>
          </p:cNvSpPr>
          <p:nvPr/>
        </p:nvSpPr>
        <p:spPr bwMode="auto">
          <a:xfrm>
            <a:off x="10289997" y="1078571"/>
            <a:ext cx="581025" cy="4206875"/>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39" name="Rectangle 40">
            <a:extLst>
              <a:ext uri="{FF2B5EF4-FFF2-40B4-BE49-F238E27FC236}">
                <a16:creationId xmlns:a16="http://schemas.microsoft.com/office/drawing/2014/main" id="{8F576ED5-5855-F048-B4BB-75BF51C27D5C}"/>
              </a:ext>
            </a:extLst>
          </p:cNvPr>
          <p:cNvSpPr>
            <a:spLocks noChangeArrowheads="1"/>
          </p:cNvSpPr>
          <p:nvPr/>
        </p:nvSpPr>
        <p:spPr bwMode="auto">
          <a:xfrm>
            <a:off x="7762697" y="1186521"/>
            <a:ext cx="2533650" cy="3814762"/>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Oval 31">
            <a:extLst>
              <a:ext uri="{FF2B5EF4-FFF2-40B4-BE49-F238E27FC236}">
                <a16:creationId xmlns:a16="http://schemas.microsoft.com/office/drawing/2014/main" id="{E56CABC0-9BC4-164D-8001-714872CF7127}"/>
              </a:ext>
            </a:extLst>
          </p:cNvPr>
          <p:cNvSpPr>
            <a:spLocks noChangeArrowheads="1"/>
          </p:cNvSpPr>
          <p:nvPr/>
        </p:nvSpPr>
        <p:spPr bwMode="auto">
          <a:xfrm>
            <a:off x="8302447" y="1243671"/>
            <a:ext cx="137795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process</a:t>
            </a:r>
          </a:p>
        </p:txBody>
      </p:sp>
      <p:grpSp>
        <p:nvGrpSpPr>
          <p:cNvPr id="141" name="Group 47">
            <a:extLst>
              <a:ext uri="{FF2B5EF4-FFF2-40B4-BE49-F238E27FC236}">
                <a16:creationId xmlns:a16="http://schemas.microsoft.com/office/drawing/2014/main" id="{02602D35-C64D-9445-8BEF-315190C777FA}"/>
              </a:ext>
            </a:extLst>
          </p:cNvPr>
          <p:cNvGrpSpPr>
            <a:grpSpLocks/>
          </p:cNvGrpSpPr>
          <p:nvPr/>
        </p:nvGrpSpPr>
        <p:grpSpPr bwMode="auto">
          <a:xfrm>
            <a:off x="8070672" y="2312058"/>
            <a:ext cx="1795463" cy="688975"/>
            <a:chOff x="1173" y="2345"/>
            <a:chExt cx="1131" cy="434"/>
          </a:xfrm>
        </p:grpSpPr>
        <p:sp>
          <p:nvSpPr>
            <p:cNvPr id="142" name="Rectangle 44">
              <a:extLst>
                <a:ext uri="{FF2B5EF4-FFF2-40B4-BE49-F238E27FC236}">
                  <a16:creationId xmlns:a16="http://schemas.microsoft.com/office/drawing/2014/main" id="{92C6A498-BA40-944E-B932-C93263DCC5C7}"/>
                </a:ext>
              </a:extLst>
            </p:cNvPr>
            <p:cNvSpPr>
              <a:spLocks noChangeArrowheads="1"/>
            </p:cNvSpPr>
            <p:nvPr/>
          </p:nvSpPr>
          <p:spPr bwMode="auto">
            <a:xfrm>
              <a:off x="1173" y="2345"/>
              <a:ext cx="1131" cy="434"/>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Text Box 46">
              <a:extLst>
                <a:ext uri="{FF2B5EF4-FFF2-40B4-BE49-F238E27FC236}">
                  <a16:creationId xmlns:a16="http://schemas.microsoft.com/office/drawing/2014/main" id="{ED90C8EB-7D14-B54F-AC97-04DAEC25D0A4}"/>
                </a:ext>
              </a:extLst>
            </p:cNvPr>
            <p:cNvSpPr txBox="1">
              <a:spLocks noChangeArrowheads="1"/>
            </p:cNvSpPr>
            <p:nvPr/>
          </p:nvSpPr>
          <p:spPr bwMode="auto">
            <a:xfrm>
              <a:off x="1235" y="2368"/>
              <a:ext cx="995"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TCP socket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prstClr val="white">
                      <a:lumMod val="95000"/>
                    </a:prstClr>
                  </a:solidFill>
                  <a:effectLst/>
                  <a:uLnTx/>
                  <a:uFillTx/>
                  <a:latin typeface="Tahoma" charset="0"/>
                  <a:ea typeface="ＭＳ Ｐゴシック" charset="0"/>
                  <a:cs typeface="+mn-cs"/>
                </a:rPr>
                <a:t>receiver buffers</a:t>
              </a:r>
            </a:p>
          </p:txBody>
        </p:sp>
      </p:grpSp>
      <p:sp>
        <p:nvSpPr>
          <p:cNvPr id="144" name="Oval 48">
            <a:extLst>
              <a:ext uri="{FF2B5EF4-FFF2-40B4-BE49-F238E27FC236}">
                <a16:creationId xmlns:a16="http://schemas.microsoft.com/office/drawing/2014/main" id="{0742E955-8C93-5F47-BE4B-8E6ACFB2E75E}"/>
              </a:ext>
            </a:extLst>
          </p:cNvPr>
          <p:cNvSpPr>
            <a:spLocks noChangeArrowheads="1"/>
          </p:cNvSpPr>
          <p:nvPr/>
        </p:nvSpPr>
        <p:spPr bwMode="auto">
          <a:xfrm>
            <a:off x="8238947" y="3335996"/>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5" name="Text Box 64">
            <a:extLst>
              <a:ext uri="{FF2B5EF4-FFF2-40B4-BE49-F238E27FC236}">
                <a16:creationId xmlns:a16="http://schemas.microsoft.com/office/drawing/2014/main" id="{FCF30813-93D4-B644-BB9A-DEC80D916306}"/>
              </a:ext>
            </a:extLst>
          </p:cNvPr>
          <p:cNvSpPr txBox="1">
            <a:spLocks noChangeArrowheads="1"/>
          </p:cNvSpPr>
          <p:nvPr/>
        </p:nvSpPr>
        <p:spPr bwMode="auto">
          <a:xfrm>
            <a:off x="8745360" y="336483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6" name="Oval 65">
            <a:extLst>
              <a:ext uri="{FF2B5EF4-FFF2-40B4-BE49-F238E27FC236}">
                <a16:creationId xmlns:a16="http://schemas.microsoft.com/office/drawing/2014/main" id="{6BD69667-2B04-344B-AF15-D9A7175F3571}"/>
              </a:ext>
            </a:extLst>
          </p:cNvPr>
          <p:cNvSpPr>
            <a:spLocks noChangeArrowheads="1"/>
          </p:cNvSpPr>
          <p:nvPr/>
        </p:nvSpPr>
        <p:spPr bwMode="auto">
          <a:xfrm>
            <a:off x="8246885" y="4321833"/>
            <a:ext cx="1562100" cy="596900"/>
          </a:xfrm>
          <a:prstGeom prst="ellipse">
            <a:avLst/>
          </a:prstGeom>
          <a:solidFill>
            <a:srgbClr val="CCFFFF"/>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47" name="Text Box 66">
            <a:extLst>
              <a:ext uri="{FF2B5EF4-FFF2-40B4-BE49-F238E27FC236}">
                <a16:creationId xmlns:a16="http://schemas.microsoft.com/office/drawing/2014/main" id="{19C3DDC5-2A06-B840-8A80-61FECF597774}"/>
              </a:ext>
            </a:extLst>
          </p:cNvPr>
          <p:cNvSpPr txBox="1">
            <a:spLocks noChangeArrowheads="1"/>
          </p:cNvSpPr>
          <p:nvPr/>
        </p:nvSpPr>
        <p:spPr bwMode="auto">
          <a:xfrm>
            <a:off x="8731699" y="4354979"/>
            <a:ext cx="5597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code</a:t>
            </a:r>
          </a:p>
        </p:txBody>
      </p:sp>
      <p:sp>
        <p:nvSpPr>
          <p:cNvPr id="149" name="Line 68">
            <a:extLst>
              <a:ext uri="{FF2B5EF4-FFF2-40B4-BE49-F238E27FC236}">
                <a16:creationId xmlns:a16="http://schemas.microsoft.com/office/drawing/2014/main" id="{68A5AD3F-8561-BA43-8CCB-23369CB3F10B}"/>
              </a:ext>
            </a:extLst>
          </p:cNvPr>
          <p:cNvSpPr>
            <a:spLocks noChangeShapeType="1"/>
          </p:cNvSpPr>
          <p:nvPr/>
        </p:nvSpPr>
        <p:spPr bwMode="auto">
          <a:xfrm>
            <a:off x="7756347" y="4071008"/>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0" name="Line 69">
            <a:extLst>
              <a:ext uri="{FF2B5EF4-FFF2-40B4-BE49-F238E27FC236}">
                <a16:creationId xmlns:a16="http://schemas.microsoft.com/office/drawing/2014/main" id="{069D68E8-3A07-7842-BBE3-A83C41548FBA}"/>
              </a:ext>
            </a:extLst>
          </p:cNvPr>
          <p:cNvSpPr>
            <a:spLocks noChangeShapeType="1"/>
          </p:cNvSpPr>
          <p:nvPr/>
        </p:nvSpPr>
        <p:spPr bwMode="auto">
          <a:xfrm>
            <a:off x="7769047" y="2219983"/>
            <a:ext cx="25463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51" name="Group 56">
            <a:extLst>
              <a:ext uri="{FF2B5EF4-FFF2-40B4-BE49-F238E27FC236}">
                <a16:creationId xmlns:a16="http://schemas.microsoft.com/office/drawing/2014/main" id="{9D087FDD-1E50-B54A-BAF1-08F2E9EB032C}"/>
              </a:ext>
            </a:extLst>
          </p:cNvPr>
          <p:cNvGrpSpPr>
            <a:grpSpLocks/>
          </p:cNvGrpSpPr>
          <p:nvPr/>
        </p:nvGrpSpPr>
        <p:grpSpPr bwMode="auto">
          <a:xfrm>
            <a:off x="8745360" y="2104096"/>
            <a:ext cx="533400" cy="206375"/>
            <a:chOff x="2003" y="1816"/>
            <a:chExt cx="336" cy="130"/>
          </a:xfrm>
        </p:grpSpPr>
        <p:sp>
          <p:nvSpPr>
            <p:cNvPr id="152" name="Rectangle 16">
              <a:extLst>
                <a:ext uri="{FF2B5EF4-FFF2-40B4-BE49-F238E27FC236}">
                  <a16:creationId xmlns:a16="http://schemas.microsoft.com/office/drawing/2014/main" id="{4802C0EA-E5A8-E447-A8F6-A96701A0BAC0}"/>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17">
              <a:extLst>
                <a:ext uri="{FF2B5EF4-FFF2-40B4-BE49-F238E27FC236}">
                  <a16:creationId xmlns:a16="http://schemas.microsoft.com/office/drawing/2014/main" id="{620EA98C-EF38-184B-A03B-82616FCB9AE2}"/>
                </a:ext>
              </a:extLst>
            </p:cNvPr>
            <p:cNvSpPr>
              <a:spLocks noChangeArrowheads="1"/>
            </p:cNvSpPr>
            <p:nvPr/>
          </p:nvSpPr>
          <p:spPr bwMode="auto">
            <a:xfrm>
              <a:off x="2105" y="1833"/>
              <a:ext cx="110"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4" name="Rectangle 18">
              <a:extLst>
                <a:ext uri="{FF2B5EF4-FFF2-40B4-BE49-F238E27FC236}">
                  <a16:creationId xmlns:a16="http://schemas.microsoft.com/office/drawing/2014/main" id="{1C3BBD2A-6ACC-C349-BDA8-0843C2DEA508}"/>
                </a:ext>
              </a:extLst>
            </p:cNvPr>
            <p:cNvSpPr>
              <a:spLocks noChangeArrowheads="1"/>
            </p:cNvSpPr>
            <p:nvPr/>
          </p:nvSpPr>
          <p:spPr bwMode="auto">
            <a:xfrm>
              <a:off x="2229" y="189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5" name="Rectangle 19">
              <a:extLst>
                <a:ext uri="{FF2B5EF4-FFF2-40B4-BE49-F238E27FC236}">
                  <a16:creationId xmlns:a16="http://schemas.microsoft.com/office/drawing/2014/main" id="{96FBD4A2-E799-8F4F-9D14-53FD99E5BFAA}"/>
                </a:ext>
              </a:extLst>
            </p:cNvPr>
            <p:cNvSpPr>
              <a:spLocks noChangeArrowheads="1"/>
            </p:cNvSpPr>
            <p:nvPr/>
          </p:nvSpPr>
          <p:spPr bwMode="auto">
            <a:xfrm>
              <a:off x="2058"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5" name="Text Box 103">
            <a:extLst>
              <a:ext uri="{FF2B5EF4-FFF2-40B4-BE49-F238E27FC236}">
                <a16:creationId xmlns:a16="http://schemas.microsoft.com/office/drawing/2014/main" id="{4ECF9189-0AD6-144B-8167-6762F7B3E868}"/>
              </a:ext>
            </a:extLst>
          </p:cNvPr>
          <p:cNvSpPr txBox="1">
            <a:spLocks noChangeArrowheads="1"/>
          </p:cNvSpPr>
          <p:nvPr/>
        </p:nvSpPr>
        <p:spPr bwMode="auto">
          <a:xfrm>
            <a:off x="7549972" y="5823520"/>
            <a:ext cx="2714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Tahoma" charset="0"/>
                <a:ea typeface="ＭＳ Ｐゴシック" charset="0"/>
                <a:cs typeface="+mn-cs"/>
              </a:rPr>
              <a:t>receiver protocol stack</a:t>
            </a:r>
          </a:p>
        </p:txBody>
      </p:sp>
      <p:sp>
        <p:nvSpPr>
          <p:cNvPr id="169" name="Line 115">
            <a:extLst>
              <a:ext uri="{FF2B5EF4-FFF2-40B4-BE49-F238E27FC236}">
                <a16:creationId xmlns:a16="http://schemas.microsoft.com/office/drawing/2014/main" id="{ABF785A9-86A1-6E46-9624-CABBC5E29FA3}"/>
              </a:ext>
            </a:extLst>
          </p:cNvPr>
          <p:cNvSpPr>
            <a:spLocks noChangeShapeType="1"/>
          </p:cNvSpPr>
          <p:nvPr/>
        </p:nvSpPr>
        <p:spPr bwMode="auto">
          <a:xfrm>
            <a:off x="8790777" y="5419835"/>
            <a:ext cx="0" cy="34925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1" name="Line 118">
            <a:extLst>
              <a:ext uri="{FF2B5EF4-FFF2-40B4-BE49-F238E27FC236}">
                <a16:creationId xmlns:a16="http://schemas.microsoft.com/office/drawing/2014/main" id="{5E5B6E3E-966C-D44A-B01C-0473357F14EE}"/>
              </a:ext>
            </a:extLst>
          </p:cNvPr>
          <p:cNvSpPr>
            <a:spLocks noChangeShapeType="1"/>
          </p:cNvSpPr>
          <p:nvPr/>
        </p:nvSpPr>
        <p:spPr bwMode="auto">
          <a:xfrm>
            <a:off x="10285235" y="4996521"/>
            <a:ext cx="0" cy="463550"/>
          </a:xfrm>
          <a:prstGeom prst="line">
            <a:avLst/>
          </a:prstGeom>
          <a:noFill/>
          <a:ln w="19050">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124">
            <a:extLst>
              <a:ext uri="{FF2B5EF4-FFF2-40B4-BE49-F238E27FC236}">
                <a16:creationId xmlns:a16="http://schemas.microsoft.com/office/drawing/2014/main" id="{4194DDD2-AC6E-4846-988C-D47AF88815BF}"/>
              </a:ext>
            </a:extLst>
          </p:cNvPr>
          <p:cNvGrpSpPr>
            <a:grpSpLocks/>
          </p:cNvGrpSpPr>
          <p:nvPr/>
        </p:nvGrpSpPr>
        <p:grpSpPr bwMode="auto">
          <a:xfrm flipH="1">
            <a:off x="10523360" y="4590121"/>
            <a:ext cx="869950" cy="906462"/>
            <a:chOff x="-44" y="1473"/>
            <a:chExt cx="981" cy="1105"/>
          </a:xfrm>
        </p:grpSpPr>
        <p:pic>
          <p:nvPicPr>
            <p:cNvPr id="173" name="Picture 125" descr="desktop_computer_stylized_medium">
              <a:extLst>
                <a:ext uri="{FF2B5EF4-FFF2-40B4-BE49-F238E27FC236}">
                  <a16:creationId xmlns:a16="http://schemas.microsoft.com/office/drawing/2014/main" id="{C6DE1974-7837-334B-B35F-1B82108E3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Freeform 126">
              <a:extLst>
                <a:ext uri="{FF2B5EF4-FFF2-40B4-BE49-F238E27FC236}">
                  <a16:creationId xmlns:a16="http://schemas.microsoft.com/office/drawing/2014/main" id="{C8663771-41F7-FF4F-89C7-CFC093B9A13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 name="TextBox 8">
            <a:extLst>
              <a:ext uri="{FF2B5EF4-FFF2-40B4-BE49-F238E27FC236}">
                <a16:creationId xmlns:a16="http://schemas.microsoft.com/office/drawing/2014/main" id="{3FF08E5E-7834-074F-B7D9-7DBE006EE269}"/>
              </a:ext>
            </a:extLst>
          </p:cNvPr>
          <p:cNvSpPr txBox="1"/>
          <p:nvPr/>
        </p:nvSpPr>
        <p:spPr>
          <a:xfrm>
            <a:off x="712555" y="1437021"/>
            <a:ext cx="38508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sng" strike="noStrike" kern="1200" cap="none" spc="0" normalizeH="0" baseline="0" noProof="0" dirty="0">
                <a:ln>
                  <a:noFill/>
                </a:ln>
                <a:solidFill>
                  <a:srgbClr val="C00000"/>
                </a:solidFill>
                <a:effectLst/>
                <a:uLnTx/>
                <a:uFillTx/>
                <a:latin typeface="Calibri" panose="020F0502020204030204"/>
                <a:ea typeface="+mn-ea"/>
                <a:cs typeface="+mn-cs"/>
              </a:rPr>
              <a:t>Q: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happens if network layer delivers data faster than application layer removes data from socket buffers?</a:t>
            </a:r>
          </a:p>
        </p:txBody>
      </p:sp>
      <p:grpSp>
        <p:nvGrpSpPr>
          <p:cNvPr id="10" name="Group 9">
            <a:extLst>
              <a:ext uri="{FF2B5EF4-FFF2-40B4-BE49-F238E27FC236}">
                <a16:creationId xmlns:a16="http://schemas.microsoft.com/office/drawing/2014/main" id="{9B4B0832-7295-6748-A6EB-5D9B0607F222}"/>
              </a:ext>
            </a:extLst>
          </p:cNvPr>
          <p:cNvGrpSpPr/>
          <p:nvPr/>
        </p:nvGrpSpPr>
        <p:grpSpPr>
          <a:xfrm>
            <a:off x="756989" y="3535828"/>
            <a:ext cx="4164772" cy="1950572"/>
            <a:chOff x="363537" y="4127499"/>
            <a:chExt cx="4164772" cy="1950572"/>
          </a:xfrm>
        </p:grpSpPr>
        <p:sp>
          <p:nvSpPr>
            <p:cNvPr id="179" name="Rectangle 110">
              <a:extLst>
                <a:ext uri="{FF2B5EF4-FFF2-40B4-BE49-F238E27FC236}">
                  <a16:creationId xmlns:a16="http://schemas.microsoft.com/office/drawing/2014/main" id="{71EEDA6C-9700-F540-8450-88D0CF387D8C}"/>
                </a:ext>
              </a:extLst>
            </p:cNvPr>
            <p:cNvSpPr>
              <a:spLocks noChangeArrowheads="1"/>
            </p:cNvSpPr>
            <p:nvPr/>
          </p:nvSpPr>
          <p:spPr bwMode="auto">
            <a:xfrm>
              <a:off x="363537" y="4397375"/>
              <a:ext cx="4134671" cy="1680696"/>
            </a:xfrm>
            <a:prstGeom prst="rect">
              <a:avLst/>
            </a:prstGeom>
            <a:solidFill>
              <a:srgbClr val="FFFFFF"/>
            </a:solidFill>
            <a:ln w="28575">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0" name="Text Box 111">
              <a:extLst>
                <a:ext uri="{FF2B5EF4-FFF2-40B4-BE49-F238E27FC236}">
                  <a16:creationId xmlns:a16="http://schemas.microsoft.com/office/drawing/2014/main" id="{8C96D4BC-6609-824B-A9B9-24E2A66F66C2}"/>
                </a:ext>
              </a:extLst>
            </p:cNvPr>
            <p:cNvSpPr txBox="1">
              <a:spLocks noChangeArrowheads="1"/>
            </p:cNvSpPr>
            <p:nvPr/>
          </p:nvSpPr>
          <p:spPr bwMode="auto">
            <a:xfrm>
              <a:off x="455613" y="4549775"/>
              <a:ext cx="4072696" cy="14219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receiver controls sender, so sender won’</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overflow receiver’s buffer by transmitting too much, too fast</a:t>
              </a:r>
              <a:endParaRPr kumimoji="0" lang="en-US"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181" name="Group 112">
              <a:extLst>
                <a:ext uri="{FF2B5EF4-FFF2-40B4-BE49-F238E27FC236}">
                  <a16:creationId xmlns:a16="http://schemas.microsoft.com/office/drawing/2014/main" id="{6B4EAE2E-56DA-864E-99A1-E535BFD3AF51}"/>
                </a:ext>
              </a:extLst>
            </p:cNvPr>
            <p:cNvGrpSpPr>
              <a:grpSpLocks/>
            </p:cNvGrpSpPr>
            <p:nvPr/>
          </p:nvGrpSpPr>
          <p:grpSpPr bwMode="auto">
            <a:xfrm>
              <a:off x="551438" y="4127499"/>
              <a:ext cx="2003542" cy="523875"/>
              <a:chOff x="3327" y="230"/>
              <a:chExt cx="1176" cy="330"/>
            </a:xfrm>
          </p:grpSpPr>
          <p:sp>
            <p:nvSpPr>
              <p:cNvPr id="183" name="Rectangle 113">
                <a:extLst>
                  <a:ext uri="{FF2B5EF4-FFF2-40B4-BE49-F238E27FC236}">
                    <a16:creationId xmlns:a16="http://schemas.microsoft.com/office/drawing/2014/main" id="{364B36BC-850A-C443-AFE1-8C4A92F8CA4E}"/>
                  </a:ext>
                </a:extLst>
              </p:cNvPr>
              <p:cNvSpPr>
                <a:spLocks noChangeArrowheads="1"/>
              </p:cNvSpPr>
              <p:nvPr/>
            </p:nvSpPr>
            <p:spPr bwMode="auto">
              <a:xfrm>
                <a:off x="3369" y="323"/>
                <a:ext cx="1134" cy="22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p:txBody>
          </p:sp>
          <p:sp>
            <p:nvSpPr>
              <p:cNvPr id="184" name="Text Box 114">
                <a:extLst>
                  <a:ext uri="{FF2B5EF4-FFF2-40B4-BE49-F238E27FC236}">
                    <a16:creationId xmlns:a16="http://schemas.microsoft.com/office/drawing/2014/main" id="{4A67984A-D193-3248-9AD8-3DC1586083A2}"/>
                  </a:ext>
                </a:extLst>
              </p:cNvPr>
              <p:cNvSpPr txBox="1">
                <a:spLocks noChangeArrowheads="1"/>
              </p:cNvSpPr>
              <p:nvPr/>
            </p:nvSpPr>
            <p:spPr bwMode="auto">
              <a:xfrm>
                <a:off x="3327" y="230"/>
                <a:ext cx="1136" cy="3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C0000"/>
                    </a:solidFill>
                    <a:effectLst/>
                    <a:uLnTx/>
                    <a:uFillTx/>
                    <a:latin typeface="Calibri" panose="020F0502020204030204"/>
                    <a:ea typeface="ＭＳ Ｐゴシック" charset="0"/>
                    <a:cs typeface="+mn-cs"/>
                  </a:rPr>
                  <a:t>flow control</a:t>
                </a:r>
              </a:p>
            </p:txBody>
          </p:sp>
        </p:grpSp>
      </p:grpSp>
      <p:sp>
        <p:nvSpPr>
          <p:cNvPr id="182" name="Line 117">
            <a:extLst>
              <a:ext uri="{FF2B5EF4-FFF2-40B4-BE49-F238E27FC236}">
                <a16:creationId xmlns:a16="http://schemas.microsoft.com/office/drawing/2014/main" id="{1B7AFE0B-8185-3E43-BF7C-730BEFE1D783}"/>
              </a:ext>
            </a:extLst>
          </p:cNvPr>
          <p:cNvSpPr>
            <a:spLocks noChangeShapeType="1"/>
          </p:cNvSpPr>
          <p:nvPr/>
        </p:nvSpPr>
        <p:spPr bwMode="auto">
          <a:xfrm>
            <a:off x="7764475" y="5006696"/>
            <a:ext cx="0" cy="463550"/>
          </a:xfrm>
          <a:prstGeom prst="line">
            <a:avLst/>
          </a:prstGeom>
          <a:noFill/>
          <a:ln w="19050">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C820FA96-992D-4547-BB82-D80AD6340B76}"/>
              </a:ext>
            </a:extLst>
          </p:cNvPr>
          <p:cNvGrpSpPr/>
          <p:nvPr/>
        </p:nvGrpSpPr>
        <p:grpSpPr>
          <a:xfrm>
            <a:off x="7630935" y="2806352"/>
            <a:ext cx="2092487" cy="2971623"/>
            <a:chOff x="7630935" y="2806352"/>
            <a:chExt cx="2092487" cy="2971623"/>
          </a:xfrm>
        </p:grpSpPr>
        <p:grpSp>
          <p:nvGrpSpPr>
            <p:cNvPr id="7" name="Group 6">
              <a:extLst>
                <a:ext uri="{FF2B5EF4-FFF2-40B4-BE49-F238E27FC236}">
                  <a16:creationId xmlns:a16="http://schemas.microsoft.com/office/drawing/2014/main" id="{90136498-1DCA-8245-9AEB-79D923D0965C}"/>
                </a:ext>
              </a:extLst>
            </p:cNvPr>
            <p:cNvGrpSpPr/>
            <p:nvPr/>
          </p:nvGrpSpPr>
          <p:grpSpPr>
            <a:xfrm>
              <a:off x="7630935" y="3080408"/>
              <a:ext cx="1309687" cy="2697567"/>
              <a:chOff x="7074521" y="3577949"/>
              <a:chExt cx="1309687" cy="2697567"/>
            </a:xfrm>
          </p:grpSpPr>
          <p:sp>
            <p:nvSpPr>
              <p:cNvPr id="163" name="Rectangle 91">
                <a:extLst>
                  <a:ext uri="{FF2B5EF4-FFF2-40B4-BE49-F238E27FC236}">
                    <a16:creationId xmlns:a16="http://schemas.microsoft.com/office/drawing/2014/main" id="{262B8492-92D0-1D4D-A388-8EDCD289152E}"/>
                  </a:ext>
                </a:extLst>
              </p:cNvPr>
              <p:cNvSpPr>
                <a:spLocks noChangeArrowheads="1"/>
              </p:cNvSpPr>
              <p:nvPr/>
            </p:nvSpPr>
            <p:spPr bwMode="auto">
              <a:xfrm>
                <a:off x="7655546" y="46193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5" name="Group 4">
                <a:extLst>
                  <a:ext uri="{FF2B5EF4-FFF2-40B4-BE49-F238E27FC236}">
                    <a16:creationId xmlns:a16="http://schemas.microsoft.com/office/drawing/2014/main" id="{8F31E27D-6EC1-5943-92A1-E4210B15E8BC}"/>
                  </a:ext>
                </a:extLst>
              </p:cNvPr>
              <p:cNvGrpSpPr/>
              <p:nvPr/>
            </p:nvGrpSpPr>
            <p:grpSpPr>
              <a:xfrm>
                <a:off x="7344839" y="5551212"/>
                <a:ext cx="1039369" cy="214398"/>
                <a:chOff x="7344839" y="5551212"/>
                <a:chExt cx="1039369" cy="214398"/>
              </a:xfrm>
            </p:grpSpPr>
            <p:sp>
              <p:nvSpPr>
                <p:cNvPr id="158" name="Rectangle 74">
                  <a:extLst>
                    <a:ext uri="{FF2B5EF4-FFF2-40B4-BE49-F238E27FC236}">
                      <a16:creationId xmlns:a16="http://schemas.microsoft.com/office/drawing/2014/main" id="{8A48CC54-2E19-7E49-AB6A-C589B7121B06}"/>
                    </a:ext>
                  </a:extLst>
                </p:cNvPr>
                <p:cNvSpPr>
                  <a:spLocks noChangeArrowheads="1"/>
                </p:cNvSpPr>
                <p:nvPr/>
              </p:nvSpPr>
              <p:spPr bwMode="auto">
                <a:xfrm>
                  <a:off x="7344839" y="5556060"/>
                  <a:ext cx="1006475" cy="209550"/>
                </a:xfrm>
                <a:prstGeom prst="rect">
                  <a:avLst/>
                </a:prstGeom>
                <a:solidFill>
                  <a:srgbClr val="00CC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4" name="Rectangle 92">
                  <a:extLst>
                    <a:ext uri="{FF2B5EF4-FFF2-40B4-BE49-F238E27FC236}">
                      <a16:creationId xmlns:a16="http://schemas.microsoft.com/office/drawing/2014/main" id="{F086B485-A7FA-024F-AE08-D3278D535305}"/>
                    </a:ext>
                  </a:extLst>
                </p:cNvPr>
                <p:cNvSpPr>
                  <a:spLocks noChangeArrowheads="1"/>
                </p:cNvSpPr>
                <p:nvPr/>
              </p:nvSpPr>
              <p:spPr bwMode="auto">
                <a:xfrm>
                  <a:off x="7650783" y="5551212"/>
                  <a:ext cx="733425" cy="212725"/>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5">
                  <a:extLst>
                    <a:ext uri="{FF2B5EF4-FFF2-40B4-BE49-F238E27FC236}">
                      <a16:creationId xmlns:a16="http://schemas.microsoft.com/office/drawing/2014/main" id="{3072215E-AACF-9541-93AB-D98D0EECBB60}"/>
                    </a:ext>
                  </a:extLst>
                </p:cNvPr>
                <p:cNvSpPr>
                  <a:spLocks noChangeShapeType="1"/>
                </p:cNvSpPr>
                <p:nvPr/>
              </p:nvSpPr>
              <p:spPr bwMode="auto">
                <a:xfrm>
                  <a:off x="74888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Line 76">
                  <a:extLst>
                    <a:ext uri="{FF2B5EF4-FFF2-40B4-BE49-F238E27FC236}">
                      <a16:creationId xmlns:a16="http://schemas.microsoft.com/office/drawing/2014/main" id="{A70802F4-DC4B-B74E-9BF2-97E565E57FB0}"/>
                    </a:ext>
                  </a:extLst>
                </p:cNvPr>
                <p:cNvSpPr>
                  <a:spLocks noChangeShapeType="1"/>
                </p:cNvSpPr>
                <p:nvPr/>
              </p:nvSpPr>
              <p:spPr bwMode="auto">
                <a:xfrm>
                  <a:off x="7641259" y="5555058"/>
                  <a:ext cx="0" cy="206375"/>
                </a:xfrm>
                <a:prstGeom prst="line">
                  <a:avLst/>
                </a:prstGeom>
                <a:noFill/>
                <a:ln w="2857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62" name="Rectangle 86">
                <a:extLst>
                  <a:ext uri="{FF2B5EF4-FFF2-40B4-BE49-F238E27FC236}">
                    <a16:creationId xmlns:a16="http://schemas.microsoft.com/office/drawing/2014/main" id="{4115F8B6-91A1-7C41-83BF-8BE89BBEBEC6}"/>
                  </a:ext>
                </a:extLst>
              </p:cNvPr>
              <p:cNvSpPr>
                <a:spLocks noChangeArrowheads="1"/>
              </p:cNvSpPr>
              <p:nvPr/>
            </p:nvSpPr>
            <p:spPr bwMode="auto">
              <a:xfrm>
                <a:off x="7647608" y="3577949"/>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0" name="Text Box 116">
                <a:extLst>
                  <a:ext uri="{FF2B5EF4-FFF2-40B4-BE49-F238E27FC236}">
                    <a16:creationId xmlns:a16="http://schemas.microsoft.com/office/drawing/2014/main" id="{698424D2-456E-974F-973C-408C9336D9D7}"/>
                  </a:ext>
                </a:extLst>
              </p:cNvPr>
              <p:cNvSpPr txBox="1">
                <a:spLocks noChangeArrowheads="1"/>
              </p:cNvSpPr>
              <p:nvPr/>
            </p:nvSpPr>
            <p:spPr bwMode="auto">
              <a:xfrm>
                <a:off x="7074521" y="5970716"/>
                <a:ext cx="11334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from sender</a:t>
                </a:r>
              </a:p>
            </p:txBody>
          </p:sp>
        </p:grpSp>
        <p:sp>
          <p:nvSpPr>
            <p:cNvPr id="6" name="Curved Down Arrow 5">
              <a:extLst>
                <a:ext uri="{FF2B5EF4-FFF2-40B4-BE49-F238E27FC236}">
                  <a16:creationId xmlns:a16="http://schemas.microsoft.com/office/drawing/2014/main" id="{1FE7EE57-FED3-864B-8F06-9CC2C77BF0DE}"/>
                </a:ext>
              </a:extLst>
            </p:cNvPr>
            <p:cNvSpPr/>
            <p:nvPr/>
          </p:nvSpPr>
          <p:spPr>
            <a:xfrm>
              <a:off x="8312727" y="2806352"/>
              <a:ext cx="1410695" cy="271814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3" name="Group 12">
            <a:extLst>
              <a:ext uri="{FF2B5EF4-FFF2-40B4-BE49-F238E27FC236}">
                <a16:creationId xmlns:a16="http://schemas.microsoft.com/office/drawing/2014/main" id="{061072C8-D06D-0540-97C3-C1DE8C5A0444}"/>
              </a:ext>
            </a:extLst>
          </p:cNvPr>
          <p:cNvGrpSpPr/>
          <p:nvPr/>
        </p:nvGrpSpPr>
        <p:grpSpPr>
          <a:xfrm>
            <a:off x="4989152" y="1607125"/>
            <a:ext cx="4984933" cy="885919"/>
            <a:chOff x="4989152" y="1607125"/>
            <a:chExt cx="4984933" cy="885919"/>
          </a:xfrm>
        </p:grpSpPr>
        <p:grpSp>
          <p:nvGrpSpPr>
            <p:cNvPr id="8" name="Group 7">
              <a:extLst>
                <a:ext uri="{FF2B5EF4-FFF2-40B4-BE49-F238E27FC236}">
                  <a16:creationId xmlns:a16="http://schemas.microsoft.com/office/drawing/2014/main" id="{F4A53074-9492-2643-8C14-D55F3A8DF9EC}"/>
                </a:ext>
              </a:extLst>
            </p:cNvPr>
            <p:cNvGrpSpPr/>
            <p:nvPr/>
          </p:nvGrpSpPr>
          <p:grpSpPr>
            <a:xfrm>
              <a:off x="4989152" y="1652814"/>
              <a:ext cx="4984933" cy="840230"/>
              <a:chOff x="4432738" y="2150355"/>
              <a:chExt cx="4984933" cy="840230"/>
            </a:xfrm>
          </p:grpSpPr>
          <p:sp>
            <p:nvSpPr>
              <p:cNvPr id="166" name="Line 105">
                <a:extLst>
                  <a:ext uri="{FF2B5EF4-FFF2-40B4-BE49-F238E27FC236}">
                    <a16:creationId xmlns:a16="http://schemas.microsoft.com/office/drawing/2014/main" id="{E962447C-3133-664A-8728-73048FD03E13}"/>
                  </a:ext>
                </a:extLst>
              </p:cNvPr>
              <p:cNvSpPr>
                <a:spLocks noChangeShapeType="1"/>
              </p:cNvSpPr>
              <p:nvPr/>
            </p:nvSpPr>
            <p:spPr bwMode="auto">
              <a:xfrm>
                <a:off x="6976294" y="2457174"/>
                <a:ext cx="1102102" cy="0"/>
              </a:xfrm>
              <a:prstGeom prst="line">
                <a:avLst/>
              </a:prstGeom>
              <a:noFill/>
              <a:ln w="19050">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75" name="Text Box 104">
                <a:extLst>
                  <a:ext uri="{FF2B5EF4-FFF2-40B4-BE49-F238E27FC236}">
                    <a16:creationId xmlns:a16="http://schemas.microsoft.com/office/drawing/2014/main" id="{F110BC32-2D3E-6B43-8E30-DD363F7CFF88}"/>
                  </a:ext>
                </a:extLst>
              </p:cNvPr>
              <p:cNvSpPr txBox="1">
                <a:spLocks noChangeArrowheads="1"/>
              </p:cNvSpPr>
              <p:nvPr/>
            </p:nvSpPr>
            <p:spPr bwMode="auto">
              <a:xfrm>
                <a:off x="4432738" y="2150355"/>
                <a:ext cx="2533651" cy="840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Application removing data from TCP socket buffers</a:t>
                </a:r>
              </a:p>
            </p:txBody>
          </p:sp>
          <p:sp>
            <p:nvSpPr>
              <p:cNvPr id="176" name="Rectangle 86">
                <a:extLst>
                  <a:ext uri="{FF2B5EF4-FFF2-40B4-BE49-F238E27FC236}">
                    <a16:creationId xmlns:a16="http://schemas.microsoft.com/office/drawing/2014/main" id="{4FC9FA64-3313-7441-820B-DA439AD3A891}"/>
                  </a:ext>
                </a:extLst>
              </p:cNvPr>
              <p:cNvSpPr>
                <a:spLocks noChangeArrowheads="1"/>
              </p:cNvSpPr>
              <p:nvPr/>
            </p:nvSpPr>
            <p:spPr bwMode="auto">
              <a:xfrm>
                <a:off x="8696946" y="2344462"/>
                <a:ext cx="720725" cy="209550"/>
              </a:xfrm>
              <a:prstGeom prst="rect">
                <a:avLst/>
              </a:prstGeom>
              <a:solidFill>
                <a:srgbClr val="0000A8"/>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56" name="Curved Down Arrow 55">
              <a:extLst>
                <a:ext uri="{FF2B5EF4-FFF2-40B4-BE49-F238E27FC236}">
                  <a16:creationId xmlns:a16="http://schemas.microsoft.com/office/drawing/2014/main" id="{1957E969-1EF1-4941-A40B-CB97CA05EBA4}"/>
                </a:ext>
              </a:extLst>
            </p:cNvPr>
            <p:cNvSpPr/>
            <p:nvPr/>
          </p:nvSpPr>
          <p:spPr>
            <a:xfrm rot="10800000" flipH="1">
              <a:off x="8517082" y="1607125"/>
              <a:ext cx="1000991" cy="872838"/>
            </a:xfrm>
            <a:prstGeom prst="curvedDownArrow">
              <a:avLst>
                <a:gd name="adj1" fmla="val 13767"/>
                <a:gd name="adj2" fmla="val 28170"/>
                <a:gd name="adj3" fmla="val 25000"/>
              </a:avLst>
            </a:prstGeom>
            <a:solidFill>
              <a:srgbClr val="C00000">
                <a:alpha val="5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2" name="Slide Number Placeholder 2">
            <a:extLst>
              <a:ext uri="{FF2B5EF4-FFF2-40B4-BE49-F238E27FC236}">
                <a16:creationId xmlns:a16="http://schemas.microsoft.com/office/drawing/2014/main" id="{6AC88DD4-8D5E-1A4B-AF04-AF0A9B96E264}"/>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19</a:t>
            </a:fld>
            <a:endParaRPr lang="en-US" dirty="0"/>
          </a:p>
        </p:txBody>
      </p:sp>
    </p:spTree>
    <p:extLst>
      <p:ext uri="{BB962C8B-B14F-4D97-AF65-F5344CB8AC3E}">
        <p14:creationId xmlns:p14="http://schemas.microsoft.com/office/powerpoint/2010/main" val="332904187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183946"/>
            <a:ext cx="6618109" cy="5624267"/>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pPr>
            <a:r>
              <a:rPr lang="en-US" sz="3200" dirty="0"/>
              <a:t>Connection-oriented transport: TCP</a:t>
            </a:r>
          </a:p>
          <a:p>
            <a:pPr marL="746125" lvl="1" indent="-288925">
              <a:buFont typeface="Arial"/>
              <a:buChar char="•"/>
              <a:defRPr/>
            </a:pPr>
            <a:r>
              <a:rPr lang="en-US" dirty="0"/>
              <a:t>segment structure</a:t>
            </a:r>
          </a:p>
          <a:p>
            <a:pPr marL="746125" lvl="1" indent="-288925">
              <a:buFont typeface="Arial"/>
              <a:buChar char="•"/>
              <a:defRPr/>
            </a:pPr>
            <a:r>
              <a:rPr lang="en-US" dirty="0"/>
              <a:t>reliable data transfer</a:t>
            </a:r>
          </a:p>
          <a:p>
            <a:pPr marL="746125" lvl="1" indent="-288925">
              <a:buFont typeface="Arial"/>
              <a:buChar char="•"/>
              <a:defRPr/>
            </a:pPr>
            <a:r>
              <a:rPr lang="en-US" dirty="0"/>
              <a:t>flow control</a:t>
            </a:r>
          </a:p>
          <a:p>
            <a:pPr marL="746125" lvl="1" indent="-288925">
              <a:buFont typeface="Arial"/>
              <a:buChar char="•"/>
              <a:defRPr/>
            </a:pPr>
            <a:r>
              <a:rPr lang="en-US" dirty="0"/>
              <a:t>connection management</a:t>
            </a:r>
            <a:endParaRPr lang="en-US" sz="3200" dirty="0"/>
          </a:p>
          <a:p>
            <a:pPr marL="403225" indent="-285750">
              <a:spcBef>
                <a:spcPts val="800"/>
              </a:spcBef>
              <a:buClr>
                <a:schemeClr val="bg1">
                  <a:lumMod val="75000"/>
                </a:schemeClr>
              </a:buClr>
            </a:pPr>
            <a:r>
              <a:rPr lang="en-US" sz="3200" dirty="0">
                <a:solidFill>
                  <a:schemeClr val="bg1">
                    <a:lumMod val="75000"/>
                  </a:schemeClr>
                </a:solidFill>
              </a:rPr>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006FDDC9-958A-FA4C-8403-56ABF73A6F8E}"/>
              </a:ext>
            </a:extLst>
          </p:cNvPr>
          <p:cNvSpPr>
            <a:spLocks noGrp="1"/>
          </p:cNvSpPr>
          <p:nvPr>
            <p:ph type="sldNum" sz="quarter" idx="4"/>
          </p:nvPr>
        </p:nvSpPr>
        <p:spPr/>
        <p:txBody>
          <a:bodyPr/>
          <a:lstStyle/>
          <a:p>
            <a:r>
              <a:rPr lang="en-US"/>
              <a:t>Transport Layer: 3-</a:t>
            </a:r>
            <a:fld id="{C4204591-24BD-A542-B9D5-F8D8A88D2FEE}" type="slidenum">
              <a:rPr lang="en-US" smtClean="0"/>
              <a:pPr/>
              <a:t>2</a:t>
            </a:fld>
            <a:endParaRPr lang="en-US" dirty="0"/>
          </a:p>
        </p:txBody>
      </p:sp>
      <p:pic>
        <p:nvPicPr>
          <p:cNvPr id="6" name="Picture 5">
            <a:extLst>
              <a:ext uri="{FF2B5EF4-FFF2-40B4-BE49-F238E27FC236}">
                <a16:creationId xmlns:a16="http://schemas.microsoft.com/office/drawing/2014/main" id="{BC34935B-A6B2-0C48-9638-656FA430E71C}"/>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1327162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81" name="Group 72">
            <a:extLst>
              <a:ext uri="{FF2B5EF4-FFF2-40B4-BE49-F238E27FC236}">
                <a16:creationId xmlns:a16="http://schemas.microsoft.com/office/drawing/2014/main" id="{BCF10484-C4F0-2146-A1F6-01CD23E18EAF}"/>
              </a:ext>
            </a:extLst>
          </p:cNvPr>
          <p:cNvGrpSpPr>
            <a:grpSpLocks/>
          </p:cNvGrpSpPr>
          <p:nvPr/>
        </p:nvGrpSpPr>
        <p:grpSpPr bwMode="auto">
          <a:xfrm>
            <a:off x="8147517" y="2351087"/>
            <a:ext cx="2578100" cy="2155825"/>
            <a:chOff x="512" y="1294"/>
            <a:chExt cx="1888" cy="1358"/>
          </a:xfrm>
        </p:grpSpPr>
        <p:grpSp>
          <p:nvGrpSpPr>
            <p:cNvPr id="82" name="Group 17">
              <a:extLst>
                <a:ext uri="{FF2B5EF4-FFF2-40B4-BE49-F238E27FC236}">
                  <a16:creationId xmlns:a16="http://schemas.microsoft.com/office/drawing/2014/main" id="{1B215862-92BC-FD44-8231-FAC4460EC932}"/>
                </a:ext>
              </a:extLst>
            </p:cNvPr>
            <p:cNvGrpSpPr>
              <a:grpSpLocks/>
            </p:cNvGrpSpPr>
            <p:nvPr/>
          </p:nvGrpSpPr>
          <p:grpSpPr bwMode="auto">
            <a:xfrm>
              <a:off x="1232" y="1410"/>
              <a:ext cx="336" cy="130"/>
              <a:chOff x="2003" y="1816"/>
              <a:chExt cx="336" cy="130"/>
            </a:xfrm>
          </p:grpSpPr>
          <p:sp>
            <p:nvSpPr>
              <p:cNvPr id="91" name="Rectangle 18">
                <a:extLst>
                  <a:ext uri="{FF2B5EF4-FFF2-40B4-BE49-F238E27FC236}">
                    <a16:creationId xmlns:a16="http://schemas.microsoft.com/office/drawing/2014/main" id="{9F916805-82BB-7244-99A5-5F0A5D165046}"/>
                  </a:ext>
                </a:extLst>
              </p:cNvPr>
              <p:cNvSpPr>
                <a:spLocks noChangeArrowheads="1"/>
              </p:cNvSpPr>
              <p:nvPr/>
            </p:nvSpPr>
            <p:spPr bwMode="auto">
              <a:xfrm>
                <a:off x="2003" y="181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2" name="Rectangle 19">
                <a:extLst>
                  <a:ext uri="{FF2B5EF4-FFF2-40B4-BE49-F238E27FC236}">
                    <a16:creationId xmlns:a16="http://schemas.microsoft.com/office/drawing/2014/main" id="{4DA550D0-215D-334C-AB2B-CF8748123D33}"/>
                  </a:ext>
                </a:extLst>
              </p:cNvPr>
              <p:cNvSpPr>
                <a:spLocks noChangeArrowheads="1"/>
              </p:cNvSpPr>
              <p:nvPr/>
            </p:nvSpPr>
            <p:spPr bwMode="auto">
              <a:xfrm>
                <a:off x="2105" y="1833"/>
                <a:ext cx="108"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3" name="Rectangle 20">
                <a:extLst>
                  <a:ext uri="{FF2B5EF4-FFF2-40B4-BE49-F238E27FC236}">
                    <a16:creationId xmlns:a16="http://schemas.microsoft.com/office/drawing/2014/main" id="{B48A6578-4F82-8A4E-B684-CD32D31F82B1}"/>
                  </a:ext>
                </a:extLst>
              </p:cNvPr>
              <p:cNvSpPr>
                <a:spLocks noChangeArrowheads="1"/>
              </p:cNvSpPr>
              <p:nvPr/>
            </p:nvSpPr>
            <p:spPr bwMode="auto">
              <a:xfrm>
                <a:off x="2228" y="1891"/>
                <a:ext cx="28"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4" name="Rectangle 21">
                <a:extLst>
                  <a:ext uri="{FF2B5EF4-FFF2-40B4-BE49-F238E27FC236}">
                    <a16:creationId xmlns:a16="http://schemas.microsoft.com/office/drawing/2014/main" id="{FE3C8549-958F-8C49-9BB2-21BE77A5A384}"/>
                  </a:ext>
                </a:extLst>
              </p:cNvPr>
              <p:cNvSpPr>
                <a:spLocks noChangeArrowheads="1"/>
              </p:cNvSpPr>
              <p:nvPr/>
            </p:nvSpPr>
            <p:spPr bwMode="auto">
              <a:xfrm>
                <a:off x="2056" y="189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83" name="Rectangle 52">
              <a:extLst>
                <a:ext uri="{FF2B5EF4-FFF2-40B4-BE49-F238E27FC236}">
                  <a16:creationId xmlns:a16="http://schemas.microsoft.com/office/drawing/2014/main" id="{4EAEE0E4-1542-A044-B98C-0D8E8528492B}"/>
                </a:ext>
              </a:extLst>
            </p:cNvPr>
            <p:cNvSpPr>
              <a:spLocks noChangeArrowheads="1"/>
            </p:cNvSpPr>
            <p:nvPr/>
          </p:nvSpPr>
          <p:spPr bwMode="auto">
            <a:xfrm>
              <a:off x="526" y="1522"/>
              <a:ext cx="1871" cy="896"/>
            </a:xfrm>
            <a:prstGeom prst="rect">
              <a:avLst/>
            </a:prstGeom>
            <a:solidFill>
              <a:srgbClr val="0000A8"/>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53">
              <a:extLst>
                <a:ext uri="{FF2B5EF4-FFF2-40B4-BE49-F238E27FC236}">
                  <a16:creationId xmlns:a16="http://schemas.microsoft.com/office/drawing/2014/main" id="{1BF4AFA5-7079-8E48-98E5-F01131B6DC42}"/>
                </a:ext>
              </a:extLst>
            </p:cNvPr>
            <p:cNvSpPr>
              <a:spLocks noChangeShapeType="1"/>
            </p:cNvSpPr>
            <p:nvPr/>
          </p:nvSpPr>
          <p:spPr bwMode="auto">
            <a:xfrm>
              <a:off x="512" y="1863"/>
              <a:ext cx="188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5" name="AutoShape 54">
              <a:extLst>
                <a:ext uri="{FF2B5EF4-FFF2-40B4-BE49-F238E27FC236}">
                  <a16:creationId xmlns:a16="http://schemas.microsoft.com/office/drawing/2014/main" id="{01CE49A7-7FEA-2F41-B96C-9C13B374840D}"/>
                </a:ext>
              </a:extLst>
            </p:cNvPr>
            <p:cNvSpPr>
              <a:spLocks noChangeArrowheads="1"/>
            </p:cNvSpPr>
            <p:nvPr/>
          </p:nvSpPr>
          <p:spPr bwMode="auto">
            <a:xfrm>
              <a:off x="1310" y="129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6" name="Rectangle 55" descr="Dark upward diagonal">
              <a:extLst>
                <a:ext uri="{FF2B5EF4-FFF2-40B4-BE49-F238E27FC236}">
                  <a16:creationId xmlns:a16="http://schemas.microsoft.com/office/drawing/2014/main" id="{E7DBF90D-63AF-CA4B-B765-CCAF65A7F80D}"/>
                </a:ext>
              </a:extLst>
            </p:cNvPr>
            <p:cNvSpPr>
              <a:spLocks noChangeArrowheads="1"/>
            </p:cNvSpPr>
            <p:nvPr/>
          </p:nvSpPr>
          <p:spPr bwMode="auto">
            <a:xfrm>
              <a:off x="534" y="1856"/>
              <a:ext cx="1848" cy="55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AutoShape 56">
              <a:extLst>
                <a:ext uri="{FF2B5EF4-FFF2-40B4-BE49-F238E27FC236}">
                  <a16:creationId xmlns:a16="http://schemas.microsoft.com/office/drawing/2014/main" id="{E85EDD4B-2EB2-CF4B-A7E7-5DB87DD8E261}"/>
                </a:ext>
              </a:extLst>
            </p:cNvPr>
            <p:cNvSpPr>
              <a:spLocks noChangeArrowheads="1"/>
            </p:cNvSpPr>
            <p:nvPr/>
          </p:nvSpPr>
          <p:spPr bwMode="auto">
            <a:xfrm>
              <a:off x="1312" y="2364"/>
              <a:ext cx="157" cy="288"/>
            </a:xfrm>
            <a:prstGeom prst="upArrow">
              <a:avLst>
                <a:gd name="adj1" fmla="val 50000"/>
                <a:gd name="adj2" fmla="val 45860"/>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8" name="Text Box 57">
              <a:extLst>
                <a:ext uri="{FF2B5EF4-FFF2-40B4-BE49-F238E27FC236}">
                  <a16:creationId xmlns:a16="http://schemas.microsoft.com/office/drawing/2014/main" id="{18AF2730-2703-2A49-8B1B-CCB541608D5B}"/>
                </a:ext>
              </a:extLst>
            </p:cNvPr>
            <p:cNvSpPr txBox="1">
              <a:spLocks noChangeArrowheads="1"/>
            </p:cNvSpPr>
            <p:nvPr/>
          </p:nvSpPr>
          <p:spPr bwMode="auto">
            <a:xfrm>
              <a:off x="814" y="1568"/>
              <a:ext cx="1243"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Tahoma" charset="0"/>
                  <a:ea typeface="ＭＳ Ｐゴシック" charset="0"/>
                  <a:cs typeface="+mn-cs"/>
                </a:rPr>
                <a:t>buffered data</a:t>
              </a:r>
            </a:p>
          </p:txBody>
        </p:sp>
        <p:sp>
          <p:nvSpPr>
            <p:cNvPr id="89" name="Line 58">
              <a:extLst>
                <a:ext uri="{FF2B5EF4-FFF2-40B4-BE49-F238E27FC236}">
                  <a16:creationId xmlns:a16="http://schemas.microsoft.com/office/drawing/2014/main" id="{3E425F76-602D-884F-B462-CE3703890F46}"/>
                </a:ext>
              </a:extLst>
            </p:cNvPr>
            <p:cNvSpPr>
              <a:spLocks noChangeShapeType="1"/>
            </p:cNvSpPr>
            <p:nvPr/>
          </p:nvSpPr>
          <p:spPr bwMode="auto">
            <a:xfrm>
              <a:off x="522" y="1857"/>
              <a:ext cx="1878" cy="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0" name="Text Box 59">
              <a:extLst>
                <a:ext uri="{FF2B5EF4-FFF2-40B4-BE49-F238E27FC236}">
                  <a16:creationId xmlns:a16="http://schemas.microsoft.com/office/drawing/2014/main" id="{FAA57939-600A-5644-BD7E-58580D1D7997}"/>
                </a:ext>
              </a:extLst>
            </p:cNvPr>
            <p:cNvSpPr txBox="1">
              <a:spLocks noChangeArrowheads="1"/>
            </p:cNvSpPr>
            <p:nvPr/>
          </p:nvSpPr>
          <p:spPr bwMode="auto">
            <a:xfrm>
              <a:off x="653" y="2020"/>
              <a:ext cx="152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Tahoma" charset="0"/>
                  <a:ea typeface="ＭＳ Ｐゴシック" charset="0"/>
                  <a:cs typeface="+mn-cs"/>
                </a:rPr>
                <a:t>free buffer space</a:t>
              </a:r>
            </a:p>
          </p:txBody>
        </p:sp>
      </p:grpSp>
      <p:sp>
        <p:nvSpPr>
          <p:cNvPr id="95" name="Text Box 62">
            <a:extLst>
              <a:ext uri="{FF2B5EF4-FFF2-40B4-BE49-F238E27FC236}">
                <a16:creationId xmlns:a16="http://schemas.microsoft.com/office/drawing/2014/main" id="{AEFCE47F-E93D-AF44-B3F4-73BB671A7DAA}"/>
              </a:ext>
            </a:extLst>
          </p:cNvPr>
          <p:cNvSpPr txBox="1">
            <a:spLocks noChangeArrowheads="1"/>
          </p:cNvSpPr>
          <p:nvPr/>
        </p:nvSpPr>
        <p:spPr bwMode="auto">
          <a:xfrm>
            <a:off x="7260104" y="3495674"/>
            <a:ext cx="673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rwnd</a:t>
            </a:r>
          </a:p>
        </p:txBody>
      </p:sp>
      <p:sp>
        <p:nvSpPr>
          <p:cNvPr id="96" name="Line 64">
            <a:extLst>
              <a:ext uri="{FF2B5EF4-FFF2-40B4-BE49-F238E27FC236}">
                <a16:creationId xmlns:a16="http://schemas.microsoft.com/office/drawing/2014/main" id="{16902A7E-A0A9-CA44-AA34-DA532E0008E8}"/>
              </a:ext>
            </a:extLst>
          </p:cNvPr>
          <p:cNvSpPr>
            <a:spLocks noChangeShapeType="1"/>
          </p:cNvSpPr>
          <p:nvPr/>
        </p:nvSpPr>
        <p:spPr bwMode="auto">
          <a:xfrm>
            <a:off x="7771279" y="3228974"/>
            <a:ext cx="0" cy="322263"/>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7" name="Line 65">
            <a:extLst>
              <a:ext uri="{FF2B5EF4-FFF2-40B4-BE49-F238E27FC236}">
                <a16:creationId xmlns:a16="http://schemas.microsoft.com/office/drawing/2014/main" id="{D648F6B1-0A50-8C4D-A7D2-3CF747C8BABF}"/>
              </a:ext>
            </a:extLst>
          </p:cNvPr>
          <p:cNvSpPr>
            <a:spLocks noChangeShapeType="1"/>
          </p:cNvSpPr>
          <p:nvPr/>
        </p:nvSpPr>
        <p:spPr bwMode="auto">
          <a:xfrm flipV="1">
            <a:off x="7771279" y="3754437"/>
            <a:ext cx="0" cy="32226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8" name="Line 66">
            <a:extLst>
              <a:ext uri="{FF2B5EF4-FFF2-40B4-BE49-F238E27FC236}">
                <a16:creationId xmlns:a16="http://schemas.microsoft.com/office/drawing/2014/main" id="{6D1EA1AA-F1A0-E74F-8EB6-323F135BBE4A}"/>
              </a:ext>
            </a:extLst>
          </p:cNvPr>
          <p:cNvSpPr>
            <a:spLocks noChangeShapeType="1"/>
          </p:cNvSpPr>
          <p:nvPr/>
        </p:nvSpPr>
        <p:spPr bwMode="auto">
          <a:xfrm>
            <a:off x="7617292" y="4086224"/>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99" name="Line 67">
            <a:extLst>
              <a:ext uri="{FF2B5EF4-FFF2-40B4-BE49-F238E27FC236}">
                <a16:creationId xmlns:a16="http://schemas.microsoft.com/office/drawing/2014/main" id="{1C85352E-17C9-D549-A2BD-57A09913F048}"/>
              </a:ext>
            </a:extLst>
          </p:cNvPr>
          <p:cNvSpPr>
            <a:spLocks noChangeShapeType="1"/>
          </p:cNvSpPr>
          <p:nvPr/>
        </p:nvSpPr>
        <p:spPr bwMode="auto">
          <a:xfrm>
            <a:off x="7666504" y="3217862"/>
            <a:ext cx="1968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0" name="Line 68">
            <a:extLst>
              <a:ext uri="{FF2B5EF4-FFF2-40B4-BE49-F238E27FC236}">
                <a16:creationId xmlns:a16="http://schemas.microsoft.com/office/drawing/2014/main" id="{EBC9AE0D-2B04-2645-9476-0B3051DF9276}"/>
              </a:ext>
            </a:extLst>
          </p:cNvPr>
          <p:cNvSpPr>
            <a:spLocks noChangeShapeType="1"/>
          </p:cNvSpPr>
          <p:nvPr/>
        </p:nvSpPr>
        <p:spPr bwMode="auto">
          <a:xfrm>
            <a:off x="7639517" y="2692399"/>
            <a:ext cx="476250"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1" name="Line 69">
            <a:extLst>
              <a:ext uri="{FF2B5EF4-FFF2-40B4-BE49-F238E27FC236}">
                <a16:creationId xmlns:a16="http://schemas.microsoft.com/office/drawing/2014/main" id="{C0332117-A4C3-844D-8A08-8B0B485AD2EA}"/>
              </a:ext>
            </a:extLst>
          </p:cNvPr>
          <p:cNvSpPr>
            <a:spLocks noChangeShapeType="1"/>
          </p:cNvSpPr>
          <p:nvPr/>
        </p:nvSpPr>
        <p:spPr bwMode="auto">
          <a:xfrm>
            <a:off x="8028454" y="2697162"/>
            <a:ext cx="0" cy="17780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2" name="Line 70">
            <a:extLst>
              <a:ext uri="{FF2B5EF4-FFF2-40B4-BE49-F238E27FC236}">
                <a16:creationId xmlns:a16="http://schemas.microsoft.com/office/drawing/2014/main" id="{838B5881-D7D0-554D-93A9-E8D16418B8D3}"/>
              </a:ext>
            </a:extLst>
          </p:cNvPr>
          <p:cNvSpPr>
            <a:spLocks noChangeShapeType="1"/>
          </p:cNvSpPr>
          <p:nvPr/>
        </p:nvSpPr>
        <p:spPr bwMode="auto">
          <a:xfrm flipH="1">
            <a:off x="8026867" y="3121024"/>
            <a:ext cx="0" cy="9540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03" name="Text Box 71">
            <a:extLst>
              <a:ext uri="{FF2B5EF4-FFF2-40B4-BE49-F238E27FC236}">
                <a16:creationId xmlns:a16="http://schemas.microsoft.com/office/drawing/2014/main" id="{76399630-36A1-DE42-B526-233291123DB6}"/>
              </a:ext>
            </a:extLst>
          </p:cNvPr>
          <p:cNvSpPr txBox="1">
            <a:spLocks noChangeArrowheads="1"/>
          </p:cNvSpPr>
          <p:nvPr/>
        </p:nvSpPr>
        <p:spPr bwMode="auto">
          <a:xfrm>
            <a:off x="6874342" y="2857499"/>
            <a:ext cx="1284287"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Courier New" charset="0"/>
                <a:ea typeface="ＭＳ Ｐゴシック" charset="0"/>
                <a:cs typeface="+mn-cs"/>
              </a:rPr>
              <a:t>RcvBuffer</a:t>
            </a:r>
          </a:p>
        </p:txBody>
      </p:sp>
      <p:sp>
        <p:nvSpPr>
          <p:cNvPr id="104" name="Text Box 73">
            <a:extLst>
              <a:ext uri="{FF2B5EF4-FFF2-40B4-BE49-F238E27FC236}">
                <a16:creationId xmlns:a16="http://schemas.microsoft.com/office/drawing/2014/main" id="{B6E3B689-E8B2-BF4B-86DF-927AF5D4F690}"/>
              </a:ext>
            </a:extLst>
          </p:cNvPr>
          <p:cNvSpPr txBox="1">
            <a:spLocks noChangeArrowheads="1"/>
          </p:cNvSpPr>
          <p:nvPr/>
        </p:nvSpPr>
        <p:spPr bwMode="auto">
          <a:xfrm>
            <a:off x="8152610" y="4486274"/>
            <a:ext cx="25250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segment payloads</a:t>
            </a:r>
          </a:p>
        </p:txBody>
      </p:sp>
      <p:sp>
        <p:nvSpPr>
          <p:cNvPr id="105" name="Text Box 74">
            <a:extLst>
              <a:ext uri="{FF2B5EF4-FFF2-40B4-BE49-F238E27FC236}">
                <a16:creationId xmlns:a16="http://schemas.microsoft.com/office/drawing/2014/main" id="{91F2C3EF-EE52-4542-BF6E-028621EA7670}"/>
              </a:ext>
            </a:extLst>
          </p:cNvPr>
          <p:cNvSpPr txBox="1">
            <a:spLocks noChangeArrowheads="1"/>
          </p:cNvSpPr>
          <p:nvPr/>
        </p:nvSpPr>
        <p:spPr bwMode="auto">
          <a:xfrm>
            <a:off x="8203635" y="1985962"/>
            <a:ext cx="2478564"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to application process</a:t>
            </a:r>
          </a:p>
        </p:txBody>
      </p:sp>
      <p:sp>
        <p:nvSpPr>
          <p:cNvPr id="106" name="Text Box 76">
            <a:extLst>
              <a:ext uri="{FF2B5EF4-FFF2-40B4-BE49-F238E27FC236}">
                <a16:creationId xmlns:a16="http://schemas.microsoft.com/office/drawing/2014/main" id="{0CF681A2-AC47-5344-AE94-24FC5FD82425}"/>
              </a:ext>
            </a:extLst>
          </p:cNvPr>
          <p:cNvSpPr txBox="1">
            <a:spLocks noChangeArrowheads="1"/>
          </p:cNvSpPr>
          <p:nvPr/>
        </p:nvSpPr>
        <p:spPr bwMode="auto">
          <a:xfrm>
            <a:off x="7554658" y="5138737"/>
            <a:ext cx="356379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TCP receiver-side buffering</a:t>
            </a:r>
          </a:p>
        </p:txBody>
      </p:sp>
      <p:sp>
        <p:nvSpPr>
          <p:cNvPr id="30" name="Slide Number Placeholder 2">
            <a:extLst>
              <a:ext uri="{FF2B5EF4-FFF2-40B4-BE49-F238E27FC236}">
                <a16:creationId xmlns:a16="http://schemas.microsoft.com/office/drawing/2014/main" id="{FD800B74-F67D-AF4D-AABB-EE14B6FEBDCB}"/>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20</a:t>
            </a:fld>
            <a:endParaRPr lang="en-US" dirty="0"/>
          </a:p>
        </p:txBody>
      </p:sp>
    </p:spTree>
    <p:extLst>
      <p:ext uri="{BB962C8B-B14F-4D97-AF65-F5344CB8AC3E}">
        <p14:creationId xmlns:p14="http://schemas.microsoft.com/office/powerpoint/2010/main" val="421748728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flow control</a:t>
            </a:r>
            <a:endParaRPr lang="en-US" sz="4400" b="0" dirty="0"/>
          </a:p>
        </p:txBody>
      </p:sp>
      <p:sp>
        <p:nvSpPr>
          <p:cNvPr id="54" name="Rectangle 75">
            <a:extLst>
              <a:ext uri="{FF2B5EF4-FFF2-40B4-BE49-F238E27FC236}">
                <a16:creationId xmlns:a16="http://schemas.microsoft.com/office/drawing/2014/main" id="{78F7B284-6B74-F548-982C-C01C5F7D3D99}"/>
              </a:ext>
            </a:extLst>
          </p:cNvPr>
          <p:cNvSpPr txBox="1">
            <a:spLocks noChangeArrowheads="1"/>
          </p:cNvSpPr>
          <p:nvPr/>
        </p:nvSpPr>
        <p:spPr>
          <a:xfrm>
            <a:off x="668940" y="1485900"/>
            <a:ext cx="5826405" cy="49069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advertises” free buffer space in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field in TCP header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r>
              <a:rPr kumimoji="0" lang="en-US" altLang="en-US" sz="24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rPr>
              <a:t> </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size set via socket options (typical default is 4096 bytes)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many operating systems </a:t>
            </a:r>
            <a:r>
              <a:rPr kumimoji="0" lang="en-US" altLang="en-US" sz="24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autoadjust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4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RcvBuffer</a:t>
            </a:r>
            <a:endPar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sender limits amount of </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unACKed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in-flight”) data to received </a:t>
            </a:r>
            <a:r>
              <a:rPr kumimoji="0" lang="en-US" altLang="ja-JP"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mn-cs"/>
              </a:rPr>
              <a:t>rwnd</a:t>
            </a:r>
            <a:endPar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ＭＳ Ｐゴシック" panose="020B0600070205080204" pitchFamily="34" charset="-128"/>
              <a:cs typeface="+mn-cs"/>
            </a:endParaRPr>
          </a:p>
          <a:p>
            <a:pPr marL="352425" marR="0" lvl="0" indent="-222250"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guarantees receive buffer will not overflow</a:t>
            </a:r>
          </a:p>
        </p:txBody>
      </p:sp>
      <p:grpSp>
        <p:nvGrpSpPr>
          <p:cNvPr id="4" name="Group 3">
            <a:extLst>
              <a:ext uri="{FF2B5EF4-FFF2-40B4-BE49-F238E27FC236}">
                <a16:creationId xmlns:a16="http://schemas.microsoft.com/office/drawing/2014/main" id="{65ED315A-00AA-7C4A-8164-7D6F6F0CAA0E}"/>
              </a:ext>
            </a:extLst>
          </p:cNvPr>
          <p:cNvGrpSpPr/>
          <p:nvPr/>
        </p:nvGrpSpPr>
        <p:grpSpPr>
          <a:xfrm>
            <a:off x="7363745" y="1068614"/>
            <a:ext cx="4349284" cy="5165818"/>
            <a:chOff x="7334716" y="821871"/>
            <a:chExt cx="4349284" cy="5165818"/>
          </a:xfrm>
        </p:grpSpPr>
        <p:sp>
          <p:nvSpPr>
            <p:cNvPr id="43" name="Text Box 49">
              <a:extLst>
                <a:ext uri="{FF2B5EF4-FFF2-40B4-BE49-F238E27FC236}">
                  <a16:creationId xmlns:a16="http://schemas.microsoft.com/office/drawing/2014/main" id="{4942189D-75C7-5146-A769-620DCCD5AD2C}"/>
                </a:ext>
              </a:extLst>
            </p:cNvPr>
            <p:cNvSpPr txBox="1">
              <a:spLocks noChangeArrowheads="1"/>
            </p:cNvSpPr>
            <p:nvPr/>
          </p:nvSpPr>
          <p:spPr bwMode="auto">
            <a:xfrm>
              <a:off x="7334716" y="821871"/>
              <a:ext cx="4349284"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16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nvGrpSpPr>
            <p:cNvPr id="3" name="Group 2">
              <a:extLst>
                <a:ext uri="{FF2B5EF4-FFF2-40B4-BE49-F238E27FC236}">
                  <a16:creationId xmlns:a16="http://schemas.microsoft.com/office/drawing/2014/main" id="{013C6F91-8B0A-654D-A104-22DAAE940A5C}"/>
                </a:ext>
              </a:extLst>
            </p:cNvPr>
            <p:cNvGrpSpPr/>
            <p:nvPr/>
          </p:nvGrpSpPr>
          <p:grpSpPr>
            <a:xfrm>
              <a:off x="7490842" y="1445945"/>
              <a:ext cx="3173211" cy="4078555"/>
              <a:chOff x="7157014" y="1873079"/>
              <a:chExt cx="2251592" cy="2800562"/>
            </a:xfrm>
          </p:grpSpPr>
          <p:sp>
            <p:nvSpPr>
              <p:cNvPr id="31" name="Rectangle 4">
                <a:extLst>
                  <a:ext uri="{FF2B5EF4-FFF2-40B4-BE49-F238E27FC236}">
                    <a16:creationId xmlns:a16="http://schemas.microsoft.com/office/drawing/2014/main" id="{F26D3C4D-BBC1-F742-A1E0-D6E34A9B3149}"/>
                  </a:ext>
                </a:extLst>
              </p:cNvPr>
              <p:cNvSpPr>
                <a:spLocks noChangeArrowheads="1"/>
              </p:cNvSpPr>
              <p:nvPr/>
            </p:nvSpPr>
            <p:spPr bwMode="auto">
              <a:xfrm>
                <a:off x="7206558" y="1873079"/>
                <a:ext cx="2202048" cy="2745454"/>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2" name="Rectangle 5">
                <a:extLst>
                  <a:ext uri="{FF2B5EF4-FFF2-40B4-BE49-F238E27FC236}">
                    <a16:creationId xmlns:a16="http://schemas.microsoft.com/office/drawing/2014/main" id="{EDEADB29-BFA2-B047-B027-A9139A42EC40}"/>
                  </a:ext>
                </a:extLst>
              </p:cNvPr>
              <p:cNvSpPr>
                <a:spLocks noChangeArrowheads="1"/>
              </p:cNvSpPr>
              <p:nvPr/>
            </p:nvSpPr>
            <p:spPr bwMode="auto">
              <a:xfrm>
                <a:off x="7158783" y="1939027"/>
                <a:ext cx="2202048" cy="2734614"/>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33" name="Line 8">
                <a:extLst>
                  <a:ext uri="{FF2B5EF4-FFF2-40B4-BE49-F238E27FC236}">
                    <a16:creationId xmlns:a16="http://schemas.microsoft.com/office/drawing/2014/main" id="{D6DDC5BF-A1E6-C24B-9CE3-F65B498DEB30}"/>
                  </a:ext>
                </a:extLst>
              </p:cNvPr>
              <p:cNvSpPr>
                <a:spLocks noChangeShapeType="1"/>
              </p:cNvSpPr>
              <p:nvPr/>
            </p:nvSpPr>
            <p:spPr bwMode="auto">
              <a:xfrm>
                <a:off x="7160553" y="2152232"/>
                <a:ext cx="2199395" cy="2711"/>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 name="Line 9">
                <a:extLst>
                  <a:ext uri="{FF2B5EF4-FFF2-40B4-BE49-F238E27FC236}">
                    <a16:creationId xmlns:a16="http://schemas.microsoft.com/office/drawing/2014/main" id="{D073AA58-CCB9-1143-BD54-AECB66E97A27}"/>
                  </a:ext>
                </a:extLst>
              </p:cNvPr>
              <p:cNvSpPr>
                <a:spLocks noChangeShapeType="1"/>
              </p:cNvSpPr>
              <p:nvPr/>
            </p:nvSpPr>
            <p:spPr bwMode="auto">
              <a:xfrm flipV="1">
                <a:off x="7157014" y="236814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 name="Line 16">
                <a:extLst>
                  <a:ext uri="{FF2B5EF4-FFF2-40B4-BE49-F238E27FC236}">
                    <a16:creationId xmlns:a16="http://schemas.microsoft.com/office/drawing/2014/main" id="{3BCF6F65-DFAE-C544-BAEE-68B6416C49EB}"/>
                  </a:ext>
                </a:extLst>
              </p:cNvPr>
              <p:cNvSpPr>
                <a:spLocks noChangeShapeType="1"/>
              </p:cNvSpPr>
              <p:nvPr/>
            </p:nvSpPr>
            <p:spPr bwMode="auto">
              <a:xfrm flipV="1">
                <a:off x="7162322" y="2584964"/>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 name="Line 18">
                <a:extLst>
                  <a:ext uri="{FF2B5EF4-FFF2-40B4-BE49-F238E27FC236}">
                    <a16:creationId xmlns:a16="http://schemas.microsoft.com/office/drawing/2014/main" id="{73D40423-B9BC-B445-A204-77B62C8A65F0}"/>
                  </a:ext>
                </a:extLst>
              </p:cNvPr>
              <p:cNvSpPr>
                <a:spLocks noChangeShapeType="1"/>
              </p:cNvSpPr>
              <p:nvPr/>
            </p:nvSpPr>
            <p:spPr bwMode="auto">
              <a:xfrm flipV="1">
                <a:off x="7159668" y="2809912"/>
                <a:ext cx="2202049"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 name="Line 19">
                <a:extLst>
                  <a:ext uri="{FF2B5EF4-FFF2-40B4-BE49-F238E27FC236}">
                    <a16:creationId xmlns:a16="http://schemas.microsoft.com/office/drawing/2014/main" id="{9E50A3C5-1DEF-C346-9F9A-A93A3289A502}"/>
                  </a:ext>
                </a:extLst>
              </p:cNvPr>
              <p:cNvSpPr>
                <a:spLocks noChangeShapeType="1"/>
              </p:cNvSpPr>
              <p:nvPr/>
            </p:nvSpPr>
            <p:spPr bwMode="auto">
              <a:xfrm flipV="1">
                <a:off x="7157014" y="3032150"/>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 name="Line 20">
                <a:extLst>
                  <a:ext uri="{FF2B5EF4-FFF2-40B4-BE49-F238E27FC236}">
                    <a16:creationId xmlns:a16="http://schemas.microsoft.com/office/drawing/2014/main" id="{548B775C-D85F-5847-B406-FA9F2CBD5940}"/>
                  </a:ext>
                </a:extLst>
              </p:cNvPr>
              <p:cNvSpPr>
                <a:spLocks noChangeShapeType="1"/>
              </p:cNvSpPr>
              <p:nvPr/>
            </p:nvSpPr>
            <p:spPr bwMode="auto">
              <a:xfrm flipV="1">
                <a:off x="7157014" y="3351956"/>
                <a:ext cx="220204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 name="Line 21">
                <a:extLst>
                  <a:ext uri="{FF2B5EF4-FFF2-40B4-BE49-F238E27FC236}">
                    <a16:creationId xmlns:a16="http://schemas.microsoft.com/office/drawing/2014/main" id="{5295938A-7AD9-3A43-B065-16AE7DE46620}"/>
                  </a:ext>
                </a:extLst>
              </p:cNvPr>
              <p:cNvSpPr>
                <a:spLocks noChangeShapeType="1"/>
              </p:cNvSpPr>
              <p:nvPr/>
            </p:nvSpPr>
            <p:spPr bwMode="auto">
              <a:xfrm flipH="1" flipV="1">
                <a:off x="8249633" y="2586771"/>
                <a:ext cx="2654" cy="442669"/>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 name="Text Box 22">
                <a:extLst>
                  <a:ext uri="{FF2B5EF4-FFF2-40B4-BE49-F238E27FC236}">
                    <a16:creationId xmlns:a16="http://schemas.microsoft.com/office/drawing/2014/main" id="{DBAB1210-0C8C-574D-9755-E0E40D1D8E2B}"/>
                  </a:ext>
                </a:extLst>
              </p:cNvPr>
              <p:cNvSpPr txBox="1">
                <a:spLocks noChangeArrowheads="1"/>
              </p:cNvSpPr>
              <p:nvPr/>
            </p:nvSpPr>
            <p:spPr bwMode="auto">
              <a:xfrm>
                <a:off x="8220544" y="2572087"/>
                <a:ext cx="1124010" cy="23247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41" name="Line 10">
                <a:extLst>
                  <a:ext uri="{FF2B5EF4-FFF2-40B4-BE49-F238E27FC236}">
                    <a16:creationId xmlns:a16="http://schemas.microsoft.com/office/drawing/2014/main" id="{A5EAF221-945B-9044-8647-B161BDC6D143}"/>
                  </a:ext>
                </a:extLst>
              </p:cNvPr>
              <p:cNvSpPr>
                <a:spLocks noChangeShapeType="1"/>
              </p:cNvSpPr>
              <p:nvPr/>
            </p:nvSpPr>
            <p:spPr bwMode="auto">
              <a:xfrm flipH="1" flipV="1">
                <a:off x="8241671" y="1940977"/>
                <a:ext cx="981" cy="207817"/>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4" name="Line 53">
              <a:extLst>
                <a:ext uri="{FF2B5EF4-FFF2-40B4-BE49-F238E27FC236}">
                  <a16:creationId xmlns:a16="http://schemas.microsoft.com/office/drawing/2014/main" id="{1BBBD060-CF26-F24A-BA7E-49EE7DADEE01}"/>
                </a:ext>
              </a:extLst>
            </p:cNvPr>
            <p:cNvSpPr>
              <a:spLocks noChangeShapeType="1"/>
            </p:cNvSpPr>
            <p:nvPr/>
          </p:nvSpPr>
          <p:spPr bwMode="auto">
            <a:xfrm flipH="1" flipV="1">
              <a:off x="7968285" y="1150408"/>
              <a:ext cx="1233771" cy="1404106"/>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6" name="Text Box 49">
              <a:extLst>
                <a:ext uri="{FF2B5EF4-FFF2-40B4-BE49-F238E27FC236}">
                  <a16:creationId xmlns:a16="http://schemas.microsoft.com/office/drawing/2014/main" id="{FBFCD652-9EB9-FE4F-BB9F-A9277C4DE74F}"/>
                </a:ext>
              </a:extLst>
            </p:cNvPr>
            <p:cNvSpPr txBox="1">
              <a:spLocks noChangeArrowheads="1"/>
            </p:cNvSpPr>
            <p:nvPr/>
          </p:nvSpPr>
          <p:spPr bwMode="auto">
            <a:xfrm>
              <a:off x="8125744" y="5646057"/>
              <a:ext cx="2310027" cy="3416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 segment format</a:t>
              </a:r>
            </a:p>
          </p:txBody>
        </p:sp>
      </p:grpSp>
      <p:sp>
        <p:nvSpPr>
          <p:cNvPr id="20" name="Slide Number Placeholder 2">
            <a:extLst>
              <a:ext uri="{FF2B5EF4-FFF2-40B4-BE49-F238E27FC236}">
                <a16:creationId xmlns:a16="http://schemas.microsoft.com/office/drawing/2014/main" id="{73A53F5E-537D-1E40-85EE-92D8692A70E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21</a:t>
            </a:fld>
            <a:endParaRPr lang="en-US" dirty="0"/>
          </a:p>
        </p:txBody>
      </p:sp>
    </p:spTree>
    <p:extLst>
      <p:ext uri="{BB962C8B-B14F-4D97-AF65-F5344CB8AC3E}">
        <p14:creationId xmlns:p14="http://schemas.microsoft.com/office/powerpoint/2010/main" val="3774413299"/>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connection management</a:t>
            </a:r>
            <a:endParaRPr lang="en-US" sz="4400" b="0" dirty="0"/>
          </a:p>
        </p:txBody>
      </p:sp>
      <p:sp>
        <p:nvSpPr>
          <p:cNvPr id="31" name="Rectangle 5">
            <a:extLst>
              <a:ext uri="{FF2B5EF4-FFF2-40B4-BE49-F238E27FC236}">
                <a16:creationId xmlns:a16="http://schemas.microsoft.com/office/drawing/2014/main" id="{9C578410-CCAC-A940-BEC5-74269A538606}"/>
              </a:ext>
            </a:extLst>
          </p:cNvPr>
          <p:cNvSpPr txBox="1">
            <a:spLocks noChangeArrowheads="1"/>
          </p:cNvSpPr>
          <p:nvPr/>
        </p:nvSpPr>
        <p:spPr>
          <a:xfrm>
            <a:off x="785243" y="1329399"/>
            <a:ext cx="11329310" cy="218757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before exchanging data, sender/receiver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handshake”:</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to establish connection (each knowing the other willing to establish connection)</a:t>
            </a:r>
          </a:p>
          <a:p>
            <a:pPr marL="352425" marR="0" lvl="0" indent="-222250" algn="l" defTabSz="914400" rtl="0" eaLnBrk="1" fontAlgn="auto" latinLnBrk="0" hangingPunct="1">
              <a:lnSpc>
                <a:spcPct val="90000"/>
              </a:lnSpc>
              <a:spcBef>
                <a:spcPts val="400"/>
              </a:spcBef>
              <a:spcAft>
                <a:spcPts val="0"/>
              </a:spcAft>
              <a:buClr>
                <a:srgbClr val="0000A3"/>
              </a:buClr>
              <a:buSzTx/>
              <a:buFont typeface="Wingdings" pitchFamily="2" charset="2"/>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agree on connection parameters (e.g., starting seq #s)</a:t>
            </a:r>
          </a:p>
        </p:txBody>
      </p:sp>
      <p:sp>
        <p:nvSpPr>
          <p:cNvPr id="129" name="Rectangle 62">
            <a:extLst>
              <a:ext uri="{FF2B5EF4-FFF2-40B4-BE49-F238E27FC236}">
                <a16:creationId xmlns:a16="http://schemas.microsoft.com/office/drawing/2014/main" id="{C5E2ED2D-96E6-7640-B8B9-2E97B87686AF}"/>
              </a:ext>
            </a:extLst>
          </p:cNvPr>
          <p:cNvSpPr>
            <a:spLocks noChangeArrowheads="1"/>
          </p:cNvSpPr>
          <p:nvPr/>
        </p:nvSpPr>
        <p:spPr bwMode="auto">
          <a:xfrm>
            <a:off x="3138677" y="293529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0" name="Rectangle 45">
            <a:extLst>
              <a:ext uri="{FF2B5EF4-FFF2-40B4-BE49-F238E27FC236}">
                <a16:creationId xmlns:a16="http://schemas.microsoft.com/office/drawing/2014/main" id="{E1C433CA-144F-FE40-9939-574216DE0F50}"/>
              </a:ext>
            </a:extLst>
          </p:cNvPr>
          <p:cNvSpPr>
            <a:spLocks noChangeArrowheads="1"/>
          </p:cNvSpPr>
          <p:nvPr/>
        </p:nvSpPr>
        <p:spPr bwMode="auto">
          <a:xfrm>
            <a:off x="3098989" y="298926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1" name="Line 55">
            <a:extLst>
              <a:ext uri="{FF2B5EF4-FFF2-40B4-BE49-F238E27FC236}">
                <a16:creationId xmlns:a16="http://schemas.microsoft.com/office/drawing/2014/main" id="{B5AF7973-E361-6A42-9B3B-A8AD0E9C7140}"/>
              </a:ext>
            </a:extLst>
          </p:cNvPr>
          <p:cNvSpPr>
            <a:spLocks noChangeShapeType="1"/>
          </p:cNvSpPr>
          <p:nvPr/>
        </p:nvSpPr>
        <p:spPr bwMode="auto">
          <a:xfrm>
            <a:off x="3098989" y="343059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2" name="Text Box 6">
            <a:extLst>
              <a:ext uri="{FF2B5EF4-FFF2-40B4-BE49-F238E27FC236}">
                <a16:creationId xmlns:a16="http://schemas.microsoft.com/office/drawing/2014/main" id="{F4060720-F3C5-A543-A168-90183A3F78EB}"/>
              </a:ext>
            </a:extLst>
          </p:cNvPr>
          <p:cNvSpPr txBox="1">
            <a:spLocks noChangeArrowheads="1"/>
          </p:cNvSpPr>
          <p:nvPr/>
        </p:nvSpPr>
        <p:spPr bwMode="auto">
          <a:xfrm>
            <a:off x="3113277" y="354330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33" name="Group 46">
            <a:extLst>
              <a:ext uri="{FF2B5EF4-FFF2-40B4-BE49-F238E27FC236}">
                <a16:creationId xmlns:a16="http://schemas.microsoft.com/office/drawing/2014/main" id="{B33AB7A5-CCC5-254C-8A3A-759B759D5041}"/>
              </a:ext>
            </a:extLst>
          </p:cNvPr>
          <p:cNvGrpSpPr>
            <a:grpSpLocks/>
          </p:cNvGrpSpPr>
          <p:nvPr/>
        </p:nvGrpSpPr>
        <p:grpSpPr bwMode="auto">
          <a:xfrm>
            <a:off x="3979492" y="3344865"/>
            <a:ext cx="438150" cy="206375"/>
            <a:chOff x="344" y="1846"/>
            <a:chExt cx="336" cy="130"/>
          </a:xfrm>
        </p:grpSpPr>
        <p:sp>
          <p:nvSpPr>
            <p:cNvPr id="134" name="Rectangle 47">
              <a:extLst>
                <a:ext uri="{FF2B5EF4-FFF2-40B4-BE49-F238E27FC236}">
                  <a16:creationId xmlns:a16="http://schemas.microsoft.com/office/drawing/2014/main" id="{6C823A22-D6EB-C649-B7E4-0B164EE814C3}"/>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5" name="Rectangle 48">
              <a:extLst>
                <a:ext uri="{FF2B5EF4-FFF2-40B4-BE49-F238E27FC236}">
                  <a16:creationId xmlns:a16="http://schemas.microsoft.com/office/drawing/2014/main" id="{A8BB07C4-6AD0-A344-8975-A5BF33372416}"/>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6" name="Rectangle 49">
              <a:extLst>
                <a:ext uri="{FF2B5EF4-FFF2-40B4-BE49-F238E27FC236}">
                  <a16:creationId xmlns:a16="http://schemas.microsoft.com/office/drawing/2014/main" id="{2CA09AF3-81EA-B643-82AA-454FD210EE48}"/>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37" name="Rectangle 50">
              <a:extLst>
                <a:ext uri="{FF2B5EF4-FFF2-40B4-BE49-F238E27FC236}">
                  <a16:creationId xmlns:a16="http://schemas.microsoft.com/office/drawing/2014/main" id="{467634F2-41DA-0748-9C1A-D08864A76A2F}"/>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38" name="Text Box 54">
            <a:extLst>
              <a:ext uri="{FF2B5EF4-FFF2-40B4-BE49-F238E27FC236}">
                <a16:creationId xmlns:a16="http://schemas.microsoft.com/office/drawing/2014/main" id="{A9AEB3C4-6978-5E48-B717-A659B5C3B9DD}"/>
              </a:ext>
            </a:extLst>
          </p:cNvPr>
          <p:cNvSpPr txBox="1">
            <a:spLocks noChangeArrowheads="1"/>
          </p:cNvSpPr>
          <p:nvPr/>
        </p:nvSpPr>
        <p:spPr bwMode="auto">
          <a:xfrm>
            <a:off x="3617081" y="3006443"/>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39" name="Line 56">
            <a:extLst>
              <a:ext uri="{FF2B5EF4-FFF2-40B4-BE49-F238E27FC236}">
                <a16:creationId xmlns:a16="http://schemas.microsoft.com/office/drawing/2014/main" id="{D326D2D6-0DA1-914C-9073-3ECFE526F8CC}"/>
              </a:ext>
            </a:extLst>
          </p:cNvPr>
          <p:cNvSpPr>
            <a:spLocks noChangeShapeType="1"/>
          </p:cNvSpPr>
          <p:nvPr/>
        </p:nvSpPr>
        <p:spPr bwMode="auto">
          <a:xfrm>
            <a:off x="3105339" y="492601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0" name="Text Box 57">
            <a:extLst>
              <a:ext uri="{FF2B5EF4-FFF2-40B4-BE49-F238E27FC236}">
                <a16:creationId xmlns:a16="http://schemas.microsoft.com/office/drawing/2014/main" id="{E4C0EAD6-0908-3C42-9A10-A6AAF94515B4}"/>
              </a:ext>
            </a:extLst>
          </p:cNvPr>
          <p:cNvSpPr txBox="1">
            <a:spLocks noChangeArrowheads="1"/>
          </p:cNvSpPr>
          <p:nvPr/>
        </p:nvSpPr>
        <p:spPr bwMode="auto">
          <a:xfrm>
            <a:off x="3623658" y="5021176"/>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41" name="Rectangle 58">
            <a:extLst>
              <a:ext uri="{FF2B5EF4-FFF2-40B4-BE49-F238E27FC236}">
                <a16:creationId xmlns:a16="http://schemas.microsoft.com/office/drawing/2014/main" id="{1CB6C439-3E38-7043-B2E4-E0EA4F390BE5}"/>
              </a:ext>
            </a:extLst>
          </p:cNvPr>
          <p:cNvSpPr>
            <a:spLocks noChangeArrowheads="1"/>
          </p:cNvSpPr>
          <p:nvPr/>
        </p:nvSpPr>
        <p:spPr bwMode="auto">
          <a:xfrm>
            <a:off x="3070414" y="534829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2" name="Line 59">
            <a:extLst>
              <a:ext uri="{FF2B5EF4-FFF2-40B4-BE49-F238E27FC236}">
                <a16:creationId xmlns:a16="http://schemas.microsoft.com/office/drawing/2014/main" id="{D8BBE84F-BCD3-BB4A-9FD3-757AFB3C13AA}"/>
              </a:ext>
            </a:extLst>
          </p:cNvPr>
          <p:cNvSpPr>
            <a:spLocks noChangeShapeType="1"/>
          </p:cNvSpPr>
          <p:nvPr/>
        </p:nvSpPr>
        <p:spPr bwMode="auto">
          <a:xfrm>
            <a:off x="3098989" y="533717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3" name="Line 60">
            <a:extLst>
              <a:ext uri="{FF2B5EF4-FFF2-40B4-BE49-F238E27FC236}">
                <a16:creationId xmlns:a16="http://schemas.microsoft.com/office/drawing/2014/main" id="{F862C10B-983A-F94D-A269-24CE747FC5AA}"/>
              </a:ext>
            </a:extLst>
          </p:cNvPr>
          <p:cNvSpPr>
            <a:spLocks noChangeShapeType="1"/>
          </p:cNvSpPr>
          <p:nvPr/>
        </p:nvSpPr>
        <p:spPr bwMode="auto">
          <a:xfrm>
            <a:off x="5362764" y="530860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4" name="Freeform 8">
            <a:extLst>
              <a:ext uri="{FF2B5EF4-FFF2-40B4-BE49-F238E27FC236}">
                <a16:creationId xmlns:a16="http://schemas.microsoft.com/office/drawing/2014/main" id="{DF364C08-2C0C-EE4E-8664-EDA4833FE296}"/>
              </a:ext>
            </a:extLst>
          </p:cNvPr>
          <p:cNvSpPr>
            <a:spLocks/>
          </p:cNvSpPr>
          <p:nvPr/>
        </p:nvSpPr>
        <p:spPr bwMode="auto">
          <a:xfrm flipH="1">
            <a:off x="2625914" y="2992440"/>
            <a:ext cx="468313"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45" name="Rectangle 63">
            <a:extLst>
              <a:ext uri="{FF2B5EF4-FFF2-40B4-BE49-F238E27FC236}">
                <a16:creationId xmlns:a16="http://schemas.microsoft.com/office/drawing/2014/main" id="{0F4E1AF7-DE3A-2541-818F-C54CEC430AE0}"/>
              </a:ext>
            </a:extLst>
          </p:cNvPr>
          <p:cNvSpPr>
            <a:spLocks noChangeArrowheads="1"/>
          </p:cNvSpPr>
          <p:nvPr/>
        </p:nvSpPr>
        <p:spPr bwMode="auto">
          <a:xfrm>
            <a:off x="7440802" y="2941640"/>
            <a:ext cx="2279650" cy="2414588"/>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46" name="Rectangle 64">
            <a:extLst>
              <a:ext uri="{FF2B5EF4-FFF2-40B4-BE49-F238E27FC236}">
                <a16:creationId xmlns:a16="http://schemas.microsoft.com/office/drawing/2014/main" id="{5B961E58-331E-B748-A80F-3B7778F1C486}"/>
              </a:ext>
            </a:extLst>
          </p:cNvPr>
          <p:cNvSpPr>
            <a:spLocks noChangeArrowheads="1"/>
          </p:cNvSpPr>
          <p:nvPr/>
        </p:nvSpPr>
        <p:spPr bwMode="auto">
          <a:xfrm>
            <a:off x="7401114" y="2995615"/>
            <a:ext cx="2270125" cy="2471738"/>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7" name="Line 65">
            <a:extLst>
              <a:ext uri="{FF2B5EF4-FFF2-40B4-BE49-F238E27FC236}">
                <a16:creationId xmlns:a16="http://schemas.microsoft.com/office/drawing/2014/main" id="{83696C28-A57C-AC46-B97E-048E3D615664}"/>
              </a:ext>
            </a:extLst>
          </p:cNvPr>
          <p:cNvSpPr>
            <a:spLocks noChangeShapeType="1"/>
          </p:cNvSpPr>
          <p:nvPr/>
        </p:nvSpPr>
        <p:spPr bwMode="auto">
          <a:xfrm>
            <a:off x="7401114" y="3436940"/>
            <a:ext cx="22701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48" name="Text Box 66">
            <a:extLst>
              <a:ext uri="{FF2B5EF4-FFF2-40B4-BE49-F238E27FC236}">
                <a16:creationId xmlns:a16="http://schemas.microsoft.com/office/drawing/2014/main" id="{3C17C23B-2BF5-5B4E-BB33-288C1922406B}"/>
              </a:ext>
            </a:extLst>
          </p:cNvPr>
          <p:cNvSpPr txBox="1">
            <a:spLocks noChangeArrowheads="1"/>
          </p:cNvSpPr>
          <p:nvPr/>
        </p:nvSpPr>
        <p:spPr bwMode="auto">
          <a:xfrm>
            <a:off x="7415402" y="3549653"/>
            <a:ext cx="2335212" cy="1581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230188">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state: ESTAB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Variables:</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seq # client-to-server</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server-to-client</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000000"/>
                </a:solidFill>
                <a:effectLst/>
                <a:uLnTx/>
                <a:uFillTx/>
                <a:latin typeface="Courier New" charset="0"/>
                <a:ea typeface="ＭＳ Ｐゴシック" charset="0"/>
                <a:cs typeface="+mn-cs"/>
              </a:rPr>
              <a:t>rcvBuffer</a:t>
            </a: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size</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server,client </a:t>
            </a:r>
          </a:p>
          <a:p>
            <a:pPr marL="230188" marR="0" lvl="1"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           </a:t>
            </a:r>
          </a:p>
        </p:txBody>
      </p:sp>
      <p:grpSp>
        <p:nvGrpSpPr>
          <p:cNvPr id="149" name="Group 67">
            <a:extLst>
              <a:ext uri="{FF2B5EF4-FFF2-40B4-BE49-F238E27FC236}">
                <a16:creationId xmlns:a16="http://schemas.microsoft.com/office/drawing/2014/main" id="{A3675259-9C7A-1740-AEED-A90AD2D0AE87}"/>
              </a:ext>
            </a:extLst>
          </p:cNvPr>
          <p:cNvGrpSpPr>
            <a:grpSpLocks/>
          </p:cNvGrpSpPr>
          <p:nvPr/>
        </p:nvGrpSpPr>
        <p:grpSpPr bwMode="auto">
          <a:xfrm>
            <a:off x="8308511" y="3351215"/>
            <a:ext cx="438150" cy="206375"/>
            <a:chOff x="344" y="1846"/>
            <a:chExt cx="336" cy="130"/>
          </a:xfrm>
        </p:grpSpPr>
        <p:sp>
          <p:nvSpPr>
            <p:cNvPr id="150" name="Rectangle 68">
              <a:extLst>
                <a:ext uri="{FF2B5EF4-FFF2-40B4-BE49-F238E27FC236}">
                  <a16:creationId xmlns:a16="http://schemas.microsoft.com/office/drawing/2014/main" id="{4B4BD261-01C7-494F-8D01-68B19AA4B9AC}"/>
                </a:ext>
              </a:extLst>
            </p:cNvPr>
            <p:cNvSpPr>
              <a:spLocks noChangeArrowheads="1"/>
            </p:cNvSpPr>
            <p:nvPr/>
          </p:nvSpPr>
          <p:spPr bwMode="auto">
            <a:xfrm>
              <a:off x="344" y="1846"/>
              <a:ext cx="336" cy="130"/>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1" name="Rectangle 69">
              <a:extLst>
                <a:ext uri="{FF2B5EF4-FFF2-40B4-BE49-F238E27FC236}">
                  <a16:creationId xmlns:a16="http://schemas.microsoft.com/office/drawing/2014/main" id="{4E7628F3-86B5-E44C-8195-D9FF1BBA53D4}"/>
                </a:ext>
              </a:extLst>
            </p:cNvPr>
            <p:cNvSpPr>
              <a:spLocks noChangeArrowheads="1"/>
            </p:cNvSpPr>
            <p:nvPr/>
          </p:nvSpPr>
          <p:spPr bwMode="auto">
            <a:xfrm>
              <a:off x="454" y="1863"/>
              <a:ext cx="112" cy="99"/>
            </a:xfrm>
            <a:prstGeom prst="rect">
              <a:avLst/>
            </a:prstGeom>
            <a:solidFill>
              <a:srgbClr val="FFFFFF"/>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2" name="Rectangle 70">
              <a:extLst>
                <a:ext uri="{FF2B5EF4-FFF2-40B4-BE49-F238E27FC236}">
                  <a16:creationId xmlns:a16="http://schemas.microsoft.com/office/drawing/2014/main" id="{BE5565DB-C659-5048-B6BD-16420D5CE92C}"/>
                </a:ext>
              </a:extLst>
            </p:cNvPr>
            <p:cNvSpPr>
              <a:spLocks noChangeArrowheads="1"/>
            </p:cNvSpPr>
            <p:nvPr/>
          </p:nvSpPr>
          <p:spPr bwMode="auto">
            <a:xfrm>
              <a:off x="578" y="1921"/>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3" name="Rectangle 71">
              <a:extLst>
                <a:ext uri="{FF2B5EF4-FFF2-40B4-BE49-F238E27FC236}">
                  <a16:creationId xmlns:a16="http://schemas.microsoft.com/office/drawing/2014/main" id="{720A74F5-E1C3-FF45-B800-884CFBB24D0A}"/>
                </a:ext>
              </a:extLst>
            </p:cNvPr>
            <p:cNvSpPr>
              <a:spLocks noChangeArrowheads="1"/>
            </p:cNvSpPr>
            <p:nvPr/>
          </p:nvSpPr>
          <p:spPr bwMode="auto">
            <a:xfrm>
              <a:off x="407" y="1922"/>
              <a:ext cx="29" cy="35"/>
            </a:xfrm>
            <a:prstGeom prst="rect">
              <a:avLst/>
            </a:prstGeom>
            <a:solidFill>
              <a:srgbClr val="CC9900"/>
            </a:solidFill>
            <a:ln w="9525">
              <a:solidFill>
                <a:srgbClr val="CC99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54" name="Text Box 72">
            <a:extLst>
              <a:ext uri="{FF2B5EF4-FFF2-40B4-BE49-F238E27FC236}">
                <a16:creationId xmlns:a16="http://schemas.microsoft.com/office/drawing/2014/main" id="{48C5FBCA-1883-5B46-BC6B-BD218B24C18D}"/>
              </a:ext>
            </a:extLst>
          </p:cNvPr>
          <p:cNvSpPr txBox="1">
            <a:spLocks noChangeArrowheads="1"/>
          </p:cNvSpPr>
          <p:nvPr/>
        </p:nvSpPr>
        <p:spPr bwMode="auto">
          <a:xfrm>
            <a:off x="7943246" y="3024051"/>
            <a:ext cx="114617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application</a:t>
            </a:r>
          </a:p>
        </p:txBody>
      </p:sp>
      <p:sp>
        <p:nvSpPr>
          <p:cNvPr id="155" name="Line 73">
            <a:extLst>
              <a:ext uri="{FF2B5EF4-FFF2-40B4-BE49-F238E27FC236}">
                <a16:creationId xmlns:a16="http://schemas.microsoft.com/office/drawing/2014/main" id="{C7D010E1-FDC8-B843-B502-33120A86EB14}"/>
              </a:ext>
            </a:extLst>
          </p:cNvPr>
          <p:cNvSpPr>
            <a:spLocks noChangeShapeType="1"/>
          </p:cNvSpPr>
          <p:nvPr/>
        </p:nvSpPr>
        <p:spPr bwMode="auto">
          <a:xfrm>
            <a:off x="7407464" y="4932365"/>
            <a:ext cx="2268538"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6" name="Text Box 74">
            <a:extLst>
              <a:ext uri="{FF2B5EF4-FFF2-40B4-BE49-F238E27FC236}">
                <a16:creationId xmlns:a16="http://schemas.microsoft.com/office/drawing/2014/main" id="{46053DCC-44E5-2C43-B37B-8DA921C733B2}"/>
              </a:ext>
            </a:extLst>
          </p:cNvPr>
          <p:cNvSpPr txBox="1">
            <a:spLocks noChangeArrowheads="1"/>
          </p:cNvSpPr>
          <p:nvPr/>
        </p:nvSpPr>
        <p:spPr bwMode="auto">
          <a:xfrm>
            <a:off x="8070953" y="5013813"/>
            <a:ext cx="90805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network</a:t>
            </a:r>
          </a:p>
        </p:txBody>
      </p:sp>
      <p:sp>
        <p:nvSpPr>
          <p:cNvPr id="157" name="Rectangle 75">
            <a:extLst>
              <a:ext uri="{FF2B5EF4-FFF2-40B4-BE49-F238E27FC236}">
                <a16:creationId xmlns:a16="http://schemas.microsoft.com/office/drawing/2014/main" id="{2794759F-1BDF-124F-8990-F97B9E3FFDCA}"/>
              </a:ext>
            </a:extLst>
          </p:cNvPr>
          <p:cNvSpPr>
            <a:spLocks noChangeArrowheads="1"/>
          </p:cNvSpPr>
          <p:nvPr/>
        </p:nvSpPr>
        <p:spPr bwMode="auto">
          <a:xfrm>
            <a:off x="7372539" y="5354640"/>
            <a:ext cx="2335213" cy="1809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8" name="Line 76">
            <a:extLst>
              <a:ext uri="{FF2B5EF4-FFF2-40B4-BE49-F238E27FC236}">
                <a16:creationId xmlns:a16="http://schemas.microsoft.com/office/drawing/2014/main" id="{AA62258B-6959-8646-9E2E-9B0097512BD1}"/>
              </a:ext>
            </a:extLst>
          </p:cNvPr>
          <p:cNvSpPr>
            <a:spLocks noChangeShapeType="1"/>
          </p:cNvSpPr>
          <p:nvPr/>
        </p:nvSpPr>
        <p:spPr bwMode="auto">
          <a:xfrm>
            <a:off x="7401114" y="5343528"/>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59" name="Line 77">
            <a:extLst>
              <a:ext uri="{FF2B5EF4-FFF2-40B4-BE49-F238E27FC236}">
                <a16:creationId xmlns:a16="http://schemas.microsoft.com/office/drawing/2014/main" id="{B39909BE-5B6C-6F46-8749-CE29AEAB2CB2}"/>
              </a:ext>
            </a:extLst>
          </p:cNvPr>
          <p:cNvSpPr>
            <a:spLocks noChangeShapeType="1"/>
          </p:cNvSpPr>
          <p:nvPr/>
        </p:nvSpPr>
        <p:spPr bwMode="auto">
          <a:xfrm>
            <a:off x="9664889" y="5314953"/>
            <a:ext cx="0" cy="236537"/>
          </a:xfrm>
          <a:prstGeom prst="line">
            <a:avLst/>
          </a:prstGeom>
          <a:noFill/>
          <a:ln w="9525">
            <a:solidFill>
              <a:srgbClr val="00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0" name="Freeform 78">
            <a:extLst>
              <a:ext uri="{FF2B5EF4-FFF2-40B4-BE49-F238E27FC236}">
                <a16:creationId xmlns:a16="http://schemas.microsoft.com/office/drawing/2014/main" id="{830D21F8-79F0-0E4D-A9EF-3C8300C80D17}"/>
              </a:ext>
            </a:extLst>
          </p:cNvPr>
          <p:cNvSpPr>
            <a:spLocks/>
          </p:cNvSpPr>
          <p:nvPr/>
        </p:nvSpPr>
        <p:spPr bwMode="auto">
          <a:xfrm>
            <a:off x="9682352" y="2932115"/>
            <a:ext cx="468312" cy="2490788"/>
          </a:xfrm>
          <a:custGeom>
            <a:avLst/>
            <a:gdLst>
              <a:gd name="T0" fmla="*/ 2147483647 w 366"/>
              <a:gd name="T1" fmla="*/ 2147483647 h 1284"/>
              <a:gd name="T2" fmla="*/ 2147483647 w 366"/>
              <a:gd name="T3" fmla="*/ 0 h 1284"/>
              <a:gd name="T4" fmla="*/ 0 w 366"/>
              <a:gd name="T5" fmla="*/ 2147483647 h 1284"/>
              <a:gd name="T6" fmla="*/ 2147483647 w 366"/>
              <a:gd name="T7" fmla="*/ 2147483647 h 1284"/>
              <a:gd name="T8" fmla="*/ 2147483647 w 366"/>
              <a:gd name="T9" fmla="*/ 2147483647 h 1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284">
                <a:moveTo>
                  <a:pt x="366" y="1278"/>
                </a:moveTo>
                <a:lnTo>
                  <a:pt x="12" y="0"/>
                </a:lnTo>
                <a:lnTo>
                  <a:pt x="0" y="1224"/>
                </a:lnTo>
                <a:lnTo>
                  <a:pt x="186" y="1284"/>
                </a:lnTo>
                <a:lnTo>
                  <a:pt x="366" y="1278"/>
                </a:lnTo>
                <a:close/>
              </a:path>
            </a:pathLst>
          </a:custGeom>
          <a:gradFill rotWithShape="1">
            <a:gsLst>
              <a:gs pos="0">
                <a:srgbClr val="B2B2B2"/>
              </a:gs>
              <a:gs pos="100000">
                <a:srgbClr val="FFFFFF"/>
              </a:gs>
            </a:gsLst>
            <a:lin ang="0" scaled="1"/>
          </a:gradFill>
          <a:ln w="9525">
            <a:solidFill>
              <a:srgbClr val="DDDDD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1" name="Text Box 83">
            <a:extLst>
              <a:ext uri="{FF2B5EF4-FFF2-40B4-BE49-F238E27FC236}">
                <a16:creationId xmlns:a16="http://schemas.microsoft.com/office/drawing/2014/main" id="{E97571FE-EF31-0544-985B-906D8CF8F351}"/>
              </a:ext>
            </a:extLst>
          </p:cNvPr>
          <p:cNvSpPr txBox="1">
            <a:spLocks noChangeArrowheads="1"/>
          </p:cNvSpPr>
          <p:nvPr/>
        </p:nvSpPr>
        <p:spPr bwMode="auto">
          <a:xfrm>
            <a:off x="996046" y="5759648"/>
            <a:ext cx="5633357"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clientSocket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p>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newSocket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hostname","port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number");</a:t>
            </a:r>
          </a:p>
        </p:txBody>
      </p:sp>
      <p:sp>
        <p:nvSpPr>
          <p:cNvPr id="162" name="Text Box 85">
            <a:extLst>
              <a:ext uri="{FF2B5EF4-FFF2-40B4-BE49-F238E27FC236}">
                <a16:creationId xmlns:a16="http://schemas.microsoft.com/office/drawing/2014/main" id="{C80EBC7F-DBC0-BD40-9507-82100813B9B7}"/>
              </a:ext>
            </a:extLst>
          </p:cNvPr>
          <p:cNvSpPr txBox="1">
            <a:spLocks noChangeArrowheads="1"/>
          </p:cNvSpPr>
          <p:nvPr/>
        </p:nvSpPr>
        <p:spPr bwMode="auto">
          <a:xfrm>
            <a:off x="7021795" y="5773144"/>
            <a:ext cx="4159599"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231775" indent="-231775">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231775" marR="0" lvl="0" indent="-231775"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Socket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connectionSocket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18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welcomeSocket.accept</a:t>
            </a:r>
            <a:r>
              <a:rPr kumimoji="0" lang="en-US" sz="18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p>
        </p:txBody>
      </p:sp>
      <p:grpSp>
        <p:nvGrpSpPr>
          <p:cNvPr id="163" name="Group 89">
            <a:extLst>
              <a:ext uri="{FF2B5EF4-FFF2-40B4-BE49-F238E27FC236}">
                <a16:creationId xmlns:a16="http://schemas.microsoft.com/office/drawing/2014/main" id="{DB71F8E2-0EB4-2A4E-B4C5-3DC2955DEDE8}"/>
              </a:ext>
            </a:extLst>
          </p:cNvPr>
          <p:cNvGrpSpPr>
            <a:grpSpLocks/>
          </p:cNvGrpSpPr>
          <p:nvPr/>
        </p:nvGrpSpPr>
        <p:grpSpPr bwMode="auto">
          <a:xfrm>
            <a:off x="2149664" y="5024440"/>
            <a:ext cx="698500" cy="612775"/>
            <a:chOff x="-44" y="1473"/>
            <a:chExt cx="981" cy="1105"/>
          </a:xfrm>
        </p:grpSpPr>
        <p:pic>
          <p:nvPicPr>
            <p:cNvPr id="164" name="Picture 90" descr="desktop_computer_stylized_medium">
              <a:extLst>
                <a:ext uri="{FF2B5EF4-FFF2-40B4-BE49-F238E27FC236}">
                  <a16:creationId xmlns:a16="http://schemas.microsoft.com/office/drawing/2014/main" id="{C631DB34-DA41-694E-BA26-57FDF68E68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 name="Freeform 91">
              <a:extLst>
                <a:ext uri="{FF2B5EF4-FFF2-40B4-BE49-F238E27FC236}">
                  <a16:creationId xmlns:a16="http://schemas.microsoft.com/office/drawing/2014/main" id="{BEF55614-0BD4-8249-9822-CEE59DA9A93D}"/>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166" name="Group 92">
            <a:extLst>
              <a:ext uri="{FF2B5EF4-FFF2-40B4-BE49-F238E27FC236}">
                <a16:creationId xmlns:a16="http://schemas.microsoft.com/office/drawing/2014/main" id="{F06A1B16-A85F-394E-802F-0E5CD7D943D6}"/>
              </a:ext>
            </a:extLst>
          </p:cNvPr>
          <p:cNvGrpSpPr>
            <a:grpSpLocks/>
          </p:cNvGrpSpPr>
          <p:nvPr/>
        </p:nvGrpSpPr>
        <p:grpSpPr bwMode="auto">
          <a:xfrm>
            <a:off x="9964927" y="4922840"/>
            <a:ext cx="415925" cy="627063"/>
            <a:chOff x="4140" y="429"/>
            <a:chExt cx="1425" cy="2396"/>
          </a:xfrm>
        </p:grpSpPr>
        <p:sp>
          <p:nvSpPr>
            <p:cNvPr id="167" name="Freeform 93">
              <a:extLst>
                <a:ext uri="{FF2B5EF4-FFF2-40B4-BE49-F238E27FC236}">
                  <a16:creationId xmlns:a16="http://schemas.microsoft.com/office/drawing/2014/main" id="{0B18D7B8-4C19-6A48-9356-0BDC63F4B19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68" name="Rectangle 94">
              <a:extLst>
                <a:ext uri="{FF2B5EF4-FFF2-40B4-BE49-F238E27FC236}">
                  <a16:creationId xmlns:a16="http://schemas.microsoft.com/office/drawing/2014/main" id="{83F51854-758D-F348-B0AE-4C8BBF01B327}"/>
                </a:ext>
              </a:extLst>
            </p:cNvPr>
            <p:cNvSpPr>
              <a:spLocks noChangeArrowheads="1"/>
            </p:cNvSpPr>
            <p:nvPr/>
          </p:nvSpPr>
          <p:spPr bwMode="auto">
            <a:xfrm>
              <a:off x="4205" y="429"/>
              <a:ext cx="1050" cy="2287"/>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69" name="Freeform 95">
              <a:extLst>
                <a:ext uri="{FF2B5EF4-FFF2-40B4-BE49-F238E27FC236}">
                  <a16:creationId xmlns:a16="http://schemas.microsoft.com/office/drawing/2014/main" id="{BCB6E605-7A9B-CA4D-855C-288812DAAB0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0" name="Freeform 96">
              <a:extLst>
                <a:ext uri="{FF2B5EF4-FFF2-40B4-BE49-F238E27FC236}">
                  <a16:creationId xmlns:a16="http://schemas.microsoft.com/office/drawing/2014/main" id="{010D7A25-5C86-B443-B0F4-6A6735092E34}"/>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71" name="Rectangle 97">
              <a:extLst>
                <a:ext uri="{FF2B5EF4-FFF2-40B4-BE49-F238E27FC236}">
                  <a16:creationId xmlns:a16="http://schemas.microsoft.com/office/drawing/2014/main" id="{6B6FDD4A-AD55-9345-AF53-BC625746DD19}"/>
                </a:ext>
              </a:extLst>
            </p:cNvPr>
            <p:cNvSpPr>
              <a:spLocks noChangeArrowheads="1"/>
            </p:cNvSpPr>
            <p:nvPr/>
          </p:nvSpPr>
          <p:spPr bwMode="auto">
            <a:xfrm>
              <a:off x="4211" y="696"/>
              <a:ext cx="598" cy="4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2" name="Group 98">
              <a:extLst>
                <a:ext uri="{FF2B5EF4-FFF2-40B4-BE49-F238E27FC236}">
                  <a16:creationId xmlns:a16="http://schemas.microsoft.com/office/drawing/2014/main" id="{A97FBBEC-0302-FA4C-A3B9-B0FD424712B4}"/>
                </a:ext>
              </a:extLst>
            </p:cNvPr>
            <p:cNvGrpSpPr>
              <a:grpSpLocks/>
            </p:cNvGrpSpPr>
            <p:nvPr/>
          </p:nvGrpSpPr>
          <p:grpSpPr bwMode="auto">
            <a:xfrm>
              <a:off x="4749" y="668"/>
              <a:ext cx="581" cy="145"/>
              <a:chOff x="614" y="2568"/>
              <a:chExt cx="725" cy="139"/>
            </a:xfrm>
          </p:grpSpPr>
          <p:sp>
            <p:nvSpPr>
              <p:cNvPr id="197" name="AutoShape 99">
                <a:extLst>
                  <a:ext uri="{FF2B5EF4-FFF2-40B4-BE49-F238E27FC236}">
                    <a16:creationId xmlns:a16="http://schemas.microsoft.com/office/drawing/2014/main" id="{C21CB491-D46B-EE41-AA0F-DE79A218D55A}"/>
                  </a:ext>
                </a:extLst>
              </p:cNvPr>
              <p:cNvSpPr>
                <a:spLocks noChangeArrowheads="1"/>
              </p:cNvSpPr>
              <p:nvPr/>
            </p:nvSpPr>
            <p:spPr bwMode="auto">
              <a:xfrm>
                <a:off x="614" y="2566"/>
                <a:ext cx="726"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8" name="AutoShape 100">
                <a:extLst>
                  <a:ext uri="{FF2B5EF4-FFF2-40B4-BE49-F238E27FC236}">
                    <a16:creationId xmlns:a16="http://schemas.microsoft.com/office/drawing/2014/main" id="{1FC5D9EE-EAE0-7E4E-B85F-6FC8DE4DEE26}"/>
                  </a:ext>
                </a:extLst>
              </p:cNvPr>
              <p:cNvSpPr>
                <a:spLocks noChangeArrowheads="1"/>
              </p:cNvSpPr>
              <p:nvPr/>
            </p:nvSpPr>
            <p:spPr bwMode="auto">
              <a:xfrm>
                <a:off x="628" y="2583"/>
                <a:ext cx="692" cy="105"/>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3" name="Rectangle 101">
              <a:extLst>
                <a:ext uri="{FF2B5EF4-FFF2-40B4-BE49-F238E27FC236}">
                  <a16:creationId xmlns:a16="http://schemas.microsoft.com/office/drawing/2014/main" id="{8F3C4297-FFD3-D843-98B6-43C61A7317BF}"/>
                </a:ext>
              </a:extLst>
            </p:cNvPr>
            <p:cNvSpPr>
              <a:spLocks noChangeArrowheads="1"/>
            </p:cNvSpPr>
            <p:nvPr/>
          </p:nvSpPr>
          <p:spPr bwMode="auto">
            <a:xfrm>
              <a:off x="4222" y="101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4" name="Group 102">
              <a:extLst>
                <a:ext uri="{FF2B5EF4-FFF2-40B4-BE49-F238E27FC236}">
                  <a16:creationId xmlns:a16="http://schemas.microsoft.com/office/drawing/2014/main" id="{21DC2796-CCBB-6A4F-838F-49A2C67C0E64}"/>
                </a:ext>
              </a:extLst>
            </p:cNvPr>
            <p:cNvGrpSpPr>
              <a:grpSpLocks/>
            </p:cNvGrpSpPr>
            <p:nvPr/>
          </p:nvGrpSpPr>
          <p:grpSpPr bwMode="auto">
            <a:xfrm>
              <a:off x="4747" y="994"/>
              <a:ext cx="581" cy="134"/>
              <a:chOff x="614" y="2568"/>
              <a:chExt cx="725" cy="139"/>
            </a:xfrm>
          </p:grpSpPr>
          <p:sp>
            <p:nvSpPr>
              <p:cNvPr id="195" name="AutoShape 103">
                <a:extLst>
                  <a:ext uri="{FF2B5EF4-FFF2-40B4-BE49-F238E27FC236}">
                    <a16:creationId xmlns:a16="http://schemas.microsoft.com/office/drawing/2014/main" id="{969D7B41-0DC1-4440-AFDE-248D9CDB66EB}"/>
                  </a:ext>
                </a:extLst>
              </p:cNvPr>
              <p:cNvSpPr>
                <a:spLocks noChangeArrowheads="1"/>
              </p:cNvSpPr>
              <p:nvPr/>
            </p:nvSpPr>
            <p:spPr bwMode="auto">
              <a:xfrm>
                <a:off x="617" y="2567"/>
                <a:ext cx="719" cy="138"/>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6" name="AutoShape 104">
                <a:extLst>
                  <a:ext uri="{FF2B5EF4-FFF2-40B4-BE49-F238E27FC236}">
                    <a16:creationId xmlns:a16="http://schemas.microsoft.com/office/drawing/2014/main" id="{B3EC6575-CF4C-6246-8181-ED39D289D214}"/>
                  </a:ext>
                </a:extLst>
              </p:cNvPr>
              <p:cNvSpPr>
                <a:spLocks noChangeArrowheads="1"/>
              </p:cNvSpPr>
              <p:nvPr/>
            </p:nvSpPr>
            <p:spPr bwMode="auto">
              <a:xfrm>
                <a:off x="630" y="2586"/>
                <a:ext cx="679"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5" name="Rectangle 105">
              <a:extLst>
                <a:ext uri="{FF2B5EF4-FFF2-40B4-BE49-F238E27FC236}">
                  <a16:creationId xmlns:a16="http://schemas.microsoft.com/office/drawing/2014/main" id="{E4C8EF29-9693-8843-BE99-DFF7EF55F859}"/>
                </a:ext>
              </a:extLst>
            </p:cNvPr>
            <p:cNvSpPr>
              <a:spLocks noChangeArrowheads="1"/>
            </p:cNvSpPr>
            <p:nvPr/>
          </p:nvSpPr>
          <p:spPr bwMode="auto">
            <a:xfrm>
              <a:off x="4216" y="1357"/>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76" name="Rectangle 106">
              <a:extLst>
                <a:ext uri="{FF2B5EF4-FFF2-40B4-BE49-F238E27FC236}">
                  <a16:creationId xmlns:a16="http://schemas.microsoft.com/office/drawing/2014/main" id="{444A4DA4-95C5-7247-8CDB-5D7AF6D3A816}"/>
                </a:ext>
              </a:extLst>
            </p:cNvPr>
            <p:cNvSpPr>
              <a:spLocks noChangeArrowheads="1"/>
            </p:cNvSpPr>
            <p:nvPr/>
          </p:nvSpPr>
          <p:spPr bwMode="auto">
            <a:xfrm>
              <a:off x="4227" y="1654"/>
              <a:ext cx="598" cy="49"/>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77" name="Group 107">
              <a:extLst>
                <a:ext uri="{FF2B5EF4-FFF2-40B4-BE49-F238E27FC236}">
                  <a16:creationId xmlns:a16="http://schemas.microsoft.com/office/drawing/2014/main" id="{E95F09FB-35B3-984D-8B07-8ED352E49862}"/>
                </a:ext>
              </a:extLst>
            </p:cNvPr>
            <p:cNvGrpSpPr>
              <a:grpSpLocks/>
            </p:cNvGrpSpPr>
            <p:nvPr/>
          </p:nvGrpSpPr>
          <p:grpSpPr bwMode="auto">
            <a:xfrm>
              <a:off x="4735" y="1627"/>
              <a:ext cx="582" cy="151"/>
              <a:chOff x="614" y="2568"/>
              <a:chExt cx="725" cy="139"/>
            </a:xfrm>
          </p:grpSpPr>
          <p:sp>
            <p:nvSpPr>
              <p:cNvPr id="193" name="AutoShape 108">
                <a:extLst>
                  <a:ext uri="{FF2B5EF4-FFF2-40B4-BE49-F238E27FC236}">
                    <a16:creationId xmlns:a16="http://schemas.microsoft.com/office/drawing/2014/main" id="{0D8F2BD6-B00B-A145-9FAD-DEBB9A14C761}"/>
                  </a:ext>
                </a:extLst>
              </p:cNvPr>
              <p:cNvSpPr>
                <a:spLocks noChangeArrowheads="1"/>
              </p:cNvSpPr>
              <p:nvPr/>
            </p:nvSpPr>
            <p:spPr bwMode="auto">
              <a:xfrm>
                <a:off x="611" y="2576"/>
                <a:ext cx="725" cy="123"/>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4" name="AutoShape 109">
                <a:extLst>
                  <a:ext uri="{FF2B5EF4-FFF2-40B4-BE49-F238E27FC236}">
                    <a16:creationId xmlns:a16="http://schemas.microsoft.com/office/drawing/2014/main" id="{FBEB72B8-9464-2649-9EA1-03257A809BD1}"/>
                  </a:ext>
                </a:extLst>
              </p:cNvPr>
              <p:cNvSpPr>
                <a:spLocks noChangeArrowheads="1"/>
              </p:cNvSpPr>
              <p:nvPr/>
            </p:nvSpPr>
            <p:spPr bwMode="auto">
              <a:xfrm>
                <a:off x="625" y="2588"/>
                <a:ext cx="691" cy="10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78" name="Freeform 110">
              <a:extLst>
                <a:ext uri="{FF2B5EF4-FFF2-40B4-BE49-F238E27FC236}">
                  <a16:creationId xmlns:a16="http://schemas.microsoft.com/office/drawing/2014/main" id="{69825DF1-2B01-DB4D-AD1A-63C84CD16387}"/>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179" name="Group 111">
              <a:extLst>
                <a:ext uri="{FF2B5EF4-FFF2-40B4-BE49-F238E27FC236}">
                  <a16:creationId xmlns:a16="http://schemas.microsoft.com/office/drawing/2014/main" id="{77E8896E-C175-9440-8F1C-C0DAB898AF9D}"/>
                </a:ext>
              </a:extLst>
            </p:cNvPr>
            <p:cNvGrpSpPr>
              <a:grpSpLocks/>
            </p:cNvGrpSpPr>
            <p:nvPr/>
          </p:nvGrpSpPr>
          <p:grpSpPr bwMode="auto">
            <a:xfrm>
              <a:off x="4739" y="1327"/>
              <a:ext cx="582" cy="139"/>
              <a:chOff x="614" y="2568"/>
              <a:chExt cx="725" cy="139"/>
            </a:xfrm>
          </p:grpSpPr>
          <p:sp>
            <p:nvSpPr>
              <p:cNvPr id="191" name="AutoShape 112">
                <a:extLst>
                  <a:ext uri="{FF2B5EF4-FFF2-40B4-BE49-F238E27FC236}">
                    <a16:creationId xmlns:a16="http://schemas.microsoft.com/office/drawing/2014/main" id="{207BBBCB-E17B-0743-A1A2-C4D7DD812519}"/>
                  </a:ext>
                </a:extLst>
              </p:cNvPr>
              <p:cNvSpPr>
                <a:spLocks noChangeArrowheads="1"/>
              </p:cNvSpPr>
              <p:nvPr/>
            </p:nvSpPr>
            <p:spPr bwMode="auto">
              <a:xfrm>
                <a:off x="613" y="2568"/>
                <a:ext cx="725" cy="140"/>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2" name="AutoShape 113">
                <a:extLst>
                  <a:ext uri="{FF2B5EF4-FFF2-40B4-BE49-F238E27FC236}">
                    <a16:creationId xmlns:a16="http://schemas.microsoft.com/office/drawing/2014/main" id="{28DD6B35-219B-6B45-BF21-71B299ABB40C}"/>
                  </a:ext>
                </a:extLst>
              </p:cNvPr>
              <p:cNvSpPr>
                <a:spLocks noChangeArrowheads="1"/>
              </p:cNvSpPr>
              <p:nvPr/>
            </p:nvSpPr>
            <p:spPr bwMode="auto">
              <a:xfrm>
                <a:off x="627" y="2586"/>
                <a:ext cx="691" cy="103"/>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180" name="Rectangle 114">
              <a:extLst>
                <a:ext uri="{FF2B5EF4-FFF2-40B4-BE49-F238E27FC236}">
                  <a16:creationId xmlns:a16="http://schemas.microsoft.com/office/drawing/2014/main" id="{CD269004-8DB5-4549-A4AF-499B61683FB8}"/>
                </a:ext>
              </a:extLst>
            </p:cNvPr>
            <p:cNvSpPr>
              <a:spLocks noChangeArrowheads="1"/>
            </p:cNvSpPr>
            <p:nvPr/>
          </p:nvSpPr>
          <p:spPr bwMode="auto">
            <a:xfrm>
              <a:off x="5250" y="429"/>
              <a:ext cx="71" cy="2287"/>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1" name="Freeform 115">
              <a:extLst>
                <a:ext uri="{FF2B5EF4-FFF2-40B4-BE49-F238E27FC236}">
                  <a16:creationId xmlns:a16="http://schemas.microsoft.com/office/drawing/2014/main" id="{8AAFEB73-B442-224B-96A6-63129BA97E10}"/>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2" name="Freeform 116">
              <a:extLst>
                <a:ext uri="{FF2B5EF4-FFF2-40B4-BE49-F238E27FC236}">
                  <a16:creationId xmlns:a16="http://schemas.microsoft.com/office/drawing/2014/main" id="{E0880A41-79A8-9248-8678-A4C1ACE4B8B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3" name="Oval 117">
              <a:extLst>
                <a:ext uri="{FF2B5EF4-FFF2-40B4-BE49-F238E27FC236}">
                  <a16:creationId xmlns:a16="http://schemas.microsoft.com/office/drawing/2014/main" id="{11D25FBB-2A67-A949-8638-6A82B88E1AEE}"/>
                </a:ext>
              </a:extLst>
            </p:cNvPr>
            <p:cNvSpPr>
              <a:spLocks noChangeArrowheads="1"/>
            </p:cNvSpPr>
            <p:nvPr/>
          </p:nvSpPr>
          <p:spPr bwMode="auto">
            <a:xfrm>
              <a:off x="5516" y="2613"/>
              <a:ext cx="49" cy="97"/>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4" name="Freeform 118">
              <a:extLst>
                <a:ext uri="{FF2B5EF4-FFF2-40B4-BE49-F238E27FC236}">
                  <a16:creationId xmlns:a16="http://schemas.microsoft.com/office/drawing/2014/main" id="{9FEB11C7-9DF6-A746-9A7F-CE68217C13B7}"/>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185" name="AutoShape 119">
              <a:extLst>
                <a:ext uri="{FF2B5EF4-FFF2-40B4-BE49-F238E27FC236}">
                  <a16:creationId xmlns:a16="http://schemas.microsoft.com/office/drawing/2014/main" id="{D279A648-2B84-1346-BF0F-DB65CFB075C7}"/>
                </a:ext>
              </a:extLst>
            </p:cNvPr>
            <p:cNvSpPr>
              <a:spLocks noChangeArrowheads="1"/>
            </p:cNvSpPr>
            <p:nvPr/>
          </p:nvSpPr>
          <p:spPr bwMode="auto">
            <a:xfrm>
              <a:off x="4140" y="2679"/>
              <a:ext cx="1197" cy="146"/>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6" name="AutoShape 120">
              <a:extLst>
                <a:ext uri="{FF2B5EF4-FFF2-40B4-BE49-F238E27FC236}">
                  <a16:creationId xmlns:a16="http://schemas.microsoft.com/office/drawing/2014/main" id="{0EDBF10F-D10C-CA46-A0A9-1ACE621AD066}"/>
                </a:ext>
              </a:extLst>
            </p:cNvPr>
            <p:cNvSpPr>
              <a:spLocks noChangeArrowheads="1"/>
            </p:cNvSpPr>
            <p:nvPr/>
          </p:nvSpPr>
          <p:spPr bwMode="auto">
            <a:xfrm>
              <a:off x="4205" y="2710"/>
              <a:ext cx="1071" cy="85"/>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7" name="Oval 121">
              <a:extLst>
                <a:ext uri="{FF2B5EF4-FFF2-40B4-BE49-F238E27FC236}">
                  <a16:creationId xmlns:a16="http://schemas.microsoft.com/office/drawing/2014/main" id="{E4E41E31-C9C4-AF4E-A419-E8421CCEF424}"/>
                </a:ext>
              </a:extLst>
            </p:cNvPr>
            <p:cNvSpPr>
              <a:spLocks noChangeArrowheads="1"/>
            </p:cNvSpPr>
            <p:nvPr/>
          </p:nvSpPr>
          <p:spPr bwMode="auto">
            <a:xfrm>
              <a:off x="4309" y="2382"/>
              <a:ext cx="158" cy="146"/>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88" name="Oval 122">
              <a:extLst>
                <a:ext uri="{FF2B5EF4-FFF2-40B4-BE49-F238E27FC236}">
                  <a16:creationId xmlns:a16="http://schemas.microsoft.com/office/drawing/2014/main" id="{2C59CE5F-437A-C441-8354-6530041056CC}"/>
                </a:ext>
              </a:extLst>
            </p:cNvPr>
            <p:cNvSpPr>
              <a:spLocks noChangeArrowheads="1"/>
            </p:cNvSpPr>
            <p:nvPr/>
          </p:nvSpPr>
          <p:spPr bwMode="auto">
            <a:xfrm>
              <a:off x="4488" y="2382"/>
              <a:ext cx="158" cy="146"/>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189" name="Oval 123">
              <a:extLst>
                <a:ext uri="{FF2B5EF4-FFF2-40B4-BE49-F238E27FC236}">
                  <a16:creationId xmlns:a16="http://schemas.microsoft.com/office/drawing/2014/main" id="{E077C775-39FA-824B-8701-FA02EBEDC5FF}"/>
                </a:ext>
              </a:extLst>
            </p:cNvPr>
            <p:cNvSpPr>
              <a:spLocks noChangeArrowheads="1"/>
            </p:cNvSpPr>
            <p:nvPr/>
          </p:nvSpPr>
          <p:spPr bwMode="auto">
            <a:xfrm>
              <a:off x="4662" y="2382"/>
              <a:ext cx="158" cy="140"/>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190" name="Rectangle 124">
              <a:extLst>
                <a:ext uri="{FF2B5EF4-FFF2-40B4-BE49-F238E27FC236}">
                  <a16:creationId xmlns:a16="http://schemas.microsoft.com/office/drawing/2014/main" id="{858DFD8B-E1AF-0646-911F-639730691009}"/>
                </a:ext>
              </a:extLst>
            </p:cNvPr>
            <p:cNvSpPr>
              <a:spLocks noChangeArrowheads="1"/>
            </p:cNvSpPr>
            <p:nvPr/>
          </p:nvSpPr>
          <p:spPr bwMode="auto">
            <a:xfrm>
              <a:off x="5065" y="1836"/>
              <a:ext cx="82" cy="758"/>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Slide Number Placeholder 2">
            <a:extLst>
              <a:ext uri="{FF2B5EF4-FFF2-40B4-BE49-F238E27FC236}">
                <a16:creationId xmlns:a16="http://schemas.microsoft.com/office/drawing/2014/main" id="{2804BB5E-F6B2-BA48-BFC5-59C8B165BD2D}"/>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22</a:t>
            </a:fld>
            <a:endParaRPr lang="en-US" dirty="0"/>
          </a:p>
        </p:txBody>
      </p:sp>
    </p:spTree>
    <p:extLst>
      <p:ext uri="{BB962C8B-B14F-4D97-AF65-F5344CB8AC3E}">
        <p14:creationId xmlns:p14="http://schemas.microsoft.com/office/powerpoint/2010/main" val="2492069188"/>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Agreeing to establish a connection</a:t>
            </a:r>
            <a:endParaRPr lang="en-US" sz="4400" b="0" dirty="0"/>
          </a:p>
        </p:txBody>
      </p:sp>
      <p:sp>
        <p:nvSpPr>
          <p:cNvPr id="211" name="Rectangle 63">
            <a:extLst>
              <a:ext uri="{FF2B5EF4-FFF2-40B4-BE49-F238E27FC236}">
                <a16:creationId xmlns:a16="http://schemas.microsoft.com/office/drawing/2014/main" id="{1C578050-76D7-774F-8B1E-4F455216E94E}"/>
              </a:ext>
            </a:extLst>
          </p:cNvPr>
          <p:cNvSpPr txBox="1">
            <a:spLocks noChangeArrowheads="1"/>
          </p:cNvSpPr>
          <p:nvPr/>
        </p:nvSpPr>
        <p:spPr bwMode="auto">
          <a:xfrm>
            <a:off x="5960737" y="2295084"/>
            <a:ext cx="5523920" cy="35768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84163" marR="0" lvl="0" indent="-284163"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32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32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will 2-way handshake always work in network?</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variable delays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retransmitted messages (e.g. </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req_conn</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(x)) due to message loss</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message reordering</a:t>
            </a:r>
          </a:p>
          <a:p>
            <a:pPr marL="346075" marR="0" lvl="0" indent="-279400" algn="l" defTabSz="914400" rtl="0" eaLnBrk="0" fontAlgn="base" latinLnBrk="0" hangingPunct="0">
              <a:lnSpc>
                <a:spcPct val="90000"/>
              </a:lnSpc>
              <a:spcBef>
                <a:spcPct val="20000"/>
              </a:spcBef>
              <a:spcAft>
                <a:spcPct val="0"/>
              </a:spcAft>
              <a:buClr>
                <a:srgbClr val="000099"/>
              </a:buClr>
              <a:buSzPct val="100000"/>
              <a:buFont typeface="Wingdings" pitchFamily="2" charset="2"/>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c</a:t>
            </a:r>
            <a:r>
              <a:rPr kumimoji="0" lang="en-US" altLang="en-US"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an’</a:t>
            </a:r>
            <a:r>
              <a:rPr kumimoji="0" lang="en-US" altLang="ja-JP" sz="2800" b="0" i="0" u="none" strike="noStrike" kern="0" cap="none" spc="0" normalizeH="0" baseline="0" noProof="0" dirty="0" err="1">
                <a:ln>
                  <a:noFill/>
                </a:ln>
                <a:solidFill>
                  <a:prstClr val="black"/>
                </a:solidFill>
                <a:effectLst/>
                <a:uLnTx/>
                <a:uFillTx/>
                <a:latin typeface="Calibri" panose="020F0502020204030204"/>
                <a:ea typeface="ＭＳ Ｐゴシック" panose="020B0600070205080204" pitchFamily="34" charset="-128"/>
              </a:rPr>
              <a:t>t</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“see” other side</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endParaRPr>
          </a:p>
        </p:txBody>
      </p:sp>
      <p:pic>
        <p:nvPicPr>
          <p:cNvPr id="212" name="Picture 62" descr="Alice">
            <a:extLst>
              <a:ext uri="{FF2B5EF4-FFF2-40B4-BE49-F238E27FC236}">
                <a16:creationId xmlns:a16="http://schemas.microsoft.com/office/drawing/2014/main" id="{15DE982A-54F5-BC41-BC95-48D876587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08" y="2031271"/>
            <a:ext cx="685440" cy="6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 name="Picture 63" descr="Bob">
            <a:extLst>
              <a:ext uri="{FF2B5EF4-FFF2-40B4-BE49-F238E27FC236}">
                <a16:creationId xmlns:a16="http://schemas.microsoft.com/office/drawing/2014/main" id="{178ED826-4BC2-684F-9F28-073609250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2300" y="2069246"/>
            <a:ext cx="839663" cy="690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 name="Text Box 49">
            <a:extLst>
              <a:ext uri="{FF2B5EF4-FFF2-40B4-BE49-F238E27FC236}">
                <a16:creationId xmlns:a16="http://schemas.microsoft.com/office/drawing/2014/main" id="{F0A75C95-49D9-D049-B8FA-C8954515AFD3}"/>
              </a:ext>
            </a:extLst>
          </p:cNvPr>
          <p:cNvSpPr txBox="1">
            <a:spLocks noChangeArrowheads="1"/>
          </p:cNvSpPr>
          <p:nvPr/>
        </p:nvSpPr>
        <p:spPr bwMode="auto">
          <a:xfrm>
            <a:off x="979913" y="1354621"/>
            <a:ext cx="3207929"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2-way handshake:</a:t>
            </a:r>
          </a:p>
        </p:txBody>
      </p:sp>
      <p:sp>
        <p:nvSpPr>
          <p:cNvPr id="215" name="Line 50">
            <a:extLst>
              <a:ext uri="{FF2B5EF4-FFF2-40B4-BE49-F238E27FC236}">
                <a16:creationId xmlns:a16="http://schemas.microsoft.com/office/drawing/2014/main" id="{2B6C64FC-1BFF-2745-8864-00793CCCA3F1}"/>
              </a:ext>
            </a:extLst>
          </p:cNvPr>
          <p:cNvSpPr>
            <a:spLocks noChangeShapeType="1"/>
          </p:cNvSpPr>
          <p:nvPr/>
        </p:nvSpPr>
        <p:spPr bwMode="auto">
          <a:xfrm>
            <a:off x="2210097" y="2827024"/>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6" name="Line 51">
            <a:extLst>
              <a:ext uri="{FF2B5EF4-FFF2-40B4-BE49-F238E27FC236}">
                <a16:creationId xmlns:a16="http://schemas.microsoft.com/office/drawing/2014/main" id="{662E0AA8-2544-0243-A461-A97BB5D9F891}"/>
              </a:ext>
            </a:extLst>
          </p:cNvPr>
          <p:cNvSpPr>
            <a:spLocks noChangeShapeType="1"/>
          </p:cNvSpPr>
          <p:nvPr/>
        </p:nvSpPr>
        <p:spPr bwMode="auto">
          <a:xfrm>
            <a:off x="2150121" y="2737265"/>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7" name="Line 53">
            <a:extLst>
              <a:ext uri="{FF2B5EF4-FFF2-40B4-BE49-F238E27FC236}">
                <a16:creationId xmlns:a16="http://schemas.microsoft.com/office/drawing/2014/main" id="{61703F8D-DE60-7647-AB88-B625C4E037AF}"/>
              </a:ext>
            </a:extLst>
          </p:cNvPr>
          <p:cNvSpPr>
            <a:spLocks noChangeShapeType="1"/>
          </p:cNvSpPr>
          <p:nvPr/>
        </p:nvSpPr>
        <p:spPr bwMode="auto">
          <a:xfrm>
            <a:off x="4215008" y="2766610"/>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8" name="Line 54">
            <a:extLst>
              <a:ext uri="{FF2B5EF4-FFF2-40B4-BE49-F238E27FC236}">
                <a16:creationId xmlns:a16="http://schemas.microsoft.com/office/drawing/2014/main" id="{DE642691-1B6A-B64E-88A0-E9C02593B397}"/>
              </a:ext>
            </a:extLst>
          </p:cNvPr>
          <p:cNvSpPr>
            <a:spLocks noChangeShapeType="1"/>
          </p:cNvSpPr>
          <p:nvPr/>
        </p:nvSpPr>
        <p:spPr bwMode="auto">
          <a:xfrm flipH="1">
            <a:off x="2145837" y="3258561"/>
            <a:ext cx="1996343" cy="343504"/>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19" name="Rectangle 56">
            <a:extLst>
              <a:ext uri="{FF2B5EF4-FFF2-40B4-BE49-F238E27FC236}">
                <a16:creationId xmlns:a16="http://schemas.microsoft.com/office/drawing/2014/main" id="{AB601B94-B2EC-5F44-8BA3-961BC7EAD4D6}"/>
              </a:ext>
            </a:extLst>
          </p:cNvPr>
          <p:cNvSpPr>
            <a:spLocks noChangeArrowheads="1"/>
          </p:cNvSpPr>
          <p:nvPr/>
        </p:nvSpPr>
        <p:spPr bwMode="auto">
          <a:xfrm>
            <a:off x="2531397" y="2811490"/>
            <a:ext cx="1201662"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Text Box 55">
            <a:extLst>
              <a:ext uri="{FF2B5EF4-FFF2-40B4-BE49-F238E27FC236}">
                <a16:creationId xmlns:a16="http://schemas.microsoft.com/office/drawing/2014/main" id="{51E91065-A73A-7D43-92CF-648D7E78E17F}"/>
              </a:ext>
            </a:extLst>
          </p:cNvPr>
          <p:cNvSpPr txBox="1">
            <a:spLocks noChangeArrowheads="1"/>
          </p:cNvSpPr>
          <p:nvPr/>
        </p:nvSpPr>
        <p:spPr bwMode="auto">
          <a:xfrm>
            <a:off x="2589217" y="2787324"/>
            <a:ext cx="1116010"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Let’</a:t>
            </a:r>
            <a:r>
              <a:rPr kumimoji="0" lang="en-US" altLang="ja-JP"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 talk</a:t>
            </a:r>
            <a:endParaRPr kumimoji="0" lang="en-US" altLang="en-US" sz="20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21" name="Rectangle 57">
            <a:extLst>
              <a:ext uri="{FF2B5EF4-FFF2-40B4-BE49-F238E27FC236}">
                <a16:creationId xmlns:a16="http://schemas.microsoft.com/office/drawing/2014/main" id="{2004BA2B-FE8D-D147-B254-220BD421C2B5}"/>
              </a:ext>
            </a:extLst>
          </p:cNvPr>
          <p:cNvSpPr>
            <a:spLocks noChangeArrowheads="1"/>
          </p:cNvSpPr>
          <p:nvPr/>
        </p:nvSpPr>
        <p:spPr bwMode="auto">
          <a:xfrm>
            <a:off x="2878401" y="3272370"/>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Text Box 58">
            <a:extLst>
              <a:ext uri="{FF2B5EF4-FFF2-40B4-BE49-F238E27FC236}">
                <a16:creationId xmlns:a16="http://schemas.microsoft.com/office/drawing/2014/main" id="{45CBCA7D-6EF9-B544-8A1D-83FC7ADA336D}"/>
              </a:ext>
            </a:extLst>
          </p:cNvPr>
          <p:cNvSpPr txBox="1">
            <a:spLocks noChangeArrowheads="1"/>
          </p:cNvSpPr>
          <p:nvPr/>
        </p:nvSpPr>
        <p:spPr bwMode="auto">
          <a:xfrm>
            <a:off x="2915186" y="3248204"/>
            <a:ext cx="487634" cy="40011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OK</a:t>
            </a:r>
          </a:p>
        </p:txBody>
      </p:sp>
      <p:sp>
        <p:nvSpPr>
          <p:cNvPr id="223" name="Text Box 60">
            <a:extLst>
              <a:ext uri="{FF2B5EF4-FFF2-40B4-BE49-F238E27FC236}">
                <a16:creationId xmlns:a16="http://schemas.microsoft.com/office/drawing/2014/main" id="{9105DBEA-03C4-1045-B9A8-39AA7B1F3CAB}"/>
              </a:ext>
            </a:extLst>
          </p:cNvPr>
          <p:cNvSpPr txBox="1">
            <a:spLocks noChangeArrowheads="1"/>
          </p:cNvSpPr>
          <p:nvPr/>
        </p:nvSpPr>
        <p:spPr bwMode="auto">
          <a:xfrm>
            <a:off x="4320992" y="3066959"/>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4" name="Text Box 61">
            <a:extLst>
              <a:ext uri="{FF2B5EF4-FFF2-40B4-BE49-F238E27FC236}">
                <a16:creationId xmlns:a16="http://schemas.microsoft.com/office/drawing/2014/main" id="{D3DDB3E1-DD0C-7242-BD98-892C99B0A0FC}"/>
              </a:ext>
            </a:extLst>
          </p:cNvPr>
          <p:cNvSpPr txBox="1">
            <a:spLocks noChangeArrowheads="1"/>
          </p:cNvSpPr>
          <p:nvPr/>
        </p:nvSpPr>
        <p:spPr bwMode="auto">
          <a:xfrm>
            <a:off x="1092998" y="3429450"/>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25" name="Oval 66">
            <a:extLst>
              <a:ext uri="{FF2B5EF4-FFF2-40B4-BE49-F238E27FC236}">
                <a16:creationId xmlns:a16="http://schemas.microsoft.com/office/drawing/2014/main" id="{7A085CF1-13C2-7E45-BD13-7FBE5EC96389}"/>
              </a:ext>
            </a:extLst>
          </p:cNvPr>
          <p:cNvSpPr>
            <a:spLocks noChangeArrowheads="1"/>
          </p:cNvSpPr>
          <p:nvPr/>
        </p:nvSpPr>
        <p:spPr bwMode="auto">
          <a:xfrm>
            <a:off x="2088004" y="3557185"/>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6" name="Oval 67">
            <a:extLst>
              <a:ext uri="{FF2B5EF4-FFF2-40B4-BE49-F238E27FC236}">
                <a16:creationId xmlns:a16="http://schemas.microsoft.com/office/drawing/2014/main" id="{5F8DFD39-4C67-544E-BDB6-995B73F0032B}"/>
              </a:ext>
            </a:extLst>
          </p:cNvPr>
          <p:cNvSpPr>
            <a:spLocks noChangeArrowheads="1"/>
          </p:cNvSpPr>
          <p:nvPr/>
        </p:nvSpPr>
        <p:spPr bwMode="auto">
          <a:xfrm>
            <a:off x="4150748" y="3184337"/>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27" name="Text Box 72">
            <a:extLst>
              <a:ext uri="{FF2B5EF4-FFF2-40B4-BE49-F238E27FC236}">
                <a16:creationId xmlns:a16="http://schemas.microsoft.com/office/drawing/2014/main" id="{DB384BF1-67A8-D941-979F-3D776AAC77D8}"/>
              </a:ext>
            </a:extLst>
          </p:cNvPr>
          <p:cNvSpPr txBox="1">
            <a:spLocks noChangeArrowheads="1"/>
          </p:cNvSpPr>
          <p:nvPr/>
        </p:nvSpPr>
        <p:spPr bwMode="auto">
          <a:xfrm>
            <a:off x="973490" y="4953638"/>
            <a:ext cx="109523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73">
            <a:extLst>
              <a:ext uri="{FF2B5EF4-FFF2-40B4-BE49-F238E27FC236}">
                <a16:creationId xmlns:a16="http://schemas.microsoft.com/office/drawing/2014/main" id="{F4A5217C-A64A-BC43-8BDA-A9CC2AE187E7}"/>
              </a:ext>
            </a:extLst>
          </p:cNvPr>
          <p:cNvSpPr>
            <a:spLocks noChangeShapeType="1"/>
          </p:cNvSpPr>
          <p:nvPr/>
        </p:nvSpPr>
        <p:spPr bwMode="auto">
          <a:xfrm>
            <a:off x="2248653" y="5141789"/>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74">
            <a:extLst>
              <a:ext uri="{FF2B5EF4-FFF2-40B4-BE49-F238E27FC236}">
                <a16:creationId xmlns:a16="http://schemas.microsoft.com/office/drawing/2014/main" id="{5DF0EBDC-C356-0F40-8E4B-0D4CDB884913}"/>
              </a:ext>
            </a:extLst>
          </p:cNvPr>
          <p:cNvSpPr>
            <a:spLocks noChangeShapeType="1"/>
          </p:cNvSpPr>
          <p:nvPr/>
        </p:nvSpPr>
        <p:spPr bwMode="auto">
          <a:xfrm>
            <a:off x="2188677" y="5052029"/>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0" name="Line 75">
            <a:extLst>
              <a:ext uri="{FF2B5EF4-FFF2-40B4-BE49-F238E27FC236}">
                <a16:creationId xmlns:a16="http://schemas.microsoft.com/office/drawing/2014/main" id="{06DA6EB7-8FDC-114C-A158-24F848F8929E}"/>
              </a:ext>
            </a:extLst>
          </p:cNvPr>
          <p:cNvSpPr>
            <a:spLocks noChangeShapeType="1"/>
          </p:cNvSpPr>
          <p:nvPr/>
        </p:nvSpPr>
        <p:spPr bwMode="auto">
          <a:xfrm>
            <a:off x="4253564" y="5081373"/>
            <a:ext cx="0" cy="1191042"/>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1" name="Line 76">
            <a:extLst>
              <a:ext uri="{FF2B5EF4-FFF2-40B4-BE49-F238E27FC236}">
                <a16:creationId xmlns:a16="http://schemas.microsoft.com/office/drawing/2014/main" id="{6E751C46-6DAD-2049-8052-C6ECA9B99101}"/>
              </a:ext>
            </a:extLst>
          </p:cNvPr>
          <p:cNvSpPr>
            <a:spLocks noChangeShapeType="1"/>
          </p:cNvSpPr>
          <p:nvPr/>
        </p:nvSpPr>
        <p:spPr bwMode="auto">
          <a:xfrm flipH="1">
            <a:off x="2184393" y="5573326"/>
            <a:ext cx="1996343" cy="34350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Rectangle 77">
            <a:extLst>
              <a:ext uri="{FF2B5EF4-FFF2-40B4-BE49-F238E27FC236}">
                <a16:creationId xmlns:a16="http://schemas.microsoft.com/office/drawing/2014/main" id="{05CA4AE2-2F93-D544-A582-D6138CBE65B1}"/>
              </a:ext>
            </a:extLst>
          </p:cNvPr>
          <p:cNvSpPr>
            <a:spLocks noChangeArrowheads="1"/>
          </p:cNvSpPr>
          <p:nvPr/>
        </p:nvSpPr>
        <p:spPr bwMode="auto">
          <a:xfrm>
            <a:off x="2677053" y="5126253"/>
            <a:ext cx="1049579"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3" name="Text Box 78">
            <a:extLst>
              <a:ext uri="{FF2B5EF4-FFF2-40B4-BE49-F238E27FC236}">
                <a16:creationId xmlns:a16="http://schemas.microsoft.com/office/drawing/2014/main" id="{DF22492C-21D4-FC46-996B-E22F99143FEC}"/>
              </a:ext>
            </a:extLst>
          </p:cNvPr>
          <p:cNvSpPr txBox="1">
            <a:spLocks noChangeArrowheads="1"/>
          </p:cNvSpPr>
          <p:nvPr/>
        </p:nvSpPr>
        <p:spPr bwMode="auto">
          <a:xfrm>
            <a:off x="2502290" y="5090004"/>
            <a:ext cx="1446230"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req_conn(x)</a:t>
            </a:r>
          </a:p>
        </p:txBody>
      </p:sp>
      <p:sp>
        <p:nvSpPr>
          <p:cNvPr id="234" name="Rectangle 79">
            <a:extLst>
              <a:ext uri="{FF2B5EF4-FFF2-40B4-BE49-F238E27FC236}">
                <a16:creationId xmlns:a16="http://schemas.microsoft.com/office/drawing/2014/main" id="{EB35072C-E8DC-1D43-88F2-D6CC06A96B2B}"/>
              </a:ext>
            </a:extLst>
          </p:cNvPr>
          <p:cNvSpPr>
            <a:spLocks noChangeArrowheads="1"/>
          </p:cNvSpPr>
          <p:nvPr/>
        </p:nvSpPr>
        <p:spPr bwMode="auto">
          <a:xfrm>
            <a:off x="2916957" y="5587135"/>
            <a:ext cx="593334" cy="3555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5" name="Text Box 81">
            <a:extLst>
              <a:ext uri="{FF2B5EF4-FFF2-40B4-BE49-F238E27FC236}">
                <a16:creationId xmlns:a16="http://schemas.microsoft.com/office/drawing/2014/main" id="{41E79C30-5AC2-7B42-AF35-87394C87DCF6}"/>
              </a:ext>
            </a:extLst>
          </p:cNvPr>
          <p:cNvSpPr txBox="1">
            <a:spLocks noChangeArrowheads="1"/>
          </p:cNvSpPr>
          <p:nvPr/>
        </p:nvSpPr>
        <p:spPr bwMode="auto">
          <a:xfrm>
            <a:off x="4359546" y="5381723"/>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6" name="Text Box 82">
            <a:extLst>
              <a:ext uri="{FF2B5EF4-FFF2-40B4-BE49-F238E27FC236}">
                <a16:creationId xmlns:a16="http://schemas.microsoft.com/office/drawing/2014/main" id="{15937B6C-DE9E-BB41-AF3C-AFA9046B2368}"/>
              </a:ext>
            </a:extLst>
          </p:cNvPr>
          <p:cNvSpPr txBox="1">
            <a:spLocks noChangeArrowheads="1"/>
          </p:cNvSpPr>
          <p:nvPr/>
        </p:nvSpPr>
        <p:spPr bwMode="auto">
          <a:xfrm>
            <a:off x="1131555" y="5744214"/>
            <a:ext cx="841897"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CC0000"/>
                </a:solidFill>
                <a:effectLst/>
                <a:uLnTx/>
                <a:uFillTx/>
                <a:latin typeface="Calibri" panose="020F0502020204030204"/>
                <a:ea typeface="ＭＳ Ｐゴシック" charset="0"/>
                <a:cs typeface="+mn-cs"/>
              </a:rPr>
              <a:t>ESTAB</a:t>
            </a:r>
          </a:p>
        </p:txBody>
      </p:sp>
      <p:sp>
        <p:nvSpPr>
          <p:cNvPr id="237" name="Oval 83">
            <a:extLst>
              <a:ext uri="{FF2B5EF4-FFF2-40B4-BE49-F238E27FC236}">
                <a16:creationId xmlns:a16="http://schemas.microsoft.com/office/drawing/2014/main" id="{60CAB79E-F562-A147-B2B6-BCD35B4CE79B}"/>
              </a:ext>
            </a:extLst>
          </p:cNvPr>
          <p:cNvSpPr>
            <a:spLocks noChangeArrowheads="1"/>
          </p:cNvSpPr>
          <p:nvPr/>
        </p:nvSpPr>
        <p:spPr bwMode="auto">
          <a:xfrm>
            <a:off x="2126560" y="5871949"/>
            <a:ext cx="122093"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8" name="Oval 84">
            <a:extLst>
              <a:ext uri="{FF2B5EF4-FFF2-40B4-BE49-F238E27FC236}">
                <a16:creationId xmlns:a16="http://schemas.microsoft.com/office/drawing/2014/main" id="{AB867DAA-A20D-7E4E-8866-E4B15C4B0299}"/>
              </a:ext>
            </a:extLst>
          </p:cNvPr>
          <p:cNvSpPr>
            <a:spLocks noChangeArrowheads="1"/>
          </p:cNvSpPr>
          <p:nvPr/>
        </p:nvSpPr>
        <p:spPr bwMode="auto">
          <a:xfrm>
            <a:off x="4189304" y="5499101"/>
            <a:ext cx="122095" cy="96664"/>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CC0000"/>
              </a:solidFill>
              <a:effectLst/>
              <a:uLnTx/>
              <a:uFillTx/>
              <a:latin typeface="Calibri" panose="020F0502020204030204"/>
              <a:ea typeface="ＭＳ Ｐゴシック" charset="0"/>
              <a:cs typeface="+mn-cs"/>
            </a:endParaRPr>
          </a:p>
        </p:txBody>
      </p:sp>
      <p:sp>
        <p:nvSpPr>
          <p:cNvPr id="239" name="Rectangle 86">
            <a:extLst>
              <a:ext uri="{FF2B5EF4-FFF2-40B4-BE49-F238E27FC236}">
                <a16:creationId xmlns:a16="http://schemas.microsoft.com/office/drawing/2014/main" id="{0E9D55EE-8F12-D242-B60A-BF7C0AE861A3}"/>
              </a:ext>
            </a:extLst>
          </p:cNvPr>
          <p:cNvSpPr>
            <a:spLocks noChangeArrowheads="1"/>
          </p:cNvSpPr>
          <p:nvPr/>
        </p:nvSpPr>
        <p:spPr bwMode="auto">
          <a:xfrm>
            <a:off x="2514261" y="5594040"/>
            <a:ext cx="1445850" cy="2830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85">
            <a:extLst>
              <a:ext uri="{FF2B5EF4-FFF2-40B4-BE49-F238E27FC236}">
                <a16:creationId xmlns:a16="http://schemas.microsoft.com/office/drawing/2014/main" id="{98A973F5-A6AE-4941-BAAF-D9632C720884}"/>
              </a:ext>
            </a:extLst>
          </p:cNvPr>
          <p:cNvSpPr txBox="1">
            <a:spLocks noChangeArrowheads="1"/>
          </p:cNvSpPr>
          <p:nvPr/>
        </p:nvSpPr>
        <p:spPr bwMode="auto">
          <a:xfrm>
            <a:off x="2500404" y="5552612"/>
            <a:ext cx="1435008" cy="400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acc_conn(x)</a:t>
            </a:r>
          </a:p>
        </p:txBody>
      </p:sp>
      <p:grpSp>
        <p:nvGrpSpPr>
          <p:cNvPr id="241" name="Group 92">
            <a:extLst>
              <a:ext uri="{FF2B5EF4-FFF2-40B4-BE49-F238E27FC236}">
                <a16:creationId xmlns:a16="http://schemas.microsoft.com/office/drawing/2014/main" id="{A1DEBE31-8A7C-FA42-BF21-534E9F956FD1}"/>
              </a:ext>
            </a:extLst>
          </p:cNvPr>
          <p:cNvGrpSpPr>
            <a:grpSpLocks/>
          </p:cNvGrpSpPr>
          <p:nvPr/>
        </p:nvGrpSpPr>
        <p:grpSpPr bwMode="auto">
          <a:xfrm>
            <a:off x="1696017" y="4472044"/>
            <a:ext cx="775403" cy="566176"/>
            <a:chOff x="-44" y="1473"/>
            <a:chExt cx="981" cy="1105"/>
          </a:xfrm>
        </p:grpSpPr>
        <p:pic>
          <p:nvPicPr>
            <p:cNvPr id="242" name="Picture 93" descr="desktop_computer_stylized_medium">
              <a:extLst>
                <a:ext uri="{FF2B5EF4-FFF2-40B4-BE49-F238E27FC236}">
                  <a16:creationId xmlns:a16="http://schemas.microsoft.com/office/drawing/2014/main" id="{D4855CC7-B0C0-0C40-99B3-064E94398C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 name="Freeform 94">
              <a:extLst>
                <a:ext uri="{FF2B5EF4-FFF2-40B4-BE49-F238E27FC236}">
                  <a16:creationId xmlns:a16="http://schemas.microsoft.com/office/drawing/2014/main" id="{E45A3676-D1D0-F747-9A77-79DCC58FFC6C}"/>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244" name="Group 95">
            <a:extLst>
              <a:ext uri="{FF2B5EF4-FFF2-40B4-BE49-F238E27FC236}">
                <a16:creationId xmlns:a16="http://schemas.microsoft.com/office/drawing/2014/main" id="{30DE6A89-1D8F-B54B-9DDE-549AD2FC2274}"/>
              </a:ext>
            </a:extLst>
          </p:cNvPr>
          <p:cNvGrpSpPr>
            <a:grpSpLocks/>
          </p:cNvGrpSpPr>
          <p:nvPr/>
        </p:nvGrpSpPr>
        <p:grpSpPr bwMode="auto">
          <a:xfrm>
            <a:off x="4073636" y="4451330"/>
            <a:ext cx="318750" cy="557545"/>
            <a:chOff x="4140" y="429"/>
            <a:chExt cx="1425" cy="2396"/>
          </a:xfrm>
        </p:grpSpPr>
        <p:sp>
          <p:nvSpPr>
            <p:cNvPr id="245" name="Freeform 96">
              <a:extLst>
                <a:ext uri="{FF2B5EF4-FFF2-40B4-BE49-F238E27FC236}">
                  <a16:creationId xmlns:a16="http://schemas.microsoft.com/office/drawing/2014/main" id="{B71F5390-5611-A549-8A76-3052ABA7D19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6" name="Rectangle 97">
              <a:extLst>
                <a:ext uri="{FF2B5EF4-FFF2-40B4-BE49-F238E27FC236}">
                  <a16:creationId xmlns:a16="http://schemas.microsoft.com/office/drawing/2014/main" id="{A1B57D5C-B8BE-CC48-A959-8D0CB8D18EA1}"/>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7" name="Freeform 98">
              <a:extLst>
                <a:ext uri="{FF2B5EF4-FFF2-40B4-BE49-F238E27FC236}">
                  <a16:creationId xmlns:a16="http://schemas.microsoft.com/office/drawing/2014/main" id="{F022A685-2E50-194F-BC85-D97F7CAFFCF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8" name="Freeform 99">
              <a:extLst>
                <a:ext uri="{FF2B5EF4-FFF2-40B4-BE49-F238E27FC236}">
                  <a16:creationId xmlns:a16="http://schemas.microsoft.com/office/drawing/2014/main" id="{67381A9D-9DB7-0A4E-B993-95AAAF4CCB9C}"/>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49" name="Rectangle 100">
              <a:extLst>
                <a:ext uri="{FF2B5EF4-FFF2-40B4-BE49-F238E27FC236}">
                  <a16:creationId xmlns:a16="http://schemas.microsoft.com/office/drawing/2014/main" id="{B178CA92-6419-B94D-82C2-001A4C53E7AC}"/>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0" name="Group 101">
              <a:extLst>
                <a:ext uri="{FF2B5EF4-FFF2-40B4-BE49-F238E27FC236}">
                  <a16:creationId xmlns:a16="http://schemas.microsoft.com/office/drawing/2014/main" id="{2DDA5E0E-93B0-FC4E-AA1E-3A161BEB6179}"/>
                </a:ext>
              </a:extLst>
            </p:cNvPr>
            <p:cNvGrpSpPr>
              <a:grpSpLocks/>
            </p:cNvGrpSpPr>
            <p:nvPr/>
          </p:nvGrpSpPr>
          <p:grpSpPr bwMode="auto">
            <a:xfrm>
              <a:off x="4749" y="668"/>
              <a:ext cx="581" cy="145"/>
              <a:chOff x="614" y="2568"/>
              <a:chExt cx="725" cy="139"/>
            </a:xfrm>
          </p:grpSpPr>
          <p:sp>
            <p:nvSpPr>
              <p:cNvPr id="275" name="AutoShape 102">
                <a:extLst>
                  <a:ext uri="{FF2B5EF4-FFF2-40B4-BE49-F238E27FC236}">
                    <a16:creationId xmlns:a16="http://schemas.microsoft.com/office/drawing/2014/main" id="{1245BCF6-EEF2-F34C-92E3-2CA1C2C948EF}"/>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6" name="AutoShape 103">
                <a:extLst>
                  <a:ext uri="{FF2B5EF4-FFF2-40B4-BE49-F238E27FC236}">
                    <a16:creationId xmlns:a16="http://schemas.microsoft.com/office/drawing/2014/main" id="{1067DCBA-D400-0642-B68F-AE171164BAE3}"/>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1" name="Rectangle 104">
              <a:extLst>
                <a:ext uri="{FF2B5EF4-FFF2-40B4-BE49-F238E27FC236}">
                  <a16:creationId xmlns:a16="http://schemas.microsoft.com/office/drawing/2014/main" id="{CEE13654-E51E-634B-B3A8-1909C6DC88FB}"/>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2" name="Group 105">
              <a:extLst>
                <a:ext uri="{FF2B5EF4-FFF2-40B4-BE49-F238E27FC236}">
                  <a16:creationId xmlns:a16="http://schemas.microsoft.com/office/drawing/2014/main" id="{3DE4D6D2-40C1-6843-BB18-76EFFF97C7B0}"/>
                </a:ext>
              </a:extLst>
            </p:cNvPr>
            <p:cNvGrpSpPr>
              <a:grpSpLocks/>
            </p:cNvGrpSpPr>
            <p:nvPr/>
          </p:nvGrpSpPr>
          <p:grpSpPr bwMode="auto">
            <a:xfrm>
              <a:off x="4747" y="994"/>
              <a:ext cx="581" cy="134"/>
              <a:chOff x="614" y="2568"/>
              <a:chExt cx="725" cy="139"/>
            </a:xfrm>
          </p:grpSpPr>
          <p:sp>
            <p:nvSpPr>
              <p:cNvPr id="273" name="AutoShape 106">
                <a:extLst>
                  <a:ext uri="{FF2B5EF4-FFF2-40B4-BE49-F238E27FC236}">
                    <a16:creationId xmlns:a16="http://schemas.microsoft.com/office/drawing/2014/main" id="{2685B222-9BE5-0D43-A3B3-6021358AE35E}"/>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4" name="AutoShape 107">
                <a:extLst>
                  <a:ext uri="{FF2B5EF4-FFF2-40B4-BE49-F238E27FC236}">
                    <a16:creationId xmlns:a16="http://schemas.microsoft.com/office/drawing/2014/main" id="{00F72E45-552A-534D-A233-34AE532CCE1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3" name="Rectangle 108">
              <a:extLst>
                <a:ext uri="{FF2B5EF4-FFF2-40B4-BE49-F238E27FC236}">
                  <a16:creationId xmlns:a16="http://schemas.microsoft.com/office/drawing/2014/main" id="{3DF4CAF9-06A6-F849-9FCD-1AEC85C1CF94}"/>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4" name="Rectangle 109">
              <a:extLst>
                <a:ext uri="{FF2B5EF4-FFF2-40B4-BE49-F238E27FC236}">
                  <a16:creationId xmlns:a16="http://schemas.microsoft.com/office/drawing/2014/main" id="{148B444B-183C-764F-B7FB-60CA4703B6DB}"/>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5" name="Group 110">
              <a:extLst>
                <a:ext uri="{FF2B5EF4-FFF2-40B4-BE49-F238E27FC236}">
                  <a16:creationId xmlns:a16="http://schemas.microsoft.com/office/drawing/2014/main" id="{39959419-6C63-ED42-9E1F-394A82CD6225}"/>
                </a:ext>
              </a:extLst>
            </p:cNvPr>
            <p:cNvGrpSpPr>
              <a:grpSpLocks/>
            </p:cNvGrpSpPr>
            <p:nvPr/>
          </p:nvGrpSpPr>
          <p:grpSpPr bwMode="auto">
            <a:xfrm>
              <a:off x="4735" y="1627"/>
              <a:ext cx="582" cy="151"/>
              <a:chOff x="614" y="2568"/>
              <a:chExt cx="725" cy="139"/>
            </a:xfrm>
          </p:grpSpPr>
          <p:sp>
            <p:nvSpPr>
              <p:cNvPr id="271" name="AutoShape 111">
                <a:extLst>
                  <a:ext uri="{FF2B5EF4-FFF2-40B4-BE49-F238E27FC236}">
                    <a16:creationId xmlns:a16="http://schemas.microsoft.com/office/drawing/2014/main" id="{A34CF4FA-FD1C-5145-835F-119FE044DC3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2" name="AutoShape 112">
                <a:extLst>
                  <a:ext uri="{FF2B5EF4-FFF2-40B4-BE49-F238E27FC236}">
                    <a16:creationId xmlns:a16="http://schemas.microsoft.com/office/drawing/2014/main" id="{59A59735-AA02-0146-A5A5-87EEABC8E28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6" name="Freeform 113">
              <a:extLst>
                <a:ext uri="{FF2B5EF4-FFF2-40B4-BE49-F238E27FC236}">
                  <a16:creationId xmlns:a16="http://schemas.microsoft.com/office/drawing/2014/main" id="{FDFF2545-90A4-DA4C-82D7-3315F0B6C88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nvGrpSpPr>
            <p:cNvPr id="257" name="Group 114">
              <a:extLst>
                <a:ext uri="{FF2B5EF4-FFF2-40B4-BE49-F238E27FC236}">
                  <a16:creationId xmlns:a16="http://schemas.microsoft.com/office/drawing/2014/main" id="{05A30CF6-38EC-774A-B2D7-6BC1988EFCEE}"/>
                </a:ext>
              </a:extLst>
            </p:cNvPr>
            <p:cNvGrpSpPr>
              <a:grpSpLocks/>
            </p:cNvGrpSpPr>
            <p:nvPr/>
          </p:nvGrpSpPr>
          <p:grpSpPr bwMode="auto">
            <a:xfrm>
              <a:off x="4739" y="1327"/>
              <a:ext cx="582" cy="139"/>
              <a:chOff x="614" y="2568"/>
              <a:chExt cx="725" cy="139"/>
            </a:xfrm>
          </p:grpSpPr>
          <p:sp>
            <p:nvSpPr>
              <p:cNvPr id="269" name="AutoShape 115">
                <a:extLst>
                  <a:ext uri="{FF2B5EF4-FFF2-40B4-BE49-F238E27FC236}">
                    <a16:creationId xmlns:a16="http://schemas.microsoft.com/office/drawing/2014/main" id="{82E4336A-2972-5248-BA09-8141B5778E54}"/>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70" name="AutoShape 116">
                <a:extLst>
                  <a:ext uri="{FF2B5EF4-FFF2-40B4-BE49-F238E27FC236}">
                    <a16:creationId xmlns:a16="http://schemas.microsoft.com/office/drawing/2014/main" id="{AD1D49DB-E480-5641-AC7E-56E3D66E7135}"/>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58" name="Rectangle 117">
              <a:extLst>
                <a:ext uri="{FF2B5EF4-FFF2-40B4-BE49-F238E27FC236}">
                  <a16:creationId xmlns:a16="http://schemas.microsoft.com/office/drawing/2014/main" id="{0B98AE39-2021-6E44-A2F5-79952D91407E}"/>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9" name="Freeform 118">
              <a:extLst>
                <a:ext uri="{FF2B5EF4-FFF2-40B4-BE49-F238E27FC236}">
                  <a16:creationId xmlns:a16="http://schemas.microsoft.com/office/drawing/2014/main" id="{E786E227-0635-1B4C-B935-93B9B2090B2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0" name="Freeform 119">
              <a:extLst>
                <a:ext uri="{FF2B5EF4-FFF2-40B4-BE49-F238E27FC236}">
                  <a16:creationId xmlns:a16="http://schemas.microsoft.com/office/drawing/2014/main" id="{FB8A87AF-D14D-3042-95ED-47109B79894D}"/>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1" name="Oval 120">
              <a:extLst>
                <a:ext uri="{FF2B5EF4-FFF2-40B4-BE49-F238E27FC236}">
                  <a16:creationId xmlns:a16="http://schemas.microsoft.com/office/drawing/2014/main" id="{2E438A96-E553-D34A-BF0C-432436BD21D5}"/>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2" name="Freeform 121">
              <a:extLst>
                <a:ext uri="{FF2B5EF4-FFF2-40B4-BE49-F238E27FC236}">
                  <a16:creationId xmlns:a16="http://schemas.microsoft.com/office/drawing/2014/main" id="{C7F13FD9-6F22-2742-B6C1-05E03B039F7D}"/>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263" name="AutoShape 122">
              <a:extLst>
                <a:ext uri="{FF2B5EF4-FFF2-40B4-BE49-F238E27FC236}">
                  <a16:creationId xmlns:a16="http://schemas.microsoft.com/office/drawing/2014/main" id="{348EE68C-CA73-834E-B867-CD1C84FAC89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4" name="AutoShape 123">
              <a:extLst>
                <a:ext uri="{FF2B5EF4-FFF2-40B4-BE49-F238E27FC236}">
                  <a16:creationId xmlns:a16="http://schemas.microsoft.com/office/drawing/2014/main" id="{1204051C-8ED9-7648-9B46-C01EFEE9DB1E}"/>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5" name="Oval 124">
              <a:extLst>
                <a:ext uri="{FF2B5EF4-FFF2-40B4-BE49-F238E27FC236}">
                  <a16:creationId xmlns:a16="http://schemas.microsoft.com/office/drawing/2014/main" id="{E60C883F-574D-2748-ABCD-0B7DB3EE98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6" name="Oval 125">
              <a:extLst>
                <a:ext uri="{FF2B5EF4-FFF2-40B4-BE49-F238E27FC236}">
                  <a16:creationId xmlns:a16="http://schemas.microsoft.com/office/drawing/2014/main" id="{FB94FD42-6202-F644-B3BA-267D89970B38}"/>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endParaRPr>
            </a:p>
          </p:txBody>
        </p:sp>
        <p:sp>
          <p:nvSpPr>
            <p:cNvPr id="267" name="Oval 126">
              <a:extLst>
                <a:ext uri="{FF2B5EF4-FFF2-40B4-BE49-F238E27FC236}">
                  <a16:creationId xmlns:a16="http://schemas.microsoft.com/office/drawing/2014/main" id="{FD6A9A5E-7B0B-0C4F-B512-765209079139}"/>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68" name="Rectangle 127">
              <a:extLst>
                <a:ext uri="{FF2B5EF4-FFF2-40B4-BE49-F238E27FC236}">
                  <a16:creationId xmlns:a16="http://schemas.microsoft.com/office/drawing/2014/main" id="{1A503147-D0ED-D94A-8360-5E7F4D3ED8FD}"/>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69" name="Slide Number Placeholder 2">
            <a:extLst>
              <a:ext uri="{FF2B5EF4-FFF2-40B4-BE49-F238E27FC236}">
                <a16:creationId xmlns:a16="http://schemas.microsoft.com/office/drawing/2014/main" id="{173A9DD9-82B1-6E42-88A8-6C0B706AA49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23</a:t>
            </a:fld>
            <a:endParaRPr lang="en-US" dirty="0"/>
          </a:p>
        </p:txBody>
      </p:sp>
    </p:spTree>
    <p:extLst>
      <p:ext uri="{BB962C8B-B14F-4D97-AF65-F5344CB8AC3E}">
        <p14:creationId xmlns:p14="http://schemas.microsoft.com/office/powerpoint/2010/main" val="45056200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dissolve">
                                      <p:cBhvr>
                                        <p:cTn id="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423" name="Group 422">
            <a:extLst>
              <a:ext uri="{FF2B5EF4-FFF2-40B4-BE49-F238E27FC236}">
                <a16:creationId xmlns:a16="http://schemas.microsoft.com/office/drawing/2014/main" id="{D692DA0E-1EF2-F448-A9D8-1C3ACE390DD1}"/>
              </a:ext>
            </a:extLst>
          </p:cNvPr>
          <p:cNvGrpSpPr/>
          <p:nvPr/>
        </p:nvGrpSpPr>
        <p:grpSpPr>
          <a:xfrm>
            <a:off x="435655" y="1435139"/>
            <a:ext cx="3855401" cy="3186116"/>
            <a:chOff x="435655" y="1990325"/>
            <a:chExt cx="3855401" cy="3186116"/>
          </a:xfrm>
        </p:grpSpPr>
        <p:sp>
          <p:nvSpPr>
            <p:cNvPr id="424" name="Line 25">
              <a:extLst>
                <a:ext uri="{FF2B5EF4-FFF2-40B4-BE49-F238E27FC236}">
                  <a16:creationId xmlns:a16="http://schemas.microsoft.com/office/drawing/2014/main" id="{91E4D71D-79FA-CA4A-B78E-8C1871D4733B}"/>
                </a:ext>
              </a:extLst>
            </p:cNvPr>
            <p:cNvSpPr>
              <a:spLocks noChangeShapeType="1"/>
            </p:cNvSpPr>
            <p:nvPr/>
          </p:nvSpPr>
          <p:spPr bwMode="auto">
            <a:xfrm flipH="1">
              <a:off x="1461180" y="2545950"/>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425" name="Line 39">
              <a:extLst>
                <a:ext uri="{FF2B5EF4-FFF2-40B4-BE49-F238E27FC236}">
                  <a16:creationId xmlns:a16="http://schemas.microsoft.com/office/drawing/2014/main" id="{3CE8A2F3-443B-CB42-96FD-D8DF221502CB}"/>
                </a:ext>
              </a:extLst>
            </p:cNvPr>
            <p:cNvSpPr>
              <a:spLocks noChangeShapeType="1"/>
            </p:cNvSpPr>
            <p:nvPr/>
          </p:nvSpPr>
          <p:spPr bwMode="auto">
            <a:xfrm flipH="1">
              <a:off x="2991529" y="2618975"/>
              <a:ext cx="0" cy="252452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426" name="Group 93">
              <a:extLst>
                <a:ext uri="{FF2B5EF4-FFF2-40B4-BE49-F238E27FC236}">
                  <a16:creationId xmlns:a16="http://schemas.microsoft.com/office/drawing/2014/main" id="{773C4FC2-EAD6-0D4F-85E4-043FD6EDCD22}"/>
                </a:ext>
              </a:extLst>
            </p:cNvPr>
            <p:cNvGrpSpPr>
              <a:grpSpLocks/>
            </p:cNvGrpSpPr>
            <p:nvPr/>
          </p:nvGrpSpPr>
          <p:grpSpPr bwMode="auto">
            <a:xfrm>
              <a:off x="1386567" y="4700191"/>
              <a:ext cx="2405063" cy="476250"/>
              <a:chOff x="1097" y="2807"/>
              <a:chExt cx="1515" cy="300"/>
            </a:xfrm>
          </p:grpSpPr>
          <p:sp>
            <p:nvSpPr>
              <p:cNvPr id="488" name="Line 40">
                <a:extLst>
                  <a:ext uri="{FF2B5EF4-FFF2-40B4-BE49-F238E27FC236}">
                    <a16:creationId xmlns:a16="http://schemas.microsoft.com/office/drawing/2014/main" id="{111704BC-1B6B-2944-9D57-698BFD5CC308}"/>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9" name="Text Box 85">
                <a:extLst>
                  <a:ext uri="{FF2B5EF4-FFF2-40B4-BE49-F238E27FC236}">
                    <a16:creationId xmlns:a16="http://schemas.microsoft.com/office/drawing/2014/main" id="{190D3E08-8ADE-534C-9FC3-5199F6792D9B}"/>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grpSp>
          <p:nvGrpSpPr>
            <p:cNvPr id="427" name="Group 102">
              <a:extLst>
                <a:ext uri="{FF2B5EF4-FFF2-40B4-BE49-F238E27FC236}">
                  <a16:creationId xmlns:a16="http://schemas.microsoft.com/office/drawing/2014/main" id="{0D5744FA-4339-D545-9B57-B45E093F571A}"/>
                </a:ext>
              </a:extLst>
            </p:cNvPr>
            <p:cNvGrpSpPr>
              <a:grpSpLocks/>
            </p:cNvGrpSpPr>
            <p:nvPr/>
          </p:nvGrpSpPr>
          <p:grpSpPr bwMode="auto">
            <a:xfrm>
              <a:off x="435655" y="1990325"/>
              <a:ext cx="3389313" cy="2136775"/>
              <a:chOff x="484" y="1100"/>
              <a:chExt cx="2135" cy="1346"/>
            </a:xfrm>
          </p:grpSpPr>
          <p:sp>
            <p:nvSpPr>
              <p:cNvPr id="439" name="Text Box 103">
                <a:extLst>
                  <a:ext uri="{FF2B5EF4-FFF2-40B4-BE49-F238E27FC236}">
                    <a16:creationId xmlns:a16="http://schemas.microsoft.com/office/drawing/2014/main" id="{384A1174-EF45-3D47-B451-2B62A2717579}"/>
                  </a:ext>
                </a:extLst>
              </p:cNvPr>
              <p:cNvSpPr txBox="1">
                <a:spLocks noChangeArrowheads="1"/>
              </p:cNvSpPr>
              <p:nvPr/>
            </p:nvSpPr>
            <p:spPr bwMode="auto">
              <a:xfrm>
                <a:off x="484" y="1393"/>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0" name="Line 104">
                <a:extLst>
                  <a:ext uri="{FF2B5EF4-FFF2-40B4-BE49-F238E27FC236}">
                    <a16:creationId xmlns:a16="http://schemas.microsoft.com/office/drawing/2014/main" id="{01799853-A3A5-894C-8B0B-3CBEE6379CDD}"/>
                  </a:ext>
                </a:extLst>
              </p:cNvPr>
              <p:cNvSpPr>
                <a:spLocks noChangeShapeType="1"/>
              </p:cNvSpPr>
              <p:nvPr/>
            </p:nvSpPr>
            <p:spPr bwMode="auto">
              <a:xfrm>
                <a:off x="1159" y="1516"/>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1" name="Line 105">
                <a:extLst>
                  <a:ext uri="{FF2B5EF4-FFF2-40B4-BE49-F238E27FC236}">
                    <a16:creationId xmlns:a16="http://schemas.microsoft.com/office/drawing/2014/main" id="{E4D37334-2302-C946-AD71-897255F798F8}"/>
                  </a:ext>
                </a:extLst>
              </p:cNvPr>
              <p:cNvSpPr>
                <a:spLocks noChangeShapeType="1"/>
              </p:cNvSpPr>
              <p:nvPr/>
            </p:nvSpPr>
            <p:spPr bwMode="auto">
              <a:xfrm flipH="1">
                <a:off x="1121" y="1739"/>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2" name="Rectangle 106">
                <a:extLst>
                  <a:ext uri="{FF2B5EF4-FFF2-40B4-BE49-F238E27FC236}">
                    <a16:creationId xmlns:a16="http://schemas.microsoft.com/office/drawing/2014/main" id="{A9F291AF-7263-964C-9C39-E6D9DD79FF9B}"/>
                  </a:ext>
                </a:extLst>
              </p:cNvPr>
              <p:cNvSpPr>
                <a:spLocks noChangeArrowheads="1"/>
              </p:cNvSpPr>
              <p:nvPr/>
            </p:nvSpPr>
            <p:spPr bwMode="auto">
              <a:xfrm>
                <a:off x="1359" y="1507"/>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3" name="Text Box 107">
                <a:extLst>
                  <a:ext uri="{FF2B5EF4-FFF2-40B4-BE49-F238E27FC236}">
                    <a16:creationId xmlns:a16="http://schemas.microsoft.com/office/drawing/2014/main" id="{8256400A-AA91-2B45-8FD6-9FEEAEE48C35}"/>
                  </a:ext>
                </a:extLst>
              </p:cNvPr>
              <p:cNvSpPr txBox="1">
                <a:spLocks noChangeArrowheads="1"/>
              </p:cNvSpPr>
              <p:nvPr/>
            </p:nvSpPr>
            <p:spPr bwMode="auto">
              <a:xfrm>
                <a:off x="1214" y="1486"/>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444" name="Rectangle 108">
                <a:extLst>
                  <a:ext uri="{FF2B5EF4-FFF2-40B4-BE49-F238E27FC236}">
                    <a16:creationId xmlns:a16="http://schemas.microsoft.com/office/drawing/2014/main" id="{8F206717-52E2-FB4D-B242-30E9BF426AE1}"/>
                  </a:ext>
                </a:extLst>
              </p:cNvPr>
              <p:cNvSpPr>
                <a:spLocks noChangeArrowheads="1"/>
              </p:cNvSpPr>
              <p:nvPr/>
            </p:nvSpPr>
            <p:spPr bwMode="auto">
              <a:xfrm>
                <a:off x="1471" y="1774"/>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45" name="Text Box 109">
                <a:extLst>
                  <a:ext uri="{FF2B5EF4-FFF2-40B4-BE49-F238E27FC236}">
                    <a16:creationId xmlns:a16="http://schemas.microsoft.com/office/drawing/2014/main" id="{9F6C9D6F-A1F8-8544-BE47-BCDA73F1EC12}"/>
                  </a:ext>
                </a:extLst>
              </p:cNvPr>
              <p:cNvSpPr txBox="1">
                <a:spLocks noChangeArrowheads="1"/>
              </p:cNvSpPr>
              <p:nvPr/>
            </p:nvSpPr>
            <p:spPr bwMode="auto">
              <a:xfrm>
                <a:off x="2133" y="1649"/>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6" name="Text Box 110">
                <a:extLst>
                  <a:ext uri="{FF2B5EF4-FFF2-40B4-BE49-F238E27FC236}">
                    <a16:creationId xmlns:a16="http://schemas.microsoft.com/office/drawing/2014/main" id="{5194F166-9430-4242-89A4-5D091B008960}"/>
                  </a:ext>
                </a:extLst>
              </p:cNvPr>
              <p:cNvSpPr txBox="1">
                <a:spLocks noChangeArrowheads="1"/>
              </p:cNvSpPr>
              <p:nvPr/>
            </p:nvSpPr>
            <p:spPr bwMode="auto">
              <a:xfrm>
                <a:off x="583" y="2234"/>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447" name="Oval 111">
                <a:extLst>
                  <a:ext uri="{FF2B5EF4-FFF2-40B4-BE49-F238E27FC236}">
                    <a16:creationId xmlns:a16="http://schemas.microsoft.com/office/drawing/2014/main" id="{64F10CAD-3D48-3B4D-AE41-2AEA0DB2E4A3}"/>
                  </a:ext>
                </a:extLst>
              </p:cNvPr>
              <p:cNvSpPr>
                <a:spLocks noChangeArrowheads="1"/>
              </p:cNvSpPr>
              <p:nvPr/>
            </p:nvSpPr>
            <p:spPr bwMode="auto">
              <a:xfrm>
                <a:off x="1095" y="2298"/>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48" name="Oval 112">
                <a:extLst>
                  <a:ext uri="{FF2B5EF4-FFF2-40B4-BE49-F238E27FC236}">
                    <a16:creationId xmlns:a16="http://schemas.microsoft.com/office/drawing/2014/main" id="{98F68D03-FCEB-0F41-A286-A0FEC1FAEA51}"/>
                  </a:ext>
                </a:extLst>
              </p:cNvPr>
              <p:cNvSpPr>
                <a:spLocks noChangeArrowheads="1"/>
              </p:cNvSpPr>
              <p:nvPr/>
            </p:nvSpPr>
            <p:spPr bwMode="auto">
              <a:xfrm>
                <a:off x="2065" y="1723"/>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449" name="Group 113">
                <a:extLst>
                  <a:ext uri="{FF2B5EF4-FFF2-40B4-BE49-F238E27FC236}">
                    <a16:creationId xmlns:a16="http://schemas.microsoft.com/office/drawing/2014/main" id="{E535B351-6B01-AE49-8479-F8762FC2AA2E}"/>
                  </a:ext>
                </a:extLst>
              </p:cNvPr>
              <p:cNvGrpSpPr>
                <a:grpSpLocks/>
              </p:cNvGrpSpPr>
              <p:nvPr/>
            </p:nvGrpSpPr>
            <p:grpSpPr bwMode="auto">
              <a:xfrm>
                <a:off x="1277" y="1861"/>
                <a:ext cx="803" cy="212"/>
                <a:chOff x="1065" y="2085"/>
                <a:chExt cx="803" cy="212"/>
              </a:xfrm>
            </p:grpSpPr>
            <p:sp>
              <p:nvSpPr>
                <p:cNvPr id="486" name="Rectangle 114">
                  <a:extLst>
                    <a:ext uri="{FF2B5EF4-FFF2-40B4-BE49-F238E27FC236}">
                      <a16:creationId xmlns:a16="http://schemas.microsoft.com/office/drawing/2014/main" id="{3ABD9392-9290-6043-AF0A-164F1B0F7B39}"/>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7" name="Text Box 115">
                  <a:extLst>
                    <a:ext uri="{FF2B5EF4-FFF2-40B4-BE49-F238E27FC236}">
                      <a16:creationId xmlns:a16="http://schemas.microsoft.com/office/drawing/2014/main" id="{E01A5D11-E159-0C40-9DBC-E064BEC5774C}"/>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grpSp>
            <p:nvGrpSpPr>
              <p:cNvPr id="450" name="Group 116">
                <a:extLst>
                  <a:ext uri="{FF2B5EF4-FFF2-40B4-BE49-F238E27FC236}">
                    <a16:creationId xmlns:a16="http://schemas.microsoft.com/office/drawing/2014/main" id="{3E3A49BF-0E39-8D4D-A2D0-63CBFDDD6FAF}"/>
                  </a:ext>
                </a:extLst>
              </p:cNvPr>
              <p:cNvGrpSpPr>
                <a:grpSpLocks/>
              </p:cNvGrpSpPr>
              <p:nvPr/>
            </p:nvGrpSpPr>
            <p:grpSpPr bwMode="auto">
              <a:xfrm>
                <a:off x="834" y="1112"/>
                <a:ext cx="391" cy="307"/>
                <a:chOff x="-44" y="1473"/>
                <a:chExt cx="981" cy="1105"/>
              </a:xfrm>
            </p:grpSpPr>
            <p:pic>
              <p:nvPicPr>
                <p:cNvPr id="484" name="Picture 117" descr="desktop_computer_stylized_medium">
                  <a:extLst>
                    <a:ext uri="{FF2B5EF4-FFF2-40B4-BE49-F238E27FC236}">
                      <a16:creationId xmlns:a16="http://schemas.microsoft.com/office/drawing/2014/main" id="{68652FF9-3BA5-AD41-98E0-A222D63A41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5" name="Freeform 118">
                  <a:extLst>
                    <a:ext uri="{FF2B5EF4-FFF2-40B4-BE49-F238E27FC236}">
                      <a16:creationId xmlns:a16="http://schemas.microsoft.com/office/drawing/2014/main" id="{73D50490-21D8-7746-B97E-C2FE25CBD7B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451" name="Group 119">
                <a:extLst>
                  <a:ext uri="{FF2B5EF4-FFF2-40B4-BE49-F238E27FC236}">
                    <a16:creationId xmlns:a16="http://schemas.microsoft.com/office/drawing/2014/main" id="{6E788993-C5DA-164F-9258-0CB775450A30}"/>
                  </a:ext>
                </a:extLst>
              </p:cNvPr>
              <p:cNvGrpSpPr>
                <a:grpSpLocks/>
              </p:cNvGrpSpPr>
              <p:nvPr/>
            </p:nvGrpSpPr>
            <p:grpSpPr bwMode="auto">
              <a:xfrm>
                <a:off x="1973" y="1100"/>
                <a:ext cx="212" cy="323"/>
                <a:chOff x="4140" y="429"/>
                <a:chExt cx="1425" cy="2396"/>
              </a:xfrm>
            </p:grpSpPr>
            <p:sp>
              <p:nvSpPr>
                <p:cNvPr id="452" name="Freeform 120">
                  <a:extLst>
                    <a:ext uri="{FF2B5EF4-FFF2-40B4-BE49-F238E27FC236}">
                      <a16:creationId xmlns:a16="http://schemas.microsoft.com/office/drawing/2014/main" id="{12CC2128-75E5-114A-937D-4B672A89AA2E}"/>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3" name="Rectangle 121">
                  <a:extLst>
                    <a:ext uri="{FF2B5EF4-FFF2-40B4-BE49-F238E27FC236}">
                      <a16:creationId xmlns:a16="http://schemas.microsoft.com/office/drawing/2014/main" id="{F5C3491A-CD29-114C-A378-A2E414822C3C}"/>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54" name="Freeform 122">
                  <a:extLst>
                    <a:ext uri="{FF2B5EF4-FFF2-40B4-BE49-F238E27FC236}">
                      <a16:creationId xmlns:a16="http://schemas.microsoft.com/office/drawing/2014/main" id="{1FAF7C96-26AF-BC4C-8EE5-52686FB51F57}"/>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5" name="Freeform 123">
                  <a:extLst>
                    <a:ext uri="{FF2B5EF4-FFF2-40B4-BE49-F238E27FC236}">
                      <a16:creationId xmlns:a16="http://schemas.microsoft.com/office/drawing/2014/main" id="{F24EFDC4-D2B3-7440-A83B-52220A26C979}"/>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56" name="Rectangle 124">
                  <a:extLst>
                    <a:ext uri="{FF2B5EF4-FFF2-40B4-BE49-F238E27FC236}">
                      <a16:creationId xmlns:a16="http://schemas.microsoft.com/office/drawing/2014/main" id="{C738D1B1-14C3-F143-9286-716F3B0BC8CB}"/>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7" name="Group 125">
                  <a:extLst>
                    <a:ext uri="{FF2B5EF4-FFF2-40B4-BE49-F238E27FC236}">
                      <a16:creationId xmlns:a16="http://schemas.microsoft.com/office/drawing/2014/main" id="{1C9F2DD0-76F5-9945-A4A2-BFF420651D30}"/>
                    </a:ext>
                  </a:extLst>
                </p:cNvPr>
                <p:cNvGrpSpPr>
                  <a:grpSpLocks/>
                </p:cNvGrpSpPr>
                <p:nvPr/>
              </p:nvGrpSpPr>
              <p:grpSpPr bwMode="auto">
                <a:xfrm>
                  <a:off x="4749" y="668"/>
                  <a:ext cx="581" cy="145"/>
                  <a:chOff x="614" y="2568"/>
                  <a:chExt cx="725" cy="139"/>
                </a:xfrm>
              </p:grpSpPr>
              <p:sp>
                <p:nvSpPr>
                  <p:cNvPr id="482" name="AutoShape 126">
                    <a:extLst>
                      <a:ext uri="{FF2B5EF4-FFF2-40B4-BE49-F238E27FC236}">
                        <a16:creationId xmlns:a16="http://schemas.microsoft.com/office/drawing/2014/main" id="{C09A9BC4-E4D4-9740-8415-C18557F484B7}"/>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3" name="AutoShape 127">
                    <a:extLst>
                      <a:ext uri="{FF2B5EF4-FFF2-40B4-BE49-F238E27FC236}">
                        <a16:creationId xmlns:a16="http://schemas.microsoft.com/office/drawing/2014/main" id="{F3D70C92-E5D6-2E4F-8DCA-B1904F759DA4}"/>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58" name="Rectangle 128">
                  <a:extLst>
                    <a:ext uri="{FF2B5EF4-FFF2-40B4-BE49-F238E27FC236}">
                      <a16:creationId xmlns:a16="http://schemas.microsoft.com/office/drawing/2014/main" id="{722160C6-98E8-2849-92F6-C0477CF41C15}"/>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59" name="Group 129">
                  <a:extLst>
                    <a:ext uri="{FF2B5EF4-FFF2-40B4-BE49-F238E27FC236}">
                      <a16:creationId xmlns:a16="http://schemas.microsoft.com/office/drawing/2014/main" id="{5CF614C1-2FA4-194F-99CB-B59EBAA69627}"/>
                    </a:ext>
                  </a:extLst>
                </p:cNvPr>
                <p:cNvGrpSpPr>
                  <a:grpSpLocks/>
                </p:cNvGrpSpPr>
                <p:nvPr/>
              </p:nvGrpSpPr>
              <p:grpSpPr bwMode="auto">
                <a:xfrm>
                  <a:off x="4747" y="994"/>
                  <a:ext cx="581" cy="134"/>
                  <a:chOff x="614" y="2568"/>
                  <a:chExt cx="725" cy="139"/>
                </a:xfrm>
              </p:grpSpPr>
              <p:sp>
                <p:nvSpPr>
                  <p:cNvPr id="480" name="AutoShape 130">
                    <a:extLst>
                      <a:ext uri="{FF2B5EF4-FFF2-40B4-BE49-F238E27FC236}">
                        <a16:creationId xmlns:a16="http://schemas.microsoft.com/office/drawing/2014/main" id="{2DFF64EB-D097-2043-B088-40E31FBCA144}"/>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81" name="AutoShape 131">
                    <a:extLst>
                      <a:ext uri="{FF2B5EF4-FFF2-40B4-BE49-F238E27FC236}">
                        <a16:creationId xmlns:a16="http://schemas.microsoft.com/office/drawing/2014/main" id="{DF72C84E-59FE-844F-8A5B-E79C5EEA947F}"/>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0" name="Rectangle 132">
                  <a:extLst>
                    <a:ext uri="{FF2B5EF4-FFF2-40B4-BE49-F238E27FC236}">
                      <a16:creationId xmlns:a16="http://schemas.microsoft.com/office/drawing/2014/main" id="{0D34B495-F619-5744-92CE-02150CAEF02F}"/>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1" name="Rectangle 133">
                  <a:extLst>
                    <a:ext uri="{FF2B5EF4-FFF2-40B4-BE49-F238E27FC236}">
                      <a16:creationId xmlns:a16="http://schemas.microsoft.com/office/drawing/2014/main" id="{B289AC45-5AE1-8144-A213-D8D732FD9762}"/>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462" name="Group 134">
                  <a:extLst>
                    <a:ext uri="{FF2B5EF4-FFF2-40B4-BE49-F238E27FC236}">
                      <a16:creationId xmlns:a16="http://schemas.microsoft.com/office/drawing/2014/main" id="{1749D736-5D93-C94F-BEFF-83BA3C60704D}"/>
                    </a:ext>
                  </a:extLst>
                </p:cNvPr>
                <p:cNvGrpSpPr>
                  <a:grpSpLocks/>
                </p:cNvGrpSpPr>
                <p:nvPr/>
              </p:nvGrpSpPr>
              <p:grpSpPr bwMode="auto">
                <a:xfrm>
                  <a:off x="4735" y="1627"/>
                  <a:ext cx="582" cy="151"/>
                  <a:chOff x="614" y="2568"/>
                  <a:chExt cx="725" cy="139"/>
                </a:xfrm>
              </p:grpSpPr>
              <p:sp>
                <p:nvSpPr>
                  <p:cNvPr id="478" name="AutoShape 135">
                    <a:extLst>
                      <a:ext uri="{FF2B5EF4-FFF2-40B4-BE49-F238E27FC236}">
                        <a16:creationId xmlns:a16="http://schemas.microsoft.com/office/drawing/2014/main" id="{A0C2743E-C87A-D14C-85B5-A8F79F7531D4}"/>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9" name="AutoShape 136">
                    <a:extLst>
                      <a:ext uri="{FF2B5EF4-FFF2-40B4-BE49-F238E27FC236}">
                        <a16:creationId xmlns:a16="http://schemas.microsoft.com/office/drawing/2014/main" id="{9BD6DBA0-FC1C-254E-9398-6CCD7340CADE}"/>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3" name="Freeform 137">
                  <a:extLst>
                    <a:ext uri="{FF2B5EF4-FFF2-40B4-BE49-F238E27FC236}">
                      <a16:creationId xmlns:a16="http://schemas.microsoft.com/office/drawing/2014/main" id="{5440E4EF-7DC8-C948-8355-65BC2A778B02}"/>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464" name="Group 138">
                  <a:extLst>
                    <a:ext uri="{FF2B5EF4-FFF2-40B4-BE49-F238E27FC236}">
                      <a16:creationId xmlns:a16="http://schemas.microsoft.com/office/drawing/2014/main" id="{5E633347-2A45-9548-B218-3565A9B3D215}"/>
                    </a:ext>
                  </a:extLst>
                </p:cNvPr>
                <p:cNvGrpSpPr>
                  <a:grpSpLocks/>
                </p:cNvGrpSpPr>
                <p:nvPr/>
              </p:nvGrpSpPr>
              <p:grpSpPr bwMode="auto">
                <a:xfrm>
                  <a:off x="4739" y="1327"/>
                  <a:ext cx="582" cy="139"/>
                  <a:chOff x="614" y="2568"/>
                  <a:chExt cx="725" cy="139"/>
                </a:xfrm>
              </p:grpSpPr>
              <p:sp>
                <p:nvSpPr>
                  <p:cNvPr id="476" name="AutoShape 139">
                    <a:extLst>
                      <a:ext uri="{FF2B5EF4-FFF2-40B4-BE49-F238E27FC236}">
                        <a16:creationId xmlns:a16="http://schemas.microsoft.com/office/drawing/2014/main" id="{0F545573-C3F3-7D4F-8E2E-057960582DC3}"/>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7" name="AutoShape 140">
                    <a:extLst>
                      <a:ext uri="{FF2B5EF4-FFF2-40B4-BE49-F238E27FC236}">
                        <a16:creationId xmlns:a16="http://schemas.microsoft.com/office/drawing/2014/main" id="{2B38E4F6-9B20-FE41-8688-9F827513A800}"/>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465" name="Rectangle 141">
                  <a:extLst>
                    <a:ext uri="{FF2B5EF4-FFF2-40B4-BE49-F238E27FC236}">
                      <a16:creationId xmlns:a16="http://schemas.microsoft.com/office/drawing/2014/main" id="{0ADB7777-054A-3B42-99E1-AA3880CEBF4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6" name="Freeform 142">
                  <a:extLst>
                    <a:ext uri="{FF2B5EF4-FFF2-40B4-BE49-F238E27FC236}">
                      <a16:creationId xmlns:a16="http://schemas.microsoft.com/office/drawing/2014/main" id="{851EFEA0-9F99-9D45-BDD9-05781330AA68}"/>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7" name="Freeform 143">
                  <a:extLst>
                    <a:ext uri="{FF2B5EF4-FFF2-40B4-BE49-F238E27FC236}">
                      <a16:creationId xmlns:a16="http://schemas.microsoft.com/office/drawing/2014/main" id="{D46DD2F0-137E-7246-8429-922D11398E36}"/>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68" name="Oval 144">
                  <a:extLst>
                    <a:ext uri="{FF2B5EF4-FFF2-40B4-BE49-F238E27FC236}">
                      <a16:creationId xmlns:a16="http://schemas.microsoft.com/office/drawing/2014/main" id="{6D2FDB16-DD50-754D-B173-29B81535A1D0}"/>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69" name="Freeform 145">
                  <a:extLst>
                    <a:ext uri="{FF2B5EF4-FFF2-40B4-BE49-F238E27FC236}">
                      <a16:creationId xmlns:a16="http://schemas.microsoft.com/office/drawing/2014/main" id="{7D62A206-5CA0-E947-82FC-8F081AA926B0}"/>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470" name="AutoShape 146">
                  <a:extLst>
                    <a:ext uri="{FF2B5EF4-FFF2-40B4-BE49-F238E27FC236}">
                      <a16:creationId xmlns:a16="http://schemas.microsoft.com/office/drawing/2014/main" id="{FD0F85B5-11E0-7445-9862-BC483A492BC8}"/>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1" name="AutoShape 147">
                  <a:extLst>
                    <a:ext uri="{FF2B5EF4-FFF2-40B4-BE49-F238E27FC236}">
                      <a16:creationId xmlns:a16="http://schemas.microsoft.com/office/drawing/2014/main" id="{67E0531B-2E65-AF43-9DB9-355885A8BFB3}"/>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2" name="Oval 148">
                  <a:extLst>
                    <a:ext uri="{FF2B5EF4-FFF2-40B4-BE49-F238E27FC236}">
                      <a16:creationId xmlns:a16="http://schemas.microsoft.com/office/drawing/2014/main" id="{64B5B35B-452E-FD4C-ACFF-7D475CD7D3D3}"/>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3" name="Oval 149">
                  <a:extLst>
                    <a:ext uri="{FF2B5EF4-FFF2-40B4-BE49-F238E27FC236}">
                      <a16:creationId xmlns:a16="http://schemas.microsoft.com/office/drawing/2014/main" id="{A4534FEA-4A8B-8A42-8930-71A153E19C7E}"/>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74" name="Oval 150">
                  <a:extLst>
                    <a:ext uri="{FF2B5EF4-FFF2-40B4-BE49-F238E27FC236}">
                      <a16:creationId xmlns:a16="http://schemas.microsoft.com/office/drawing/2014/main" id="{D6E50F70-5ED2-3344-A7D3-F9408B324055}"/>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75" name="Rectangle 151">
                  <a:extLst>
                    <a:ext uri="{FF2B5EF4-FFF2-40B4-BE49-F238E27FC236}">
                      <a16:creationId xmlns:a16="http://schemas.microsoft.com/office/drawing/2014/main" id="{7B699B0E-7FA7-A24C-814D-12D1D823F816}"/>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sp>
          <p:nvSpPr>
            <p:cNvPr id="428" name="Oval 159">
              <a:extLst>
                <a:ext uri="{FF2B5EF4-FFF2-40B4-BE49-F238E27FC236}">
                  <a16:creationId xmlns:a16="http://schemas.microsoft.com/office/drawing/2014/main" id="{8AE68307-4F03-0042-965E-5D84FCC3C3EB}"/>
                </a:ext>
              </a:extLst>
            </p:cNvPr>
            <p:cNvSpPr>
              <a:spLocks noChangeArrowheads="1"/>
            </p:cNvSpPr>
            <p:nvPr/>
          </p:nvSpPr>
          <p:spPr bwMode="auto">
            <a:xfrm>
              <a:off x="1416094" y="3893738"/>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29" name="Line 169">
              <a:extLst>
                <a:ext uri="{FF2B5EF4-FFF2-40B4-BE49-F238E27FC236}">
                  <a16:creationId xmlns:a16="http://schemas.microsoft.com/office/drawing/2014/main" id="{28EC4C67-0BE3-D54D-926D-9B81AED1C0D5}"/>
                </a:ext>
              </a:extLst>
            </p:cNvPr>
            <p:cNvSpPr>
              <a:spLocks noChangeShapeType="1"/>
            </p:cNvSpPr>
            <p:nvPr/>
          </p:nvSpPr>
          <p:spPr bwMode="auto">
            <a:xfrm>
              <a:off x="1511344" y="3966763"/>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0" name="Rectangle 170">
              <a:extLst>
                <a:ext uri="{FF2B5EF4-FFF2-40B4-BE49-F238E27FC236}">
                  <a16:creationId xmlns:a16="http://schemas.microsoft.com/office/drawing/2014/main" id="{B8AFD2C9-C151-F748-8B96-E389535E32BE}"/>
                </a:ext>
              </a:extLst>
            </p:cNvPr>
            <p:cNvSpPr>
              <a:spLocks noChangeArrowheads="1"/>
            </p:cNvSpPr>
            <p:nvPr/>
          </p:nvSpPr>
          <p:spPr bwMode="auto">
            <a:xfrm>
              <a:off x="1828844" y="3952476"/>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1" name="Text Box 171">
              <a:extLst>
                <a:ext uri="{FF2B5EF4-FFF2-40B4-BE49-F238E27FC236}">
                  <a16:creationId xmlns:a16="http://schemas.microsoft.com/office/drawing/2014/main" id="{E48C6C06-1970-9949-B718-68B9AD5B435E}"/>
                </a:ext>
              </a:extLst>
            </p:cNvPr>
            <p:cNvSpPr txBox="1">
              <a:spLocks noChangeArrowheads="1"/>
            </p:cNvSpPr>
            <p:nvPr/>
          </p:nvSpPr>
          <p:spPr bwMode="auto">
            <a:xfrm>
              <a:off x="1689144" y="3919138"/>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432" name="Oval 172">
              <a:extLst>
                <a:ext uri="{FF2B5EF4-FFF2-40B4-BE49-F238E27FC236}">
                  <a16:creationId xmlns:a16="http://schemas.microsoft.com/office/drawing/2014/main" id="{C551802D-96E3-F942-A271-44B93EF7D61C}"/>
                </a:ext>
              </a:extLst>
            </p:cNvPr>
            <p:cNvSpPr>
              <a:spLocks noChangeArrowheads="1"/>
            </p:cNvSpPr>
            <p:nvPr/>
          </p:nvSpPr>
          <p:spPr bwMode="auto">
            <a:xfrm>
              <a:off x="2960731" y="4250926"/>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433" name="Text Box 173">
              <a:extLst>
                <a:ext uri="{FF2B5EF4-FFF2-40B4-BE49-F238E27FC236}">
                  <a16:creationId xmlns:a16="http://schemas.microsoft.com/office/drawing/2014/main" id="{D76C6664-0DFF-6847-8C91-9630B8CABF4C}"/>
                </a:ext>
              </a:extLst>
            </p:cNvPr>
            <p:cNvSpPr txBox="1">
              <a:spLocks noChangeArrowheads="1"/>
            </p:cNvSpPr>
            <p:nvPr/>
          </p:nvSpPr>
          <p:spPr bwMode="auto">
            <a:xfrm>
              <a:off x="3119481" y="4011213"/>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434" name="Group 433">
              <a:extLst>
                <a:ext uri="{FF2B5EF4-FFF2-40B4-BE49-F238E27FC236}">
                  <a16:creationId xmlns:a16="http://schemas.microsoft.com/office/drawing/2014/main" id="{7800DC3B-8637-C445-B46C-B1F234EAAAF7}"/>
                </a:ext>
              </a:extLst>
            </p:cNvPr>
            <p:cNvGrpSpPr/>
            <p:nvPr/>
          </p:nvGrpSpPr>
          <p:grpSpPr>
            <a:xfrm flipH="1">
              <a:off x="1449388" y="4279047"/>
              <a:ext cx="1539875" cy="390924"/>
              <a:chOff x="796245" y="5993547"/>
              <a:chExt cx="1539875" cy="390924"/>
            </a:xfrm>
          </p:grpSpPr>
          <p:sp>
            <p:nvSpPr>
              <p:cNvPr id="436" name="Line 169">
                <a:extLst>
                  <a:ext uri="{FF2B5EF4-FFF2-40B4-BE49-F238E27FC236}">
                    <a16:creationId xmlns:a16="http://schemas.microsoft.com/office/drawing/2014/main" id="{DF8AED72-CC03-D141-BF1D-CDBAD8CFF041}"/>
                  </a:ext>
                </a:extLst>
              </p:cNvPr>
              <p:cNvSpPr>
                <a:spLocks noChangeShapeType="1"/>
              </p:cNvSpPr>
              <p:nvPr/>
            </p:nvSpPr>
            <p:spPr bwMode="auto">
              <a:xfrm>
                <a:off x="796245" y="6007834"/>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7" name="Rectangle 170">
                <a:extLst>
                  <a:ext uri="{FF2B5EF4-FFF2-40B4-BE49-F238E27FC236}">
                    <a16:creationId xmlns:a16="http://schemas.microsoft.com/office/drawing/2014/main" id="{629240BC-A74F-6E49-91FA-059AA1C94494}"/>
                  </a:ext>
                </a:extLst>
              </p:cNvPr>
              <p:cNvSpPr>
                <a:spLocks noChangeArrowheads="1"/>
              </p:cNvSpPr>
              <p:nvPr/>
            </p:nvSpPr>
            <p:spPr bwMode="auto">
              <a:xfrm>
                <a:off x="1113745" y="5993547"/>
                <a:ext cx="859292" cy="39092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38" name="Oval 172">
                <a:extLst>
                  <a:ext uri="{FF2B5EF4-FFF2-40B4-BE49-F238E27FC236}">
                    <a16:creationId xmlns:a16="http://schemas.microsoft.com/office/drawing/2014/main" id="{A155E5ED-674B-0544-A028-085A5AD95F12}"/>
                  </a:ext>
                </a:extLst>
              </p:cNvPr>
              <p:cNvSpPr>
                <a:spLocks noChangeArrowheads="1"/>
              </p:cNvSpPr>
              <p:nvPr/>
            </p:nvSpPr>
            <p:spPr bwMode="auto">
              <a:xfrm>
                <a:off x="2245632" y="6291997"/>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435" name="Text Box 171">
              <a:extLst>
                <a:ext uri="{FF2B5EF4-FFF2-40B4-BE49-F238E27FC236}">
                  <a16:creationId xmlns:a16="http://schemas.microsoft.com/office/drawing/2014/main" id="{F73380DB-6861-6B4E-B8D4-43FE3C783476}"/>
                </a:ext>
              </a:extLst>
            </p:cNvPr>
            <p:cNvSpPr txBox="1">
              <a:spLocks noChangeArrowheads="1"/>
            </p:cNvSpPr>
            <p:nvPr/>
          </p:nvSpPr>
          <p:spPr bwMode="auto">
            <a:xfrm>
              <a:off x="1735694" y="4283529"/>
              <a:ext cx="1071127" cy="33855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ACK(x+1)</a:t>
              </a:r>
            </a:p>
          </p:txBody>
        </p:sp>
      </p:grpSp>
      <p:grpSp>
        <p:nvGrpSpPr>
          <p:cNvPr id="9" name="Group 8">
            <a:extLst>
              <a:ext uri="{FF2B5EF4-FFF2-40B4-BE49-F238E27FC236}">
                <a16:creationId xmlns:a16="http://schemas.microsoft.com/office/drawing/2014/main" id="{A4CB8012-D87E-F547-97B0-03323A38506E}"/>
              </a:ext>
            </a:extLst>
          </p:cNvPr>
          <p:cNvGrpSpPr/>
          <p:nvPr/>
        </p:nvGrpSpPr>
        <p:grpSpPr>
          <a:xfrm>
            <a:off x="1273629" y="5146706"/>
            <a:ext cx="1773114" cy="1003723"/>
            <a:chOff x="1273629" y="5146706"/>
            <a:chExt cx="1773114" cy="1003723"/>
          </a:xfrm>
        </p:grpSpPr>
        <p:sp>
          <p:nvSpPr>
            <p:cNvPr id="4" name="TextBox 3">
              <a:extLst>
                <a:ext uri="{FF2B5EF4-FFF2-40B4-BE49-F238E27FC236}">
                  <a16:creationId xmlns:a16="http://schemas.microsoft.com/office/drawing/2014/main" id="{BDFF0F55-D08F-1344-9B87-5BCA4686A75C}"/>
                </a:ext>
              </a:extLst>
            </p:cNvPr>
            <p:cNvSpPr txBox="1"/>
            <p:nvPr/>
          </p:nvSpPr>
          <p:spPr>
            <a:xfrm>
              <a:off x="1273629" y="5146706"/>
              <a:ext cx="17731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 problem!</a:t>
              </a:r>
            </a:p>
          </p:txBody>
        </p:sp>
        <p:pic>
          <p:nvPicPr>
            <p:cNvPr id="6" name="Picture 5" descr="A picture containing drawing&#10;&#10;Description automatically generated">
              <a:extLst>
                <a:ext uri="{FF2B5EF4-FFF2-40B4-BE49-F238E27FC236}">
                  <a16:creationId xmlns:a16="http://schemas.microsoft.com/office/drawing/2014/main" id="{4F95E370-82E9-0D41-AB1B-B42B590C4566}"/>
                </a:ext>
              </a:extLst>
            </p:cNvPr>
            <p:cNvPicPr>
              <a:picLocks noChangeAspect="1"/>
            </p:cNvPicPr>
            <p:nvPr/>
          </p:nvPicPr>
          <p:blipFill>
            <a:blip r:embed="rId4"/>
            <a:stretch>
              <a:fillRect/>
            </a:stretch>
          </p:blipFill>
          <p:spPr>
            <a:xfrm>
              <a:off x="1812470" y="5524500"/>
              <a:ext cx="625929" cy="625929"/>
            </a:xfrm>
            <a:prstGeom prst="rect">
              <a:avLst/>
            </a:prstGeom>
          </p:spPr>
        </p:pic>
      </p:grpSp>
      <p:sp>
        <p:nvSpPr>
          <p:cNvPr id="73" name="Slide Number Placeholder 2">
            <a:extLst>
              <a:ext uri="{FF2B5EF4-FFF2-40B4-BE49-F238E27FC236}">
                <a16:creationId xmlns:a16="http://schemas.microsoft.com/office/drawing/2014/main" id="{26201937-A24A-454E-B97D-9D841DC2449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24</a:t>
            </a:fld>
            <a:endParaRPr lang="en-US" dirty="0"/>
          </a:p>
        </p:txBody>
      </p:sp>
    </p:spTree>
    <p:extLst>
      <p:ext uri="{BB962C8B-B14F-4D97-AF65-F5344CB8AC3E}">
        <p14:creationId xmlns:p14="http://schemas.microsoft.com/office/powerpoint/2010/main" val="7154784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xit" presetSubtype="0" fill="hold" nodeType="withEffect">
                                  <p:stCondLst>
                                    <p:cond delay="0"/>
                                  </p:stCondLst>
                                  <p:childTnLst>
                                    <p:animEffect transition="out" filter="dissolve">
                                      <p:cBhvr>
                                        <p:cTn id="9" dur="500"/>
                                        <p:tgtEl>
                                          <p:spTgt spid="423"/>
                                        </p:tgtEl>
                                      </p:cBhvr>
                                    </p:animEffect>
                                    <p:set>
                                      <p:cBhvr>
                                        <p:cTn id="10" dur="1" fill="hold">
                                          <p:stCondLst>
                                            <p:cond delay="499"/>
                                          </p:stCondLst>
                                        </p:cTn>
                                        <p:tgtEl>
                                          <p:spTgt spid="42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 name="Group 2">
            <a:extLst>
              <a:ext uri="{FF2B5EF4-FFF2-40B4-BE49-F238E27FC236}">
                <a16:creationId xmlns:a16="http://schemas.microsoft.com/office/drawing/2014/main" id="{9CAAA66F-65EC-E34C-8D40-259E21717735}"/>
              </a:ext>
            </a:extLst>
          </p:cNvPr>
          <p:cNvGrpSpPr/>
          <p:nvPr/>
        </p:nvGrpSpPr>
        <p:grpSpPr>
          <a:xfrm>
            <a:off x="5262108" y="1983508"/>
            <a:ext cx="1530350" cy="4033838"/>
            <a:chOff x="5276623" y="2475192"/>
            <a:chExt cx="1530350" cy="4033838"/>
          </a:xfrm>
        </p:grpSpPr>
        <p:sp>
          <p:nvSpPr>
            <p:cNvPr id="279" name="Line 25">
              <a:extLst>
                <a:ext uri="{FF2B5EF4-FFF2-40B4-BE49-F238E27FC236}">
                  <a16:creationId xmlns:a16="http://schemas.microsoft.com/office/drawing/2014/main" id="{BC6653C1-9562-C643-B0CA-B2050012CB3F}"/>
                </a:ext>
              </a:extLst>
            </p:cNvPr>
            <p:cNvSpPr>
              <a:spLocks noChangeShapeType="1"/>
            </p:cNvSpPr>
            <p:nvPr/>
          </p:nvSpPr>
          <p:spPr bwMode="auto">
            <a:xfrm flipH="1">
              <a:off x="5276623" y="2475192"/>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0" name="Line 39">
              <a:extLst>
                <a:ext uri="{FF2B5EF4-FFF2-40B4-BE49-F238E27FC236}">
                  <a16:creationId xmlns:a16="http://schemas.microsoft.com/office/drawing/2014/main" id="{315091FE-FBA3-1544-BB24-018D1D00254A}"/>
                </a:ext>
              </a:extLst>
            </p:cNvPr>
            <p:cNvSpPr>
              <a:spLocks noChangeShapeType="1"/>
            </p:cNvSpPr>
            <p:nvPr/>
          </p:nvSpPr>
          <p:spPr bwMode="auto">
            <a:xfrm flipH="1">
              <a:off x="6805386" y="2548217"/>
              <a:ext cx="1587" cy="3960813"/>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7" name="Group 6">
            <a:extLst>
              <a:ext uri="{FF2B5EF4-FFF2-40B4-BE49-F238E27FC236}">
                <a16:creationId xmlns:a16="http://schemas.microsoft.com/office/drawing/2014/main" id="{D58C52DC-C8FA-4944-8CC4-85815AC982E1}"/>
              </a:ext>
            </a:extLst>
          </p:cNvPr>
          <p:cNvGrpSpPr/>
          <p:nvPr/>
        </p:nvGrpSpPr>
        <p:grpSpPr>
          <a:xfrm>
            <a:off x="6768421" y="5356225"/>
            <a:ext cx="847724" cy="336550"/>
            <a:chOff x="11151735" y="5148718"/>
            <a:chExt cx="847724" cy="336550"/>
          </a:xfrm>
        </p:grpSpPr>
        <p:sp>
          <p:nvSpPr>
            <p:cNvPr id="284" name="Text Box 44">
              <a:extLst>
                <a:ext uri="{FF2B5EF4-FFF2-40B4-BE49-F238E27FC236}">
                  <a16:creationId xmlns:a16="http://schemas.microsoft.com/office/drawing/2014/main" id="{44C9896B-08D9-DD4F-A1D1-E6EE31E997B0}"/>
                </a:ext>
              </a:extLst>
            </p:cNvPr>
            <p:cNvSpPr txBox="1">
              <a:spLocks noChangeArrowheads="1"/>
            </p:cNvSpPr>
            <p:nvPr/>
          </p:nvSpPr>
          <p:spPr bwMode="auto">
            <a:xfrm>
              <a:off x="11227935" y="5148718"/>
              <a:ext cx="771524"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CC0000"/>
                  </a:solidFill>
                  <a:effectLst/>
                  <a:uLnTx/>
                  <a:uFillTx/>
                  <a:latin typeface="Tahoma" charset="0"/>
                  <a:ea typeface="ＭＳ Ｐゴシック" charset="0"/>
                  <a:cs typeface="+mn-cs"/>
                </a:rPr>
                <a:t>ESTAB</a:t>
              </a:r>
            </a:p>
          </p:txBody>
        </p:sp>
        <p:sp>
          <p:nvSpPr>
            <p:cNvPr id="285" name="Oval 45">
              <a:extLst>
                <a:ext uri="{FF2B5EF4-FFF2-40B4-BE49-F238E27FC236}">
                  <a16:creationId xmlns:a16="http://schemas.microsoft.com/office/drawing/2014/main" id="{523A6BAB-2B5B-8B48-B14C-CD5B3206CAA2}"/>
                </a:ext>
              </a:extLst>
            </p:cNvPr>
            <p:cNvSpPr>
              <a:spLocks noChangeArrowheads="1"/>
            </p:cNvSpPr>
            <p:nvPr/>
          </p:nvSpPr>
          <p:spPr bwMode="auto">
            <a:xfrm>
              <a:off x="11151735" y="5275718"/>
              <a:ext cx="90487"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grpSp>
        <p:nvGrpSpPr>
          <p:cNvPr id="5" name="Group 4">
            <a:extLst>
              <a:ext uri="{FF2B5EF4-FFF2-40B4-BE49-F238E27FC236}">
                <a16:creationId xmlns:a16="http://schemas.microsoft.com/office/drawing/2014/main" id="{BF5066A4-7FFD-3447-A085-E135DC48118A}"/>
              </a:ext>
            </a:extLst>
          </p:cNvPr>
          <p:cNvGrpSpPr/>
          <p:nvPr/>
        </p:nvGrpSpPr>
        <p:grpSpPr>
          <a:xfrm>
            <a:off x="3998688" y="2674935"/>
            <a:ext cx="2841623" cy="2849565"/>
            <a:chOff x="8352974" y="2492829"/>
            <a:chExt cx="2841623" cy="2849565"/>
          </a:xfrm>
        </p:grpSpPr>
        <p:sp>
          <p:nvSpPr>
            <p:cNvPr id="282" name="Text Box 42">
              <a:extLst>
                <a:ext uri="{FF2B5EF4-FFF2-40B4-BE49-F238E27FC236}">
                  <a16:creationId xmlns:a16="http://schemas.microsoft.com/office/drawing/2014/main" id="{8B0E3738-2A2C-C540-B07D-16F35D1B7460}"/>
                </a:ext>
              </a:extLst>
            </p:cNvPr>
            <p:cNvSpPr txBox="1">
              <a:spLocks noChangeArrowheads="1"/>
            </p:cNvSpPr>
            <p:nvPr/>
          </p:nvSpPr>
          <p:spPr bwMode="auto">
            <a:xfrm>
              <a:off x="8352974" y="2492829"/>
              <a:ext cx="1273174"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Freeform 43">
              <a:extLst>
                <a:ext uri="{FF2B5EF4-FFF2-40B4-BE49-F238E27FC236}">
                  <a16:creationId xmlns:a16="http://schemas.microsoft.com/office/drawing/2014/main" id="{528F5849-C9BA-364B-BBF1-086991584A75}"/>
                </a:ext>
              </a:extLst>
            </p:cNvPr>
            <p:cNvSpPr>
              <a:spLocks/>
            </p:cNvSpPr>
            <p:nvPr/>
          </p:nvSpPr>
          <p:spPr bwMode="auto">
            <a:xfrm>
              <a:off x="9667423" y="2783342"/>
              <a:ext cx="1527174" cy="2559052"/>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86" name="Group 46">
              <a:extLst>
                <a:ext uri="{FF2B5EF4-FFF2-40B4-BE49-F238E27FC236}">
                  <a16:creationId xmlns:a16="http://schemas.microsoft.com/office/drawing/2014/main" id="{3F65A0FD-93D7-FE4A-976F-9F9685E790A3}"/>
                </a:ext>
              </a:extLst>
            </p:cNvPr>
            <p:cNvGrpSpPr>
              <a:grpSpLocks/>
            </p:cNvGrpSpPr>
            <p:nvPr/>
          </p:nvGrpSpPr>
          <p:grpSpPr bwMode="auto">
            <a:xfrm>
              <a:off x="9764261" y="3386592"/>
              <a:ext cx="1273174" cy="336550"/>
              <a:chOff x="1065" y="2085"/>
              <a:chExt cx="802" cy="212"/>
            </a:xfrm>
          </p:grpSpPr>
          <p:sp>
            <p:nvSpPr>
              <p:cNvPr id="288" name="Rectangle 47">
                <a:extLst>
                  <a:ext uri="{FF2B5EF4-FFF2-40B4-BE49-F238E27FC236}">
                    <a16:creationId xmlns:a16="http://schemas.microsoft.com/office/drawing/2014/main" id="{528CC805-3663-4846-BF33-966C0CEBEFDC}"/>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9" name="Text Box 48">
                <a:extLst>
                  <a:ext uri="{FF2B5EF4-FFF2-40B4-BE49-F238E27FC236}">
                    <a16:creationId xmlns:a16="http://schemas.microsoft.com/office/drawing/2014/main" id="{37D76C29-568C-6D4B-A1D0-D37EBE61CD72}"/>
                  </a:ext>
                </a:extLst>
              </p:cNvPr>
              <p:cNvSpPr txBox="1">
                <a:spLocks noChangeArrowheads="1"/>
              </p:cNvSpPr>
              <p:nvPr/>
            </p:nvSpPr>
            <p:spPr bwMode="auto">
              <a:xfrm>
                <a:off x="1065" y="2085"/>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grpSp>
      </p:grpSp>
      <p:grpSp>
        <p:nvGrpSpPr>
          <p:cNvPr id="290" name="Group 93">
            <a:extLst>
              <a:ext uri="{FF2B5EF4-FFF2-40B4-BE49-F238E27FC236}">
                <a16:creationId xmlns:a16="http://schemas.microsoft.com/office/drawing/2014/main" id="{86B69F27-A994-CA47-985C-04430FA1972B}"/>
              </a:ext>
            </a:extLst>
          </p:cNvPr>
          <p:cNvGrpSpPr>
            <a:grpSpLocks/>
          </p:cNvGrpSpPr>
          <p:nvPr/>
        </p:nvGrpSpPr>
        <p:grpSpPr bwMode="auto">
          <a:xfrm>
            <a:off x="4105048" y="4123231"/>
            <a:ext cx="3830638" cy="715962"/>
            <a:chOff x="406" y="2807"/>
            <a:chExt cx="2413" cy="451"/>
          </a:xfrm>
        </p:grpSpPr>
        <p:sp>
          <p:nvSpPr>
            <p:cNvPr id="291" name="Line 40">
              <a:extLst>
                <a:ext uri="{FF2B5EF4-FFF2-40B4-BE49-F238E27FC236}">
                  <a16:creationId xmlns:a16="http://schemas.microsoft.com/office/drawing/2014/main" id="{C5AE8131-69E2-444B-8BC2-5C71A372218D}"/>
                </a:ext>
              </a:extLst>
            </p:cNvPr>
            <p:cNvSpPr>
              <a:spLocks noChangeShapeType="1"/>
            </p:cNvSpPr>
            <p:nvPr/>
          </p:nvSpPr>
          <p:spPr bwMode="auto">
            <a:xfrm>
              <a:off x="1097" y="2964"/>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2" name="Text Box 83">
              <a:extLst>
                <a:ext uri="{FF2B5EF4-FFF2-40B4-BE49-F238E27FC236}">
                  <a16:creationId xmlns:a16="http://schemas.microsoft.com/office/drawing/2014/main" id="{8DBECFE4-76F0-AB4E-B789-A21C0EFCB611}"/>
                </a:ext>
              </a:extLst>
            </p:cNvPr>
            <p:cNvSpPr txBox="1">
              <a:spLocks noChangeArrowheads="1"/>
            </p:cNvSpPr>
            <p:nvPr/>
          </p:nvSpPr>
          <p:spPr bwMode="auto">
            <a:xfrm>
              <a:off x="406" y="2937"/>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293" name="Text Box 84">
              <a:extLst>
                <a:ext uri="{FF2B5EF4-FFF2-40B4-BE49-F238E27FC236}">
                  <a16:creationId xmlns:a16="http://schemas.microsoft.com/office/drawing/2014/main" id="{01770E8E-591E-3449-B45B-86CFA7116170}"/>
                </a:ext>
              </a:extLst>
            </p:cNvPr>
            <p:cNvSpPr txBox="1">
              <a:spLocks noChangeArrowheads="1"/>
            </p:cNvSpPr>
            <p:nvPr/>
          </p:nvSpPr>
          <p:spPr bwMode="auto">
            <a:xfrm>
              <a:off x="2081" y="2938"/>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sp>
          <p:nvSpPr>
            <p:cNvPr id="294" name="Text Box 85">
              <a:extLst>
                <a:ext uri="{FF2B5EF4-FFF2-40B4-BE49-F238E27FC236}">
                  <a16:creationId xmlns:a16="http://schemas.microsoft.com/office/drawing/2014/main" id="{6398E97B-6925-E144-A17A-19BDFF67AF27}"/>
                </a:ext>
              </a:extLst>
            </p:cNvPr>
            <p:cNvSpPr txBox="1">
              <a:spLocks noChangeArrowheads="1"/>
            </p:cNvSpPr>
            <p:nvPr/>
          </p:nvSpPr>
          <p:spPr bwMode="auto">
            <a:xfrm>
              <a:off x="1269" y="2807"/>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x completes</a:t>
              </a:r>
            </a:p>
          </p:txBody>
        </p:sp>
      </p:grpSp>
      <p:grpSp>
        <p:nvGrpSpPr>
          <p:cNvPr id="12" name="Group 11">
            <a:extLst>
              <a:ext uri="{FF2B5EF4-FFF2-40B4-BE49-F238E27FC236}">
                <a16:creationId xmlns:a16="http://schemas.microsoft.com/office/drawing/2014/main" id="{09A60973-A80A-204A-B7D6-FB475901ED33}"/>
              </a:ext>
            </a:extLst>
          </p:cNvPr>
          <p:cNvGrpSpPr/>
          <p:nvPr/>
        </p:nvGrpSpPr>
        <p:grpSpPr>
          <a:xfrm>
            <a:off x="4222070" y="1980106"/>
            <a:ext cx="3389313" cy="1671637"/>
            <a:chOff x="7865155" y="1602735"/>
            <a:chExt cx="3389313" cy="1671637"/>
          </a:xfrm>
        </p:grpSpPr>
        <p:sp>
          <p:nvSpPr>
            <p:cNvPr id="308" name="Text Box 103">
              <a:extLst>
                <a:ext uri="{FF2B5EF4-FFF2-40B4-BE49-F238E27FC236}">
                  <a16:creationId xmlns:a16="http://schemas.microsoft.com/office/drawing/2014/main" id="{27DD0EE7-74A0-A142-919B-D9D3C93523C2}"/>
                </a:ext>
              </a:extLst>
            </p:cNvPr>
            <p:cNvSpPr txBox="1">
              <a:spLocks noChangeArrowheads="1"/>
            </p:cNvSpPr>
            <p:nvPr/>
          </p:nvSpPr>
          <p:spPr bwMode="auto">
            <a:xfrm>
              <a:off x="7865155" y="1602735"/>
              <a:ext cx="973138"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9" name="Line 104">
              <a:extLst>
                <a:ext uri="{FF2B5EF4-FFF2-40B4-BE49-F238E27FC236}">
                  <a16:creationId xmlns:a16="http://schemas.microsoft.com/office/drawing/2014/main" id="{1CA9B668-6F05-1A48-9C2A-8D882F798CE6}"/>
                </a:ext>
              </a:extLst>
            </p:cNvPr>
            <p:cNvSpPr>
              <a:spLocks noChangeShapeType="1"/>
            </p:cNvSpPr>
            <p:nvPr/>
          </p:nvSpPr>
          <p:spPr bwMode="auto">
            <a:xfrm>
              <a:off x="8936718" y="1797997"/>
              <a:ext cx="1479550" cy="31591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0" name="Line 105">
              <a:extLst>
                <a:ext uri="{FF2B5EF4-FFF2-40B4-BE49-F238E27FC236}">
                  <a16:creationId xmlns:a16="http://schemas.microsoft.com/office/drawing/2014/main" id="{419290E8-9A2F-1349-8BDC-8DFEA6A57E20}"/>
                </a:ext>
              </a:extLst>
            </p:cNvPr>
            <p:cNvSpPr>
              <a:spLocks noChangeShapeType="1"/>
            </p:cNvSpPr>
            <p:nvPr/>
          </p:nvSpPr>
          <p:spPr bwMode="auto">
            <a:xfrm flipH="1">
              <a:off x="8876393" y="2152010"/>
              <a:ext cx="1571625" cy="955675"/>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Rectangle 106">
              <a:extLst>
                <a:ext uri="{FF2B5EF4-FFF2-40B4-BE49-F238E27FC236}">
                  <a16:creationId xmlns:a16="http://schemas.microsoft.com/office/drawing/2014/main" id="{6E5822A0-BC34-8444-893D-1967BA1DAE48}"/>
                </a:ext>
              </a:extLst>
            </p:cNvPr>
            <p:cNvSpPr>
              <a:spLocks noChangeArrowheads="1"/>
            </p:cNvSpPr>
            <p:nvPr/>
          </p:nvSpPr>
          <p:spPr bwMode="auto">
            <a:xfrm>
              <a:off x="9254218" y="1783710"/>
              <a:ext cx="777875"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2" name="Text Box 107">
              <a:extLst>
                <a:ext uri="{FF2B5EF4-FFF2-40B4-BE49-F238E27FC236}">
                  <a16:creationId xmlns:a16="http://schemas.microsoft.com/office/drawing/2014/main" id="{743E92F5-482D-6641-AF59-6202AD0ABFAD}"/>
                </a:ext>
              </a:extLst>
            </p:cNvPr>
            <p:cNvSpPr txBox="1">
              <a:spLocks noChangeArrowheads="1"/>
            </p:cNvSpPr>
            <p:nvPr/>
          </p:nvSpPr>
          <p:spPr bwMode="auto">
            <a:xfrm>
              <a:off x="9024030" y="1750372"/>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13" name="Rectangle 108">
              <a:extLst>
                <a:ext uri="{FF2B5EF4-FFF2-40B4-BE49-F238E27FC236}">
                  <a16:creationId xmlns:a16="http://schemas.microsoft.com/office/drawing/2014/main" id="{0F092120-BA14-CA43-B320-651262EF6262}"/>
                </a:ext>
              </a:extLst>
            </p:cNvPr>
            <p:cNvSpPr>
              <a:spLocks noChangeArrowheads="1"/>
            </p:cNvSpPr>
            <p:nvPr/>
          </p:nvSpPr>
          <p:spPr bwMode="auto">
            <a:xfrm>
              <a:off x="9432018" y="2207572"/>
              <a:ext cx="439738" cy="32702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4" name="Text Box 109">
              <a:extLst>
                <a:ext uri="{FF2B5EF4-FFF2-40B4-BE49-F238E27FC236}">
                  <a16:creationId xmlns:a16="http://schemas.microsoft.com/office/drawing/2014/main" id="{FE4B1615-8188-B146-9BEC-B285BF25D9D6}"/>
                </a:ext>
              </a:extLst>
            </p:cNvPr>
            <p:cNvSpPr txBox="1">
              <a:spLocks noChangeArrowheads="1"/>
            </p:cNvSpPr>
            <p:nvPr/>
          </p:nvSpPr>
          <p:spPr bwMode="auto">
            <a:xfrm>
              <a:off x="10482943" y="200913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5" name="Text Box 110">
              <a:extLst>
                <a:ext uri="{FF2B5EF4-FFF2-40B4-BE49-F238E27FC236}">
                  <a16:creationId xmlns:a16="http://schemas.microsoft.com/office/drawing/2014/main" id="{8653D286-5C97-A747-BA85-93954395E4EE}"/>
                </a:ext>
              </a:extLst>
            </p:cNvPr>
            <p:cNvSpPr txBox="1">
              <a:spLocks noChangeArrowheads="1"/>
            </p:cNvSpPr>
            <p:nvPr/>
          </p:nvSpPr>
          <p:spPr bwMode="auto">
            <a:xfrm>
              <a:off x="8022318" y="2937822"/>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16" name="Oval 111">
              <a:extLst>
                <a:ext uri="{FF2B5EF4-FFF2-40B4-BE49-F238E27FC236}">
                  <a16:creationId xmlns:a16="http://schemas.microsoft.com/office/drawing/2014/main" id="{300C99E0-DB04-CE43-BF80-AA9266EE3E52}"/>
                </a:ext>
              </a:extLst>
            </p:cNvPr>
            <p:cNvSpPr>
              <a:spLocks noChangeArrowheads="1"/>
            </p:cNvSpPr>
            <p:nvPr/>
          </p:nvSpPr>
          <p:spPr bwMode="auto">
            <a:xfrm>
              <a:off x="8835118" y="3039422"/>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17" name="Oval 112">
              <a:extLst>
                <a:ext uri="{FF2B5EF4-FFF2-40B4-BE49-F238E27FC236}">
                  <a16:creationId xmlns:a16="http://schemas.microsoft.com/office/drawing/2014/main" id="{55BCC378-2E90-C548-84E6-682C16C047D2}"/>
                </a:ext>
              </a:extLst>
            </p:cNvPr>
            <p:cNvSpPr>
              <a:spLocks noChangeArrowheads="1"/>
            </p:cNvSpPr>
            <p:nvPr/>
          </p:nvSpPr>
          <p:spPr bwMode="auto">
            <a:xfrm>
              <a:off x="10374993" y="2126610"/>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18" name="Group 113">
              <a:extLst>
                <a:ext uri="{FF2B5EF4-FFF2-40B4-BE49-F238E27FC236}">
                  <a16:creationId xmlns:a16="http://schemas.microsoft.com/office/drawing/2014/main" id="{204BAA52-89B1-794F-88E6-9C5622E551C2}"/>
                </a:ext>
              </a:extLst>
            </p:cNvPr>
            <p:cNvGrpSpPr>
              <a:grpSpLocks/>
            </p:cNvGrpSpPr>
            <p:nvPr/>
          </p:nvGrpSpPr>
          <p:grpSpPr bwMode="auto">
            <a:xfrm>
              <a:off x="9124043" y="2345685"/>
              <a:ext cx="1274763" cy="336550"/>
              <a:chOff x="1065" y="2085"/>
              <a:chExt cx="803" cy="212"/>
            </a:xfrm>
          </p:grpSpPr>
          <p:sp>
            <p:nvSpPr>
              <p:cNvPr id="355" name="Rectangle 114">
                <a:extLst>
                  <a:ext uri="{FF2B5EF4-FFF2-40B4-BE49-F238E27FC236}">
                    <a16:creationId xmlns:a16="http://schemas.microsoft.com/office/drawing/2014/main" id="{C6D2B144-2FD8-974E-9CC8-AFFFEB74685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6" name="Text Box 115">
                <a:extLst>
                  <a:ext uri="{FF2B5EF4-FFF2-40B4-BE49-F238E27FC236}">
                    <a16:creationId xmlns:a16="http://schemas.microsoft.com/office/drawing/2014/main" id="{96800BB5-6D1C-0B46-BD61-1B42671EE79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319" name="Group 116">
            <a:extLst>
              <a:ext uri="{FF2B5EF4-FFF2-40B4-BE49-F238E27FC236}">
                <a16:creationId xmlns:a16="http://schemas.microsoft.com/office/drawing/2014/main" id="{80C83854-C77F-BA47-9721-52914A496B51}"/>
              </a:ext>
            </a:extLst>
          </p:cNvPr>
          <p:cNvGrpSpPr>
            <a:grpSpLocks/>
          </p:cNvGrpSpPr>
          <p:nvPr/>
        </p:nvGrpSpPr>
        <p:grpSpPr bwMode="auto">
          <a:xfrm>
            <a:off x="4879295" y="1432418"/>
            <a:ext cx="620713" cy="487363"/>
            <a:chOff x="-44" y="1473"/>
            <a:chExt cx="981" cy="1105"/>
          </a:xfrm>
        </p:grpSpPr>
        <p:pic>
          <p:nvPicPr>
            <p:cNvPr id="353" name="Picture 117" descr="desktop_computer_stylized_medium">
              <a:extLst>
                <a:ext uri="{FF2B5EF4-FFF2-40B4-BE49-F238E27FC236}">
                  <a16:creationId xmlns:a16="http://schemas.microsoft.com/office/drawing/2014/main" id="{FE9AA7D5-5E43-A948-A974-AB4C6A011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 name="Freeform 118">
              <a:extLst>
                <a:ext uri="{FF2B5EF4-FFF2-40B4-BE49-F238E27FC236}">
                  <a16:creationId xmlns:a16="http://schemas.microsoft.com/office/drawing/2014/main" id="{E2235674-3CC8-FA49-8410-24EA9726B24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20" name="Group 119">
            <a:extLst>
              <a:ext uri="{FF2B5EF4-FFF2-40B4-BE49-F238E27FC236}">
                <a16:creationId xmlns:a16="http://schemas.microsoft.com/office/drawing/2014/main" id="{20AAAB4F-DE43-4840-934B-1D6561325F75}"/>
              </a:ext>
            </a:extLst>
          </p:cNvPr>
          <p:cNvGrpSpPr>
            <a:grpSpLocks/>
          </p:cNvGrpSpPr>
          <p:nvPr/>
        </p:nvGrpSpPr>
        <p:grpSpPr bwMode="auto">
          <a:xfrm>
            <a:off x="6687458" y="1413368"/>
            <a:ext cx="336550" cy="512763"/>
            <a:chOff x="4140" y="429"/>
            <a:chExt cx="1425" cy="2396"/>
          </a:xfrm>
        </p:grpSpPr>
        <p:sp>
          <p:nvSpPr>
            <p:cNvPr id="321" name="Freeform 120">
              <a:extLst>
                <a:ext uri="{FF2B5EF4-FFF2-40B4-BE49-F238E27FC236}">
                  <a16:creationId xmlns:a16="http://schemas.microsoft.com/office/drawing/2014/main" id="{5DB74304-D404-914A-B276-40CA04FC1311}"/>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2" name="Rectangle 121">
              <a:extLst>
                <a:ext uri="{FF2B5EF4-FFF2-40B4-BE49-F238E27FC236}">
                  <a16:creationId xmlns:a16="http://schemas.microsoft.com/office/drawing/2014/main" id="{4478CCC0-71C5-0742-833B-39071606459A}"/>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3" name="Freeform 122">
              <a:extLst>
                <a:ext uri="{FF2B5EF4-FFF2-40B4-BE49-F238E27FC236}">
                  <a16:creationId xmlns:a16="http://schemas.microsoft.com/office/drawing/2014/main" id="{773F3087-0AEC-3244-AE9B-B906345E8CA0}"/>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4" name="Freeform 123">
              <a:extLst>
                <a:ext uri="{FF2B5EF4-FFF2-40B4-BE49-F238E27FC236}">
                  <a16:creationId xmlns:a16="http://schemas.microsoft.com/office/drawing/2014/main" id="{6D261F9A-FEF5-2C48-A572-F9AEEE61C84B}"/>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25" name="Rectangle 124">
              <a:extLst>
                <a:ext uri="{FF2B5EF4-FFF2-40B4-BE49-F238E27FC236}">
                  <a16:creationId xmlns:a16="http://schemas.microsoft.com/office/drawing/2014/main" id="{D7A88CB8-3019-0847-8D63-FB56841E8488}"/>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6" name="Group 125">
              <a:extLst>
                <a:ext uri="{FF2B5EF4-FFF2-40B4-BE49-F238E27FC236}">
                  <a16:creationId xmlns:a16="http://schemas.microsoft.com/office/drawing/2014/main" id="{92427F18-D9EB-5F4E-A265-DCBE0DDFDD70}"/>
                </a:ext>
              </a:extLst>
            </p:cNvPr>
            <p:cNvGrpSpPr>
              <a:grpSpLocks/>
            </p:cNvGrpSpPr>
            <p:nvPr/>
          </p:nvGrpSpPr>
          <p:grpSpPr bwMode="auto">
            <a:xfrm>
              <a:off x="4749" y="668"/>
              <a:ext cx="581" cy="145"/>
              <a:chOff x="614" y="2568"/>
              <a:chExt cx="725" cy="139"/>
            </a:xfrm>
          </p:grpSpPr>
          <p:sp>
            <p:nvSpPr>
              <p:cNvPr id="351" name="AutoShape 126">
                <a:extLst>
                  <a:ext uri="{FF2B5EF4-FFF2-40B4-BE49-F238E27FC236}">
                    <a16:creationId xmlns:a16="http://schemas.microsoft.com/office/drawing/2014/main" id="{49297CCC-774B-1443-8147-999AEBDA5FE6}"/>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2" name="AutoShape 127">
                <a:extLst>
                  <a:ext uri="{FF2B5EF4-FFF2-40B4-BE49-F238E27FC236}">
                    <a16:creationId xmlns:a16="http://schemas.microsoft.com/office/drawing/2014/main" id="{99AA7B97-011A-844B-9C5E-49EF3FECA59C}"/>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7" name="Rectangle 128">
              <a:extLst>
                <a:ext uri="{FF2B5EF4-FFF2-40B4-BE49-F238E27FC236}">
                  <a16:creationId xmlns:a16="http://schemas.microsoft.com/office/drawing/2014/main" id="{0DE915D7-115F-0148-8246-F07CA43F2DF0}"/>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28" name="Group 129">
              <a:extLst>
                <a:ext uri="{FF2B5EF4-FFF2-40B4-BE49-F238E27FC236}">
                  <a16:creationId xmlns:a16="http://schemas.microsoft.com/office/drawing/2014/main" id="{1168EC4F-26EA-454C-A186-35A18483C0EB}"/>
                </a:ext>
              </a:extLst>
            </p:cNvPr>
            <p:cNvGrpSpPr>
              <a:grpSpLocks/>
            </p:cNvGrpSpPr>
            <p:nvPr/>
          </p:nvGrpSpPr>
          <p:grpSpPr bwMode="auto">
            <a:xfrm>
              <a:off x="4747" y="994"/>
              <a:ext cx="581" cy="134"/>
              <a:chOff x="614" y="2568"/>
              <a:chExt cx="725" cy="139"/>
            </a:xfrm>
          </p:grpSpPr>
          <p:sp>
            <p:nvSpPr>
              <p:cNvPr id="349" name="AutoShape 130">
                <a:extLst>
                  <a:ext uri="{FF2B5EF4-FFF2-40B4-BE49-F238E27FC236}">
                    <a16:creationId xmlns:a16="http://schemas.microsoft.com/office/drawing/2014/main" id="{30DEF7E1-5206-E14C-8F6E-C221B89557E7}"/>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0" name="AutoShape 131">
                <a:extLst>
                  <a:ext uri="{FF2B5EF4-FFF2-40B4-BE49-F238E27FC236}">
                    <a16:creationId xmlns:a16="http://schemas.microsoft.com/office/drawing/2014/main" id="{6DBD6BDF-F229-9945-8578-CEC44256CF60}"/>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9" name="Rectangle 132">
              <a:extLst>
                <a:ext uri="{FF2B5EF4-FFF2-40B4-BE49-F238E27FC236}">
                  <a16:creationId xmlns:a16="http://schemas.microsoft.com/office/drawing/2014/main" id="{0A0EEFD7-8203-2740-ABF0-C767B83C1EBD}"/>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0" name="Rectangle 133">
              <a:extLst>
                <a:ext uri="{FF2B5EF4-FFF2-40B4-BE49-F238E27FC236}">
                  <a16:creationId xmlns:a16="http://schemas.microsoft.com/office/drawing/2014/main" id="{9B3363E9-032E-DE45-B7D5-07B9FA6590E9}"/>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31" name="Group 134">
              <a:extLst>
                <a:ext uri="{FF2B5EF4-FFF2-40B4-BE49-F238E27FC236}">
                  <a16:creationId xmlns:a16="http://schemas.microsoft.com/office/drawing/2014/main" id="{64432C7D-9E6A-6E4E-965D-954C702C6B6E}"/>
                </a:ext>
              </a:extLst>
            </p:cNvPr>
            <p:cNvGrpSpPr>
              <a:grpSpLocks/>
            </p:cNvGrpSpPr>
            <p:nvPr/>
          </p:nvGrpSpPr>
          <p:grpSpPr bwMode="auto">
            <a:xfrm>
              <a:off x="4735" y="1627"/>
              <a:ext cx="582" cy="151"/>
              <a:chOff x="614" y="2568"/>
              <a:chExt cx="725" cy="139"/>
            </a:xfrm>
          </p:grpSpPr>
          <p:sp>
            <p:nvSpPr>
              <p:cNvPr id="347" name="AutoShape 135">
                <a:extLst>
                  <a:ext uri="{FF2B5EF4-FFF2-40B4-BE49-F238E27FC236}">
                    <a16:creationId xmlns:a16="http://schemas.microsoft.com/office/drawing/2014/main" id="{B32D344B-D91B-954B-BD35-1984E9213AA1}"/>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8" name="AutoShape 136">
                <a:extLst>
                  <a:ext uri="{FF2B5EF4-FFF2-40B4-BE49-F238E27FC236}">
                    <a16:creationId xmlns:a16="http://schemas.microsoft.com/office/drawing/2014/main" id="{47067A3E-2B26-F04B-A35D-FE7A4A410313}"/>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2" name="Freeform 137">
              <a:extLst>
                <a:ext uri="{FF2B5EF4-FFF2-40B4-BE49-F238E27FC236}">
                  <a16:creationId xmlns:a16="http://schemas.microsoft.com/office/drawing/2014/main" id="{D7735CF1-1F30-4F47-AC44-432430394B3A}"/>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33" name="Group 138">
              <a:extLst>
                <a:ext uri="{FF2B5EF4-FFF2-40B4-BE49-F238E27FC236}">
                  <a16:creationId xmlns:a16="http://schemas.microsoft.com/office/drawing/2014/main" id="{FB78B141-B15E-674E-8F3F-8329CF49818C}"/>
                </a:ext>
              </a:extLst>
            </p:cNvPr>
            <p:cNvGrpSpPr>
              <a:grpSpLocks/>
            </p:cNvGrpSpPr>
            <p:nvPr/>
          </p:nvGrpSpPr>
          <p:grpSpPr bwMode="auto">
            <a:xfrm>
              <a:off x="4739" y="1327"/>
              <a:ext cx="582" cy="139"/>
              <a:chOff x="614" y="2568"/>
              <a:chExt cx="725" cy="139"/>
            </a:xfrm>
          </p:grpSpPr>
          <p:sp>
            <p:nvSpPr>
              <p:cNvPr id="345" name="AutoShape 139">
                <a:extLst>
                  <a:ext uri="{FF2B5EF4-FFF2-40B4-BE49-F238E27FC236}">
                    <a16:creationId xmlns:a16="http://schemas.microsoft.com/office/drawing/2014/main" id="{2FE8954C-766A-0743-AFEA-BE850F02F6A5}"/>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6" name="AutoShape 140">
                <a:extLst>
                  <a:ext uri="{FF2B5EF4-FFF2-40B4-BE49-F238E27FC236}">
                    <a16:creationId xmlns:a16="http://schemas.microsoft.com/office/drawing/2014/main" id="{B0838D8D-F17D-6642-84C3-0A7A06DB11E7}"/>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34" name="Rectangle 141">
              <a:extLst>
                <a:ext uri="{FF2B5EF4-FFF2-40B4-BE49-F238E27FC236}">
                  <a16:creationId xmlns:a16="http://schemas.microsoft.com/office/drawing/2014/main" id="{201450E4-426D-034A-898C-EA0F1878F2BD}"/>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5" name="Freeform 142">
              <a:extLst>
                <a:ext uri="{FF2B5EF4-FFF2-40B4-BE49-F238E27FC236}">
                  <a16:creationId xmlns:a16="http://schemas.microsoft.com/office/drawing/2014/main" id="{BEF832CC-F889-B740-96DA-EC8898E429EA}"/>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6" name="Freeform 143">
              <a:extLst>
                <a:ext uri="{FF2B5EF4-FFF2-40B4-BE49-F238E27FC236}">
                  <a16:creationId xmlns:a16="http://schemas.microsoft.com/office/drawing/2014/main" id="{62398C75-46A0-3745-982E-EFC495B47581}"/>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7" name="Oval 144">
              <a:extLst>
                <a:ext uri="{FF2B5EF4-FFF2-40B4-BE49-F238E27FC236}">
                  <a16:creationId xmlns:a16="http://schemas.microsoft.com/office/drawing/2014/main" id="{352FBF24-62B2-6F49-AC68-A67E46BEF583}"/>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38" name="Freeform 145">
              <a:extLst>
                <a:ext uri="{FF2B5EF4-FFF2-40B4-BE49-F238E27FC236}">
                  <a16:creationId xmlns:a16="http://schemas.microsoft.com/office/drawing/2014/main" id="{689E20C5-4EA8-8A4D-86CB-905743CC96AF}"/>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39" name="AutoShape 146">
              <a:extLst>
                <a:ext uri="{FF2B5EF4-FFF2-40B4-BE49-F238E27FC236}">
                  <a16:creationId xmlns:a16="http://schemas.microsoft.com/office/drawing/2014/main" id="{EEA954D3-56B0-3541-93CF-131CC960367A}"/>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0" name="AutoShape 147">
              <a:extLst>
                <a:ext uri="{FF2B5EF4-FFF2-40B4-BE49-F238E27FC236}">
                  <a16:creationId xmlns:a16="http://schemas.microsoft.com/office/drawing/2014/main" id="{D041028B-4F78-C84C-BFED-1142E17FC05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1" name="Oval 148">
              <a:extLst>
                <a:ext uri="{FF2B5EF4-FFF2-40B4-BE49-F238E27FC236}">
                  <a16:creationId xmlns:a16="http://schemas.microsoft.com/office/drawing/2014/main" id="{1DB124EA-65C6-2944-95EA-9CF5A05FD43E}"/>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2" name="Oval 149">
              <a:extLst>
                <a:ext uri="{FF2B5EF4-FFF2-40B4-BE49-F238E27FC236}">
                  <a16:creationId xmlns:a16="http://schemas.microsoft.com/office/drawing/2014/main" id="{F9B231BC-3EE3-C645-A89F-95E350FAA4A6}"/>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343" name="Oval 150">
              <a:extLst>
                <a:ext uri="{FF2B5EF4-FFF2-40B4-BE49-F238E27FC236}">
                  <a16:creationId xmlns:a16="http://schemas.microsoft.com/office/drawing/2014/main" id="{01CC1925-74AE-594F-AD3D-173726AFBB10}"/>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44" name="Rectangle 151">
              <a:extLst>
                <a:ext uri="{FF2B5EF4-FFF2-40B4-BE49-F238E27FC236}">
                  <a16:creationId xmlns:a16="http://schemas.microsoft.com/office/drawing/2014/main" id="{92B6BE0B-71DF-9742-BE8C-BEF3D8A9EF2F}"/>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13" name="Group 12">
            <a:extLst>
              <a:ext uri="{FF2B5EF4-FFF2-40B4-BE49-F238E27FC236}">
                <a16:creationId xmlns:a16="http://schemas.microsoft.com/office/drawing/2014/main" id="{DE38AD7C-A8B1-2B4B-BE71-513FFA7EFB6C}"/>
              </a:ext>
            </a:extLst>
          </p:cNvPr>
          <p:cNvGrpSpPr/>
          <p:nvPr/>
        </p:nvGrpSpPr>
        <p:grpSpPr>
          <a:xfrm>
            <a:off x="4917394" y="5539014"/>
            <a:ext cx="1889805" cy="662028"/>
            <a:chOff x="9620023" y="2667000"/>
            <a:chExt cx="1889805" cy="662028"/>
          </a:xfrm>
        </p:grpSpPr>
        <p:sp>
          <p:nvSpPr>
            <p:cNvPr id="225" name="Line 105">
              <a:extLst>
                <a:ext uri="{FF2B5EF4-FFF2-40B4-BE49-F238E27FC236}">
                  <a16:creationId xmlns:a16="http://schemas.microsoft.com/office/drawing/2014/main" id="{6EE235BA-E9E9-3149-AB4E-BB5E5B9184E9}"/>
                </a:ext>
              </a:extLst>
            </p:cNvPr>
            <p:cNvSpPr>
              <a:spLocks noChangeShapeType="1"/>
            </p:cNvSpPr>
            <p:nvPr/>
          </p:nvSpPr>
          <p:spPr bwMode="auto">
            <a:xfrm flipH="1">
              <a:off x="9620023" y="2667000"/>
              <a:ext cx="1889805" cy="662028"/>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8" name="Rectangle 108">
              <a:extLst>
                <a:ext uri="{FF2B5EF4-FFF2-40B4-BE49-F238E27FC236}">
                  <a16:creationId xmlns:a16="http://schemas.microsoft.com/office/drawing/2014/main" id="{34867620-5404-3840-9CB7-CC051B16076F}"/>
                </a:ext>
              </a:extLst>
            </p:cNvPr>
            <p:cNvSpPr>
              <a:spLocks noChangeArrowheads="1"/>
            </p:cNvSpPr>
            <p:nvPr/>
          </p:nvSpPr>
          <p:spPr bwMode="auto">
            <a:xfrm>
              <a:off x="10132106" y="2824428"/>
              <a:ext cx="855208" cy="39774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33" name="Group 113">
              <a:extLst>
                <a:ext uri="{FF2B5EF4-FFF2-40B4-BE49-F238E27FC236}">
                  <a16:creationId xmlns:a16="http://schemas.microsoft.com/office/drawing/2014/main" id="{FF53EAD9-E51E-C047-8717-0A017ED29429}"/>
                </a:ext>
              </a:extLst>
            </p:cNvPr>
            <p:cNvGrpSpPr>
              <a:grpSpLocks/>
            </p:cNvGrpSpPr>
            <p:nvPr/>
          </p:nvGrpSpPr>
          <p:grpSpPr bwMode="auto">
            <a:xfrm>
              <a:off x="9998301" y="2802885"/>
              <a:ext cx="1274763" cy="336550"/>
              <a:chOff x="1065" y="2085"/>
              <a:chExt cx="803" cy="212"/>
            </a:xfrm>
          </p:grpSpPr>
          <p:sp>
            <p:nvSpPr>
              <p:cNvPr id="234" name="Rectangle 114">
                <a:extLst>
                  <a:ext uri="{FF2B5EF4-FFF2-40B4-BE49-F238E27FC236}">
                    <a16:creationId xmlns:a16="http://schemas.microsoft.com/office/drawing/2014/main" id="{49C5CA13-D3E8-AD41-9B46-F0CAA1288DCE}"/>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5" name="Text Box 115">
                <a:extLst>
                  <a:ext uri="{FF2B5EF4-FFF2-40B4-BE49-F238E27FC236}">
                    <a16:creationId xmlns:a16="http://schemas.microsoft.com/office/drawing/2014/main" id="{D4E6AFA2-674D-4C4B-889C-819675572F06}"/>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acc_conn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grpSp>
      <p:grpSp>
        <p:nvGrpSpPr>
          <p:cNvPr id="15" name="Group 14">
            <a:extLst>
              <a:ext uri="{FF2B5EF4-FFF2-40B4-BE49-F238E27FC236}">
                <a16:creationId xmlns:a16="http://schemas.microsoft.com/office/drawing/2014/main" id="{D5CE827D-884B-C243-811A-BA57B03C1272}"/>
              </a:ext>
            </a:extLst>
          </p:cNvPr>
          <p:cNvGrpSpPr/>
          <p:nvPr/>
        </p:nvGrpSpPr>
        <p:grpSpPr>
          <a:xfrm>
            <a:off x="4080329" y="5732236"/>
            <a:ext cx="4134756" cy="1082222"/>
            <a:chOff x="3673928" y="5775778"/>
            <a:chExt cx="4134756" cy="1082222"/>
          </a:xfrm>
        </p:grpSpPr>
        <p:sp>
          <p:nvSpPr>
            <p:cNvPr id="14" name="Rectangle 13">
              <a:extLst>
                <a:ext uri="{FF2B5EF4-FFF2-40B4-BE49-F238E27FC236}">
                  <a16:creationId xmlns:a16="http://schemas.microsoft.com/office/drawing/2014/main" id="{014466EA-38BF-AC46-AFFE-C98EDEE60F29}"/>
                </a:ext>
              </a:extLst>
            </p:cNvPr>
            <p:cNvSpPr/>
            <p:nvPr/>
          </p:nvSpPr>
          <p:spPr>
            <a:xfrm>
              <a:off x="4020455" y="5775778"/>
              <a:ext cx="3788229" cy="1082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0FEA675F-95EB-944F-978C-22DF4F8A54DC}"/>
                </a:ext>
              </a:extLst>
            </p:cNvPr>
            <p:cNvGrpSpPr/>
            <p:nvPr/>
          </p:nvGrpSpPr>
          <p:grpSpPr>
            <a:xfrm>
              <a:off x="3673928" y="5804239"/>
              <a:ext cx="3829958" cy="830263"/>
              <a:chOff x="4588327" y="5819777"/>
              <a:chExt cx="3829958" cy="830263"/>
            </a:xfrm>
            <a:noFill/>
          </p:grpSpPr>
          <p:sp>
            <p:nvSpPr>
              <p:cNvPr id="287" name="Text Box 49">
                <a:extLst>
                  <a:ext uri="{FF2B5EF4-FFF2-40B4-BE49-F238E27FC236}">
                    <a16:creationId xmlns:a16="http://schemas.microsoft.com/office/drawing/2014/main" id="{132D608A-D3A5-E54F-AEEE-E1F1B0718AC0}"/>
                  </a:ext>
                </a:extLst>
              </p:cNvPr>
              <p:cNvSpPr txBox="1">
                <a:spLocks noChangeArrowheads="1"/>
              </p:cNvSpPr>
              <p:nvPr/>
            </p:nvSpPr>
            <p:spPr bwMode="auto">
              <a:xfrm>
                <a:off x="5202012" y="5819777"/>
                <a:ext cx="3216273" cy="830263"/>
              </a:xfrm>
              <a:prstGeom prst="rect">
                <a:avLst/>
              </a:prstGeom>
              <a:grp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ＭＳ Ｐゴシック" charset="0"/>
                    <a:cs typeface="+mn-cs"/>
                  </a:rPr>
                  <a:t>Problem: half open connection! (no client)</a:t>
                </a:r>
              </a:p>
            </p:txBody>
          </p:sp>
          <p:pic>
            <p:nvPicPr>
              <p:cNvPr id="8" name="Picture 7" descr="A picture containing drawing&#10;&#10;Description automatically generated">
                <a:extLst>
                  <a:ext uri="{FF2B5EF4-FFF2-40B4-BE49-F238E27FC236}">
                    <a16:creationId xmlns:a16="http://schemas.microsoft.com/office/drawing/2014/main" id="{5EAF06CF-36BA-E34A-83CF-1DFB966A8512}"/>
                  </a:ext>
                </a:extLst>
              </p:cNvPr>
              <p:cNvPicPr>
                <a:picLocks noChangeAspect="1"/>
              </p:cNvPicPr>
              <p:nvPr/>
            </p:nvPicPr>
            <p:blipFill>
              <a:blip r:embed="rId4"/>
              <a:stretch>
                <a:fillRect/>
              </a:stretch>
            </p:blipFill>
            <p:spPr>
              <a:xfrm>
                <a:off x="4588327" y="5916386"/>
                <a:ext cx="636815" cy="636815"/>
              </a:xfrm>
              <a:prstGeom prst="rect">
                <a:avLst/>
              </a:prstGeom>
              <a:grpFill/>
            </p:spPr>
          </p:pic>
        </p:grpSp>
      </p:grpSp>
      <p:sp>
        <p:nvSpPr>
          <p:cNvPr id="81" name="Slide Number Placeholder 2">
            <a:extLst>
              <a:ext uri="{FF2B5EF4-FFF2-40B4-BE49-F238E27FC236}">
                <a16:creationId xmlns:a16="http://schemas.microsoft.com/office/drawing/2014/main" id="{C5180A9E-4EA2-5A45-B935-0F6B15CE6226}"/>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25</a:t>
            </a:fld>
            <a:endParaRPr lang="en-US" dirty="0"/>
          </a:p>
        </p:txBody>
      </p:sp>
    </p:spTree>
    <p:extLst>
      <p:ext uri="{BB962C8B-B14F-4D97-AF65-F5344CB8AC3E}">
        <p14:creationId xmlns:p14="http://schemas.microsoft.com/office/powerpoint/2010/main" val="16196934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dissolve">
                                      <p:cBhvr>
                                        <p:cTn id="12" dur="5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2-way handshake scenarios</a:t>
            </a:r>
          </a:p>
        </p:txBody>
      </p:sp>
      <p:grpSp>
        <p:nvGrpSpPr>
          <p:cNvPr id="357" name="Group 152">
            <a:extLst>
              <a:ext uri="{FF2B5EF4-FFF2-40B4-BE49-F238E27FC236}">
                <a16:creationId xmlns:a16="http://schemas.microsoft.com/office/drawing/2014/main" id="{9C2006BA-AA2D-8544-A70F-118097C53265}"/>
              </a:ext>
            </a:extLst>
          </p:cNvPr>
          <p:cNvGrpSpPr>
            <a:grpSpLocks/>
          </p:cNvGrpSpPr>
          <p:nvPr/>
        </p:nvGrpSpPr>
        <p:grpSpPr bwMode="auto">
          <a:xfrm>
            <a:off x="8173174" y="1342839"/>
            <a:ext cx="3933825" cy="4568825"/>
            <a:chOff x="3150" y="1107"/>
            <a:chExt cx="2478" cy="2878"/>
          </a:xfrm>
        </p:grpSpPr>
        <p:sp>
          <p:nvSpPr>
            <p:cNvPr id="358" name="Line 153">
              <a:extLst>
                <a:ext uri="{FF2B5EF4-FFF2-40B4-BE49-F238E27FC236}">
                  <a16:creationId xmlns:a16="http://schemas.microsoft.com/office/drawing/2014/main" id="{C056962F-C2E4-4D43-8591-63C2094689E9}"/>
                </a:ext>
              </a:extLst>
            </p:cNvPr>
            <p:cNvSpPr>
              <a:spLocks noChangeShapeType="1"/>
            </p:cNvSpPr>
            <p:nvPr/>
          </p:nvSpPr>
          <p:spPr bwMode="auto">
            <a:xfrm flipH="1">
              <a:off x="4822" y="1490"/>
              <a:ext cx="1" cy="2495"/>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59" name="Text Box 154">
              <a:extLst>
                <a:ext uri="{FF2B5EF4-FFF2-40B4-BE49-F238E27FC236}">
                  <a16:creationId xmlns:a16="http://schemas.microsoft.com/office/drawing/2014/main" id="{CDA652F2-819F-6848-A5C9-8D9B66F9680B}"/>
                </a:ext>
              </a:extLst>
            </p:cNvPr>
            <p:cNvSpPr txBox="1">
              <a:spLocks noChangeArrowheads="1"/>
            </p:cNvSpPr>
            <p:nvPr/>
          </p:nvSpPr>
          <p:spPr bwMode="auto">
            <a:xfrm>
              <a:off x="3150" y="298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client terminates</a:t>
              </a:r>
            </a:p>
          </p:txBody>
        </p:sp>
        <p:sp>
          <p:nvSpPr>
            <p:cNvPr id="360" name="Line 155">
              <a:extLst>
                <a:ext uri="{FF2B5EF4-FFF2-40B4-BE49-F238E27FC236}">
                  <a16:creationId xmlns:a16="http://schemas.microsoft.com/office/drawing/2014/main" id="{666153C5-2212-0042-ABC5-919CF540FFF1}"/>
                </a:ext>
              </a:extLst>
            </p:cNvPr>
            <p:cNvSpPr>
              <a:spLocks noChangeShapeType="1"/>
            </p:cNvSpPr>
            <p:nvPr/>
          </p:nvSpPr>
          <p:spPr bwMode="auto">
            <a:xfrm flipH="1">
              <a:off x="3845" y="1451"/>
              <a:ext cx="15" cy="1549"/>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1" name="Line 156">
              <a:extLst>
                <a:ext uri="{FF2B5EF4-FFF2-40B4-BE49-F238E27FC236}">
                  <a16:creationId xmlns:a16="http://schemas.microsoft.com/office/drawing/2014/main" id="{16ACB45E-8A1D-F74A-9C70-18C251DD28E3}"/>
                </a:ext>
              </a:extLst>
            </p:cNvPr>
            <p:cNvSpPr>
              <a:spLocks noChangeShapeType="1"/>
            </p:cNvSpPr>
            <p:nvPr/>
          </p:nvSpPr>
          <p:spPr bwMode="auto">
            <a:xfrm flipH="1">
              <a:off x="3850" y="1726"/>
              <a:ext cx="990" cy="60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2" name="Rectangle 157">
              <a:extLst>
                <a:ext uri="{FF2B5EF4-FFF2-40B4-BE49-F238E27FC236}">
                  <a16:creationId xmlns:a16="http://schemas.microsoft.com/office/drawing/2014/main" id="{7479C1A9-07F7-CD4C-A137-D663CAEFD43C}"/>
                </a:ext>
              </a:extLst>
            </p:cNvPr>
            <p:cNvSpPr>
              <a:spLocks noChangeArrowheads="1"/>
            </p:cNvSpPr>
            <p:nvPr/>
          </p:nvSpPr>
          <p:spPr bwMode="auto">
            <a:xfrm>
              <a:off x="4200" y="1761"/>
              <a:ext cx="277"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3" name="Text Box 158">
              <a:extLst>
                <a:ext uri="{FF2B5EF4-FFF2-40B4-BE49-F238E27FC236}">
                  <a16:creationId xmlns:a16="http://schemas.microsoft.com/office/drawing/2014/main" id="{07E98DEC-15BD-8E44-8C66-72860ACC5678}"/>
                </a:ext>
              </a:extLst>
            </p:cNvPr>
            <p:cNvSpPr txBox="1">
              <a:spLocks noChangeArrowheads="1"/>
            </p:cNvSpPr>
            <p:nvPr/>
          </p:nvSpPr>
          <p:spPr bwMode="auto">
            <a:xfrm>
              <a:off x="3312" y="2221"/>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64" name="Oval 159">
              <a:extLst>
                <a:ext uri="{FF2B5EF4-FFF2-40B4-BE49-F238E27FC236}">
                  <a16:creationId xmlns:a16="http://schemas.microsoft.com/office/drawing/2014/main" id="{C387CC00-D294-7442-8EAF-0E4792392432}"/>
                </a:ext>
              </a:extLst>
            </p:cNvPr>
            <p:cNvSpPr>
              <a:spLocks noChangeArrowheads="1"/>
            </p:cNvSpPr>
            <p:nvPr/>
          </p:nvSpPr>
          <p:spPr bwMode="auto">
            <a:xfrm>
              <a:off x="3817" y="2299"/>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65" name="Text Box 160">
              <a:extLst>
                <a:ext uri="{FF2B5EF4-FFF2-40B4-BE49-F238E27FC236}">
                  <a16:creationId xmlns:a16="http://schemas.microsoft.com/office/drawing/2014/main" id="{A3029202-6E45-6F46-B68F-696E31F63852}"/>
                </a:ext>
              </a:extLst>
            </p:cNvPr>
            <p:cNvSpPr txBox="1">
              <a:spLocks noChangeArrowheads="1"/>
            </p:cNvSpPr>
            <p:nvPr/>
          </p:nvSpPr>
          <p:spPr bwMode="auto">
            <a:xfrm>
              <a:off x="3213" y="1380"/>
              <a:ext cx="613"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choose 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6" name="Line 161">
              <a:extLst>
                <a:ext uri="{FF2B5EF4-FFF2-40B4-BE49-F238E27FC236}">
                  <a16:creationId xmlns:a16="http://schemas.microsoft.com/office/drawing/2014/main" id="{0FC46209-BD0B-0445-AF05-C8310A8E862F}"/>
                </a:ext>
              </a:extLst>
            </p:cNvPr>
            <p:cNvSpPr>
              <a:spLocks noChangeShapeType="1"/>
            </p:cNvSpPr>
            <p:nvPr/>
          </p:nvSpPr>
          <p:spPr bwMode="auto">
            <a:xfrm>
              <a:off x="3888" y="1503"/>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7" name="Rectangle 162">
              <a:extLst>
                <a:ext uri="{FF2B5EF4-FFF2-40B4-BE49-F238E27FC236}">
                  <a16:creationId xmlns:a16="http://schemas.microsoft.com/office/drawing/2014/main" id="{636932A4-EF38-E141-9BEF-C806F12D9ABB}"/>
                </a:ext>
              </a:extLst>
            </p:cNvPr>
            <p:cNvSpPr>
              <a:spLocks noChangeArrowheads="1"/>
            </p:cNvSpPr>
            <p:nvPr/>
          </p:nvSpPr>
          <p:spPr bwMode="auto">
            <a:xfrm>
              <a:off x="4088" y="1494"/>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68" name="Text Box 163">
              <a:extLst>
                <a:ext uri="{FF2B5EF4-FFF2-40B4-BE49-F238E27FC236}">
                  <a16:creationId xmlns:a16="http://schemas.microsoft.com/office/drawing/2014/main" id="{09C7E230-4405-9E40-BEB3-C33FFEF6366D}"/>
                </a:ext>
              </a:extLst>
            </p:cNvPr>
            <p:cNvSpPr txBox="1">
              <a:spLocks noChangeArrowheads="1"/>
            </p:cNvSpPr>
            <p:nvPr/>
          </p:nvSpPr>
          <p:spPr bwMode="auto">
            <a:xfrm>
              <a:off x="3943" y="1473"/>
              <a:ext cx="802"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p:txBody>
        </p:sp>
        <p:sp>
          <p:nvSpPr>
            <p:cNvPr id="369" name="Text Box 164">
              <a:extLst>
                <a:ext uri="{FF2B5EF4-FFF2-40B4-BE49-F238E27FC236}">
                  <a16:creationId xmlns:a16="http://schemas.microsoft.com/office/drawing/2014/main" id="{8AEE0E4A-F8B4-9A4D-85F5-6FF0942C65C4}"/>
                </a:ext>
              </a:extLst>
            </p:cNvPr>
            <p:cNvSpPr txBox="1">
              <a:spLocks noChangeArrowheads="1"/>
            </p:cNvSpPr>
            <p:nvPr/>
          </p:nvSpPr>
          <p:spPr bwMode="auto">
            <a:xfrm>
              <a:off x="4862" y="1636"/>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370" name="Oval 165">
              <a:extLst>
                <a:ext uri="{FF2B5EF4-FFF2-40B4-BE49-F238E27FC236}">
                  <a16:creationId xmlns:a16="http://schemas.microsoft.com/office/drawing/2014/main" id="{837C2516-1B6F-784E-B717-4861DCB88C9F}"/>
                </a:ext>
              </a:extLst>
            </p:cNvPr>
            <p:cNvSpPr>
              <a:spLocks noChangeArrowheads="1"/>
            </p:cNvSpPr>
            <p:nvPr/>
          </p:nvSpPr>
          <p:spPr bwMode="auto">
            <a:xfrm>
              <a:off x="4794" y="1710"/>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nvGrpSpPr>
            <p:cNvPr id="371" name="Group 166">
              <a:extLst>
                <a:ext uri="{FF2B5EF4-FFF2-40B4-BE49-F238E27FC236}">
                  <a16:creationId xmlns:a16="http://schemas.microsoft.com/office/drawing/2014/main" id="{A1A4C995-57EF-2B44-9A2B-4B574A973474}"/>
                </a:ext>
              </a:extLst>
            </p:cNvPr>
            <p:cNvGrpSpPr>
              <a:grpSpLocks/>
            </p:cNvGrpSpPr>
            <p:nvPr/>
          </p:nvGrpSpPr>
          <p:grpSpPr bwMode="auto">
            <a:xfrm>
              <a:off x="4006" y="1848"/>
              <a:ext cx="803" cy="212"/>
              <a:chOff x="1065" y="2085"/>
              <a:chExt cx="803" cy="212"/>
            </a:xfrm>
          </p:grpSpPr>
          <p:sp>
            <p:nvSpPr>
              <p:cNvPr id="417" name="Rectangle 167">
                <a:extLst>
                  <a:ext uri="{FF2B5EF4-FFF2-40B4-BE49-F238E27FC236}">
                    <a16:creationId xmlns:a16="http://schemas.microsoft.com/office/drawing/2014/main" id="{5B3B9AC0-C168-2542-9619-9FFE0FFD6E75}"/>
                  </a:ext>
                </a:extLst>
              </p:cNvPr>
              <p:cNvSpPr>
                <a:spLocks noChangeArrowheads="1"/>
              </p:cNvSpPr>
              <p:nvPr/>
            </p:nvSpPr>
            <p:spPr bwMode="auto">
              <a:xfrm>
                <a:off x="1137" y="2123"/>
                <a:ext cx="675" cy="164"/>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8" name="Text Box 168">
                <a:extLst>
                  <a:ext uri="{FF2B5EF4-FFF2-40B4-BE49-F238E27FC236}">
                    <a16:creationId xmlns:a16="http://schemas.microsoft.com/office/drawing/2014/main" id="{FAF5722C-69B4-6B44-95D4-000562ACFDF9}"/>
                  </a:ext>
                </a:extLst>
              </p:cNvPr>
              <p:cNvSpPr txBox="1">
                <a:spLocks noChangeArrowheads="1"/>
              </p:cNvSpPr>
              <p:nvPr/>
            </p:nvSpPr>
            <p:spPr bwMode="auto">
              <a:xfrm>
                <a:off x="1065" y="2085"/>
                <a:ext cx="80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acc_conn(x)</a:t>
                </a:r>
              </a:p>
            </p:txBody>
          </p:sp>
        </p:grpSp>
        <p:sp>
          <p:nvSpPr>
            <p:cNvPr id="372" name="Line 169">
              <a:extLst>
                <a:ext uri="{FF2B5EF4-FFF2-40B4-BE49-F238E27FC236}">
                  <a16:creationId xmlns:a16="http://schemas.microsoft.com/office/drawing/2014/main" id="{73E51126-71B9-DA4D-B01B-7072D4E22BDC}"/>
                </a:ext>
              </a:extLst>
            </p:cNvPr>
            <p:cNvSpPr>
              <a:spLocks noChangeShapeType="1"/>
            </p:cNvSpPr>
            <p:nvPr/>
          </p:nvSpPr>
          <p:spPr bwMode="auto">
            <a:xfrm>
              <a:off x="3877" y="2345"/>
              <a:ext cx="932" cy="19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3" name="Rectangle 170">
              <a:extLst>
                <a:ext uri="{FF2B5EF4-FFF2-40B4-BE49-F238E27FC236}">
                  <a16:creationId xmlns:a16="http://schemas.microsoft.com/office/drawing/2014/main" id="{8B70B875-EE96-E044-B8D9-41CF1BBB693D}"/>
                </a:ext>
              </a:extLst>
            </p:cNvPr>
            <p:cNvSpPr>
              <a:spLocks noChangeArrowheads="1"/>
            </p:cNvSpPr>
            <p:nvPr/>
          </p:nvSpPr>
          <p:spPr bwMode="auto">
            <a:xfrm>
              <a:off x="4077" y="2336"/>
              <a:ext cx="490" cy="20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74" name="Text Box 171">
              <a:extLst>
                <a:ext uri="{FF2B5EF4-FFF2-40B4-BE49-F238E27FC236}">
                  <a16:creationId xmlns:a16="http://schemas.microsoft.com/office/drawing/2014/main" id="{069C4711-758D-CF4A-A407-6F22C98DCF70}"/>
                </a:ext>
              </a:extLst>
            </p:cNvPr>
            <p:cNvSpPr txBox="1">
              <a:spLocks noChangeArrowheads="1"/>
            </p:cNvSpPr>
            <p:nvPr/>
          </p:nvSpPr>
          <p:spPr bwMode="auto">
            <a:xfrm>
              <a:off x="3989" y="2315"/>
              <a:ext cx="688"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sp>
          <p:nvSpPr>
            <p:cNvPr id="375" name="Oval 172">
              <a:extLst>
                <a:ext uri="{FF2B5EF4-FFF2-40B4-BE49-F238E27FC236}">
                  <a16:creationId xmlns:a16="http://schemas.microsoft.com/office/drawing/2014/main" id="{B63CF324-44AD-D941-BFE9-6823A7212A48}"/>
                </a:ext>
              </a:extLst>
            </p:cNvPr>
            <p:cNvSpPr>
              <a:spLocks noChangeArrowheads="1"/>
            </p:cNvSpPr>
            <p:nvPr/>
          </p:nvSpPr>
          <p:spPr bwMode="auto">
            <a:xfrm>
              <a:off x="4790" y="2524"/>
              <a:ext cx="57" cy="56"/>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sp>
          <p:nvSpPr>
            <p:cNvPr id="376" name="Text Box 173">
              <a:extLst>
                <a:ext uri="{FF2B5EF4-FFF2-40B4-BE49-F238E27FC236}">
                  <a16:creationId xmlns:a16="http://schemas.microsoft.com/office/drawing/2014/main" id="{21C7DDF1-6000-FA4F-8259-FD106EBA0F67}"/>
                </a:ext>
              </a:extLst>
            </p:cNvPr>
            <p:cNvSpPr txBox="1">
              <a:spLocks noChangeArrowheads="1"/>
            </p:cNvSpPr>
            <p:nvPr/>
          </p:nvSpPr>
          <p:spPr bwMode="auto">
            <a:xfrm>
              <a:off x="4890" y="2373"/>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grpSp>
          <p:nvGrpSpPr>
            <p:cNvPr id="377" name="Group 174">
              <a:extLst>
                <a:ext uri="{FF2B5EF4-FFF2-40B4-BE49-F238E27FC236}">
                  <a16:creationId xmlns:a16="http://schemas.microsoft.com/office/drawing/2014/main" id="{67E235CF-E2F0-4A4C-B6BE-CB6AC0D0B6B1}"/>
                </a:ext>
              </a:extLst>
            </p:cNvPr>
            <p:cNvGrpSpPr>
              <a:grpSpLocks/>
            </p:cNvGrpSpPr>
            <p:nvPr/>
          </p:nvGrpSpPr>
          <p:grpSpPr bwMode="auto">
            <a:xfrm>
              <a:off x="3826" y="2803"/>
              <a:ext cx="1515" cy="300"/>
              <a:chOff x="3818" y="2796"/>
              <a:chExt cx="1515" cy="300"/>
            </a:xfrm>
          </p:grpSpPr>
          <p:sp>
            <p:nvSpPr>
              <p:cNvPr id="415" name="Line 175">
                <a:extLst>
                  <a:ext uri="{FF2B5EF4-FFF2-40B4-BE49-F238E27FC236}">
                    <a16:creationId xmlns:a16="http://schemas.microsoft.com/office/drawing/2014/main" id="{BC5ADDF2-7CBC-484B-8D57-A55A75E1FA1C}"/>
                  </a:ext>
                </a:extLst>
              </p:cNvPr>
              <p:cNvSpPr>
                <a:spLocks noChangeShapeType="1"/>
              </p:cNvSpPr>
              <p:nvPr/>
            </p:nvSpPr>
            <p:spPr bwMode="auto">
              <a:xfrm>
                <a:off x="3818" y="2951"/>
                <a:ext cx="1515" cy="0"/>
              </a:xfrm>
              <a:prstGeom prst="line">
                <a:avLst/>
              </a:prstGeom>
              <a:noFill/>
              <a:ln w="28575">
                <a:solidFill>
                  <a:srgbClr val="CC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6" name="Text Box 176">
                <a:extLst>
                  <a:ext uri="{FF2B5EF4-FFF2-40B4-BE49-F238E27FC236}">
                    <a16:creationId xmlns:a16="http://schemas.microsoft.com/office/drawing/2014/main" id="{4DB46F2E-E4BE-194B-8D43-E5E134B15493}"/>
                  </a:ext>
                </a:extLst>
              </p:cNvPr>
              <p:cNvSpPr txBox="1">
                <a:spLocks noChangeArrowheads="1"/>
              </p:cNvSpPr>
              <p:nvPr/>
            </p:nvSpPr>
            <p:spPr bwMode="auto">
              <a:xfrm>
                <a:off x="3989" y="2796"/>
                <a:ext cx="706" cy="3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connection </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x completes</a:t>
                </a:r>
              </a:p>
            </p:txBody>
          </p:sp>
        </p:grpSp>
        <p:sp>
          <p:nvSpPr>
            <p:cNvPr id="378" name="Text Box 177">
              <a:extLst>
                <a:ext uri="{FF2B5EF4-FFF2-40B4-BE49-F238E27FC236}">
                  <a16:creationId xmlns:a16="http://schemas.microsoft.com/office/drawing/2014/main" id="{1C719B44-FA92-594B-8E17-4A5C23A8F44E}"/>
                </a:ext>
              </a:extLst>
            </p:cNvPr>
            <p:cNvSpPr txBox="1">
              <a:spLocks noChangeArrowheads="1"/>
            </p:cNvSpPr>
            <p:nvPr/>
          </p:nvSpPr>
          <p:spPr bwMode="auto">
            <a:xfrm>
              <a:off x="4830" y="2962"/>
              <a:ext cx="738" cy="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server</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forgets x</a:t>
              </a:r>
            </a:p>
          </p:txBody>
        </p:sp>
        <p:grpSp>
          <p:nvGrpSpPr>
            <p:cNvPr id="379" name="Group 178">
              <a:extLst>
                <a:ext uri="{FF2B5EF4-FFF2-40B4-BE49-F238E27FC236}">
                  <a16:creationId xmlns:a16="http://schemas.microsoft.com/office/drawing/2014/main" id="{EC86099C-C8AD-6846-8AE7-34CA041B869C}"/>
                </a:ext>
              </a:extLst>
            </p:cNvPr>
            <p:cNvGrpSpPr>
              <a:grpSpLocks/>
            </p:cNvGrpSpPr>
            <p:nvPr/>
          </p:nvGrpSpPr>
          <p:grpSpPr bwMode="auto">
            <a:xfrm>
              <a:off x="3570" y="1119"/>
              <a:ext cx="391" cy="307"/>
              <a:chOff x="-44" y="1473"/>
              <a:chExt cx="981" cy="1105"/>
            </a:xfrm>
          </p:grpSpPr>
          <p:pic>
            <p:nvPicPr>
              <p:cNvPr id="413" name="Picture 179" descr="desktop_computer_stylized_medium">
                <a:extLst>
                  <a:ext uri="{FF2B5EF4-FFF2-40B4-BE49-F238E27FC236}">
                    <a16:creationId xmlns:a16="http://schemas.microsoft.com/office/drawing/2014/main" id="{F1C9C236-427D-834B-8DAC-99F53A437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 name="Freeform 180">
                <a:extLst>
                  <a:ext uri="{FF2B5EF4-FFF2-40B4-BE49-F238E27FC236}">
                    <a16:creationId xmlns:a16="http://schemas.microsoft.com/office/drawing/2014/main" id="{77EA5CD5-1868-AB46-B031-A7892A487F06}"/>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380" name="Group 181">
              <a:extLst>
                <a:ext uri="{FF2B5EF4-FFF2-40B4-BE49-F238E27FC236}">
                  <a16:creationId xmlns:a16="http://schemas.microsoft.com/office/drawing/2014/main" id="{D3F68FA6-F7DF-A146-A605-ABBDC8F8EFF8}"/>
                </a:ext>
              </a:extLst>
            </p:cNvPr>
            <p:cNvGrpSpPr>
              <a:grpSpLocks/>
            </p:cNvGrpSpPr>
            <p:nvPr/>
          </p:nvGrpSpPr>
          <p:grpSpPr bwMode="auto">
            <a:xfrm>
              <a:off x="4709" y="1107"/>
              <a:ext cx="212" cy="323"/>
              <a:chOff x="4140" y="429"/>
              <a:chExt cx="1425" cy="2396"/>
            </a:xfrm>
          </p:grpSpPr>
          <p:sp>
            <p:nvSpPr>
              <p:cNvPr id="381" name="Freeform 182">
                <a:extLst>
                  <a:ext uri="{FF2B5EF4-FFF2-40B4-BE49-F238E27FC236}">
                    <a16:creationId xmlns:a16="http://schemas.microsoft.com/office/drawing/2014/main" id="{1D2E36D3-F983-B54A-87F8-4B0FB1D0A97A}"/>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2" name="Rectangle 183">
                <a:extLst>
                  <a:ext uri="{FF2B5EF4-FFF2-40B4-BE49-F238E27FC236}">
                    <a16:creationId xmlns:a16="http://schemas.microsoft.com/office/drawing/2014/main" id="{86762413-0C19-5E4F-AA7E-12F7BBEF4FE0}"/>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83" name="Freeform 184">
                <a:extLst>
                  <a:ext uri="{FF2B5EF4-FFF2-40B4-BE49-F238E27FC236}">
                    <a16:creationId xmlns:a16="http://schemas.microsoft.com/office/drawing/2014/main" id="{9ABD2B3D-5A73-0E4B-91D1-78596AD0A854}"/>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4" name="Freeform 185">
                <a:extLst>
                  <a:ext uri="{FF2B5EF4-FFF2-40B4-BE49-F238E27FC236}">
                    <a16:creationId xmlns:a16="http://schemas.microsoft.com/office/drawing/2014/main" id="{CAECD6F3-58BC-F24D-9434-643EDC4E7A81}"/>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85" name="Rectangle 186">
                <a:extLst>
                  <a:ext uri="{FF2B5EF4-FFF2-40B4-BE49-F238E27FC236}">
                    <a16:creationId xmlns:a16="http://schemas.microsoft.com/office/drawing/2014/main" id="{D640048A-92E5-F240-B20B-73B8FE8B2413}"/>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6" name="Group 187">
                <a:extLst>
                  <a:ext uri="{FF2B5EF4-FFF2-40B4-BE49-F238E27FC236}">
                    <a16:creationId xmlns:a16="http://schemas.microsoft.com/office/drawing/2014/main" id="{55FC97C6-B1FB-854D-94BE-E7BED8E1DC83}"/>
                  </a:ext>
                </a:extLst>
              </p:cNvPr>
              <p:cNvGrpSpPr>
                <a:grpSpLocks/>
              </p:cNvGrpSpPr>
              <p:nvPr/>
            </p:nvGrpSpPr>
            <p:grpSpPr bwMode="auto">
              <a:xfrm>
                <a:off x="4749" y="668"/>
                <a:ext cx="581" cy="145"/>
                <a:chOff x="614" y="2568"/>
                <a:chExt cx="725" cy="139"/>
              </a:xfrm>
            </p:grpSpPr>
            <p:sp>
              <p:nvSpPr>
                <p:cNvPr id="411" name="AutoShape 188">
                  <a:extLst>
                    <a:ext uri="{FF2B5EF4-FFF2-40B4-BE49-F238E27FC236}">
                      <a16:creationId xmlns:a16="http://schemas.microsoft.com/office/drawing/2014/main" id="{E2DCD474-0D76-1D47-938B-0347B4119D35}"/>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2" name="AutoShape 189">
                  <a:extLst>
                    <a:ext uri="{FF2B5EF4-FFF2-40B4-BE49-F238E27FC236}">
                      <a16:creationId xmlns:a16="http://schemas.microsoft.com/office/drawing/2014/main" id="{ADC0CDA4-3ACC-784D-AFDA-1C6EA9C5411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7" name="Rectangle 190">
                <a:extLst>
                  <a:ext uri="{FF2B5EF4-FFF2-40B4-BE49-F238E27FC236}">
                    <a16:creationId xmlns:a16="http://schemas.microsoft.com/office/drawing/2014/main" id="{AEEFE7D3-0B38-EE42-AA94-340CFCA0C0A3}"/>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88" name="Group 191">
                <a:extLst>
                  <a:ext uri="{FF2B5EF4-FFF2-40B4-BE49-F238E27FC236}">
                    <a16:creationId xmlns:a16="http://schemas.microsoft.com/office/drawing/2014/main" id="{3BFA70F3-4887-4A45-A0B0-300E77757667}"/>
                  </a:ext>
                </a:extLst>
              </p:cNvPr>
              <p:cNvGrpSpPr>
                <a:grpSpLocks/>
              </p:cNvGrpSpPr>
              <p:nvPr/>
            </p:nvGrpSpPr>
            <p:grpSpPr bwMode="auto">
              <a:xfrm>
                <a:off x="4747" y="994"/>
                <a:ext cx="581" cy="134"/>
                <a:chOff x="614" y="2568"/>
                <a:chExt cx="725" cy="139"/>
              </a:xfrm>
            </p:grpSpPr>
            <p:sp>
              <p:nvSpPr>
                <p:cNvPr id="409" name="AutoShape 192">
                  <a:extLst>
                    <a:ext uri="{FF2B5EF4-FFF2-40B4-BE49-F238E27FC236}">
                      <a16:creationId xmlns:a16="http://schemas.microsoft.com/office/drawing/2014/main" id="{14B933DF-A76C-E94B-9362-3D28B4CBFFB6}"/>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0" name="AutoShape 193">
                  <a:extLst>
                    <a:ext uri="{FF2B5EF4-FFF2-40B4-BE49-F238E27FC236}">
                      <a16:creationId xmlns:a16="http://schemas.microsoft.com/office/drawing/2014/main" id="{D1EC9173-2D5E-F641-9324-62AF5244C467}"/>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89" name="Rectangle 194">
                <a:extLst>
                  <a:ext uri="{FF2B5EF4-FFF2-40B4-BE49-F238E27FC236}">
                    <a16:creationId xmlns:a16="http://schemas.microsoft.com/office/drawing/2014/main" id="{B180E0D5-32AA-5A4A-92D4-28F216DC536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0" name="Rectangle 195">
                <a:extLst>
                  <a:ext uri="{FF2B5EF4-FFF2-40B4-BE49-F238E27FC236}">
                    <a16:creationId xmlns:a16="http://schemas.microsoft.com/office/drawing/2014/main" id="{A3E70690-FEFF-2446-B890-3315B37B0B0D}"/>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1" name="Group 196">
                <a:extLst>
                  <a:ext uri="{FF2B5EF4-FFF2-40B4-BE49-F238E27FC236}">
                    <a16:creationId xmlns:a16="http://schemas.microsoft.com/office/drawing/2014/main" id="{4184D53B-C370-5248-82BB-5D96E5BF521A}"/>
                  </a:ext>
                </a:extLst>
              </p:cNvPr>
              <p:cNvGrpSpPr>
                <a:grpSpLocks/>
              </p:cNvGrpSpPr>
              <p:nvPr/>
            </p:nvGrpSpPr>
            <p:grpSpPr bwMode="auto">
              <a:xfrm>
                <a:off x="4735" y="1627"/>
                <a:ext cx="582" cy="151"/>
                <a:chOff x="614" y="2568"/>
                <a:chExt cx="725" cy="139"/>
              </a:xfrm>
            </p:grpSpPr>
            <p:sp>
              <p:nvSpPr>
                <p:cNvPr id="407" name="AutoShape 197">
                  <a:extLst>
                    <a:ext uri="{FF2B5EF4-FFF2-40B4-BE49-F238E27FC236}">
                      <a16:creationId xmlns:a16="http://schemas.microsoft.com/office/drawing/2014/main" id="{66CD18C8-97C8-AD49-8806-45F2C3FA3A20}"/>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8" name="AutoShape 198">
                  <a:extLst>
                    <a:ext uri="{FF2B5EF4-FFF2-40B4-BE49-F238E27FC236}">
                      <a16:creationId xmlns:a16="http://schemas.microsoft.com/office/drawing/2014/main" id="{E4596270-7ACC-5941-82EB-426AAF88315D}"/>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2" name="Freeform 199">
                <a:extLst>
                  <a:ext uri="{FF2B5EF4-FFF2-40B4-BE49-F238E27FC236}">
                    <a16:creationId xmlns:a16="http://schemas.microsoft.com/office/drawing/2014/main" id="{8D520046-573E-1549-A1AD-345D7B8191CB}"/>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393" name="Group 200">
                <a:extLst>
                  <a:ext uri="{FF2B5EF4-FFF2-40B4-BE49-F238E27FC236}">
                    <a16:creationId xmlns:a16="http://schemas.microsoft.com/office/drawing/2014/main" id="{CBDA9A7E-0A7F-D64B-867D-2FC72D58322A}"/>
                  </a:ext>
                </a:extLst>
              </p:cNvPr>
              <p:cNvGrpSpPr>
                <a:grpSpLocks/>
              </p:cNvGrpSpPr>
              <p:nvPr/>
            </p:nvGrpSpPr>
            <p:grpSpPr bwMode="auto">
              <a:xfrm>
                <a:off x="4739" y="1327"/>
                <a:ext cx="582" cy="139"/>
                <a:chOff x="614" y="2568"/>
                <a:chExt cx="725" cy="139"/>
              </a:xfrm>
            </p:grpSpPr>
            <p:sp>
              <p:nvSpPr>
                <p:cNvPr id="405" name="AutoShape 201">
                  <a:extLst>
                    <a:ext uri="{FF2B5EF4-FFF2-40B4-BE49-F238E27FC236}">
                      <a16:creationId xmlns:a16="http://schemas.microsoft.com/office/drawing/2014/main" id="{F7CB7A1E-7741-E24C-AFB5-5F057AFD0C52}"/>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6" name="AutoShape 202">
                  <a:extLst>
                    <a:ext uri="{FF2B5EF4-FFF2-40B4-BE49-F238E27FC236}">
                      <a16:creationId xmlns:a16="http://schemas.microsoft.com/office/drawing/2014/main" id="{93BC514D-19E5-DF47-87E9-7BF859D24356}"/>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94" name="Rectangle 203">
                <a:extLst>
                  <a:ext uri="{FF2B5EF4-FFF2-40B4-BE49-F238E27FC236}">
                    <a16:creationId xmlns:a16="http://schemas.microsoft.com/office/drawing/2014/main" id="{992A2C09-2187-A749-9718-F045A2349EA9}"/>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5" name="Freeform 204">
                <a:extLst>
                  <a:ext uri="{FF2B5EF4-FFF2-40B4-BE49-F238E27FC236}">
                    <a16:creationId xmlns:a16="http://schemas.microsoft.com/office/drawing/2014/main" id="{D473F289-DF79-1D4B-BA3A-57AFA552A24D}"/>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6" name="Freeform 205">
                <a:extLst>
                  <a:ext uri="{FF2B5EF4-FFF2-40B4-BE49-F238E27FC236}">
                    <a16:creationId xmlns:a16="http://schemas.microsoft.com/office/drawing/2014/main" id="{55F98009-7662-6D40-889B-2D6F20DE3EAB}"/>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7" name="Oval 206">
                <a:extLst>
                  <a:ext uri="{FF2B5EF4-FFF2-40B4-BE49-F238E27FC236}">
                    <a16:creationId xmlns:a16="http://schemas.microsoft.com/office/drawing/2014/main" id="{8C0E348C-3A61-F54D-B6E7-8EEC0C479961}"/>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98" name="Freeform 207">
                <a:extLst>
                  <a:ext uri="{FF2B5EF4-FFF2-40B4-BE49-F238E27FC236}">
                    <a16:creationId xmlns:a16="http://schemas.microsoft.com/office/drawing/2014/main" id="{06CDC36B-C766-0244-ABF7-3336A9C2E7B3}"/>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99" name="AutoShape 208">
                <a:extLst>
                  <a:ext uri="{FF2B5EF4-FFF2-40B4-BE49-F238E27FC236}">
                    <a16:creationId xmlns:a16="http://schemas.microsoft.com/office/drawing/2014/main" id="{E47AE9BE-71F7-0C40-BB36-B6201EAE727F}"/>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0" name="AutoShape 209">
                <a:extLst>
                  <a:ext uri="{FF2B5EF4-FFF2-40B4-BE49-F238E27FC236}">
                    <a16:creationId xmlns:a16="http://schemas.microsoft.com/office/drawing/2014/main" id="{6DDF70D2-966F-0443-BFEC-34DC981AB2D8}"/>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1" name="Oval 210">
                <a:extLst>
                  <a:ext uri="{FF2B5EF4-FFF2-40B4-BE49-F238E27FC236}">
                    <a16:creationId xmlns:a16="http://schemas.microsoft.com/office/drawing/2014/main" id="{DFF00D08-0F51-F044-8429-6F3D5CC28DB2}"/>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2" name="Oval 211">
                <a:extLst>
                  <a:ext uri="{FF2B5EF4-FFF2-40B4-BE49-F238E27FC236}">
                    <a16:creationId xmlns:a16="http://schemas.microsoft.com/office/drawing/2014/main" id="{BBFCC1D5-E5D6-FB46-9D8C-E8CE8BFE2270}"/>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03" name="Oval 212">
                <a:extLst>
                  <a:ext uri="{FF2B5EF4-FFF2-40B4-BE49-F238E27FC236}">
                    <a16:creationId xmlns:a16="http://schemas.microsoft.com/office/drawing/2014/main" id="{F4244C1D-3E80-C847-BD71-A4309DAB13CE}"/>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04" name="Rectangle 213">
                <a:extLst>
                  <a:ext uri="{FF2B5EF4-FFF2-40B4-BE49-F238E27FC236}">
                    <a16:creationId xmlns:a16="http://schemas.microsoft.com/office/drawing/2014/main" id="{F13C27D5-275D-5C47-9B76-D6F9DDED6AD3}"/>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0" name="Group 9">
            <a:extLst>
              <a:ext uri="{FF2B5EF4-FFF2-40B4-BE49-F238E27FC236}">
                <a16:creationId xmlns:a16="http://schemas.microsoft.com/office/drawing/2014/main" id="{3BB0CBF7-361A-5548-A01C-90FF3005AB01}"/>
              </a:ext>
            </a:extLst>
          </p:cNvPr>
          <p:cNvGrpSpPr/>
          <p:nvPr/>
        </p:nvGrpSpPr>
        <p:grpSpPr>
          <a:xfrm>
            <a:off x="9120415" y="5983461"/>
            <a:ext cx="3548742" cy="830997"/>
            <a:chOff x="8757558" y="5903267"/>
            <a:chExt cx="3548742" cy="830997"/>
          </a:xfrm>
        </p:grpSpPr>
        <p:sp>
          <p:nvSpPr>
            <p:cNvPr id="491" name="TextBox 490">
              <a:extLst>
                <a:ext uri="{FF2B5EF4-FFF2-40B4-BE49-F238E27FC236}">
                  <a16:creationId xmlns:a16="http://schemas.microsoft.com/office/drawing/2014/main" id="{9C02D14E-840C-344B-9763-DE44A289373C}"/>
                </a:ext>
              </a:extLst>
            </p:cNvPr>
            <p:cNvSpPr txBox="1"/>
            <p:nvPr/>
          </p:nvSpPr>
          <p:spPr>
            <a:xfrm>
              <a:off x="9372601" y="5903267"/>
              <a:ext cx="29336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Problem: dup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accepted!</a:t>
              </a:r>
            </a:p>
          </p:txBody>
        </p:sp>
        <p:pic>
          <p:nvPicPr>
            <p:cNvPr id="492" name="Picture 491" descr="A picture containing drawing&#10;&#10;Description automatically generated">
              <a:extLst>
                <a:ext uri="{FF2B5EF4-FFF2-40B4-BE49-F238E27FC236}">
                  <a16:creationId xmlns:a16="http://schemas.microsoft.com/office/drawing/2014/main" id="{44630E30-AB86-2744-AC77-B540735E14B7}"/>
                </a:ext>
              </a:extLst>
            </p:cNvPr>
            <p:cNvPicPr>
              <a:picLocks noChangeAspect="1"/>
            </p:cNvPicPr>
            <p:nvPr/>
          </p:nvPicPr>
          <p:blipFill>
            <a:blip r:embed="rId4"/>
            <a:stretch>
              <a:fillRect/>
            </a:stretch>
          </p:blipFill>
          <p:spPr>
            <a:xfrm>
              <a:off x="8757558" y="6003472"/>
              <a:ext cx="636815" cy="636815"/>
            </a:xfrm>
            <a:prstGeom prst="rect">
              <a:avLst/>
            </a:prstGeom>
          </p:spPr>
        </p:pic>
      </p:grpSp>
      <p:grpSp>
        <p:nvGrpSpPr>
          <p:cNvPr id="13" name="Group 12">
            <a:extLst>
              <a:ext uri="{FF2B5EF4-FFF2-40B4-BE49-F238E27FC236}">
                <a16:creationId xmlns:a16="http://schemas.microsoft.com/office/drawing/2014/main" id="{FF4B12AC-451D-994B-8F10-E450C0737005}"/>
              </a:ext>
            </a:extLst>
          </p:cNvPr>
          <p:cNvGrpSpPr/>
          <p:nvPr/>
        </p:nvGrpSpPr>
        <p:grpSpPr>
          <a:xfrm>
            <a:off x="8091532" y="3683267"/>
            <a:ext cx="3997325" cy="2365375"/>
            <a:chOff x="3185703" y="3422010"/>
            <a:chExt cx="3997325" cy="2365375"/>
          </a:xfrm>
        </p:grpSpPr>
        <p:sp>
          <p:nvSpPr>
            <p:cNvPr id="302" name="Freeform 86">
              <a:extLst>
                <a:ext uri="{FF2B5EF4-FFF2-40B4-BE49-F238E27FC236}">
                  <a16:creationId xmlns:a16="http://schemas.microsoft.com/office/drawing/2014/main" id="{38A816A8-A2A7-7540-BCC4-F843FEC5A429}"/>
                </a:ext>
              </a:extLst>
            </p:cNvPr>
            <p:cNvSpPr>
              <a:spLocks/>
            </p:cNvSpPr>
            <p:nvPr/>
          </p:nvSpPr>
          <p:spPr bwMode="auto">
            <a:xfrm>
              <a:off x="4431891" y="3661722"/>
              <a:ext cx="1501775" cy="1897063"/>
            </a:xfrm>
            <a:custGeom>
              <a:avLst/>
              <a:gdLst>
                <a:gd name="T0" fmla="*/ 0 w 946"/>
                <a:gd name="T1" fmla="*/ 15 h 1195"/>
                <a:gd name="T2" fmla="*/ 199 w 946"/>
                <a:gd name="T3" fmla="*/ 164 h 1195"/>
                <a:gd name="T4" fmla="*/ 320 w 946"/>
                <a:gd name="T5" fmla="*/ 960 h 1195"/>
                <a:gd name="T6" fmla="*/ 946 w 946"/>
                <a:gd name="T7" fmla="*/ 1138 h 11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 h="1195">
                  <a:moveTo>
                    <a:pt x="0" y="15"/>
                  </a:moveTo>
                  <a:cubicBezTo>
                    <a:pt x="32" y="40"/>
                    <a:pt x="114" y="0"/>
                    <a:pt x="199" y="164"/>
                  </a:cubicBezTo>
                  <a:cubicBezTo>
                    <a:pt x="284" y="328"/>
                    <a:pt x="195" y="798"/>
                    <a:pt x="320" y="960"/>
                  </a:cubicBezTo>
                  <a:cubicBezTo>
                    <a:pt x="477" y="1195"/>
                    <a:pt x="816" y="1101"/>
                    <a:pt x="946" y="1138"/>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303" name="Rectangle 88">
              <a:extLst>
                <a:ext uri="{FF2B5EF4-FFF2-40B4-BE49-F238E27FC236}">
                  <a16:creationId xmlns:a16="http://schemas.microsoft.com/office/drawing/2014/main" id="{2B3E4B53-E066-C34C-A204-C42E865280B3}"/>
                </a:ext>
              </a:extLst>
            </p:cNvPr>
            <p:cNvSpPr>
              <a:spLocks noChangeArrowheads="1"/>
            </p:cNvSpPr>
            <p:nvPr/>
          </p:nvSpPr>
          <p:spPr bwMode="auto">
            <a:xfrm>
              <a:off x="4782728" y="5196835"/>
              <a:ext cx="711200" cy="282575"/>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4" name="Text Box 87">
              <a:extLst>
                <a:ext uri="{FF2B5EF4-FFF2-40B4-BE49-F238E27FC236}">
                  <a16:creationId xmlns:a16="http://schemas.microsoft.com/office/drawing/2014/main" id="{3D13DFEA-C794-CD4D-B546-BEBC15495B31}"/>
                </a:ext>
              </a:extLst>
            </p:cNvPr>
            <p:cNvSpPr txBox="1">
              <a:spLocks noChangeArrowheads="1"/>
            </p:cNvSpPr>
            <p:nvPr/>
          </p:nvSpPr>
          <p:spPr bwMode="auto">
            <a:xfrm>
              <a:off x="4468403" y="5152385"/>
              <a:ext cx="1092200"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data(x+1)</a:t>
              </a:r>
            </a:p>
          </p:txBody>
        </p:sp>
        <p:sp>
          <p:nvSpPr>
            <p:cNvPr id="305" name="Text Box 89">
              <a:extLst>
                <a:ext uri="{FF2B5EF4-FFF2-40B4-BE49-F238E27FC236}">
                  <a16:creationId xmlns:a16="http://schemas.microsoft.com/office/drawing/2014/main" id="{5708E844-9ADD-5141-AEAF-930791B6807E}"/>
                </a:ext>
              </a:extLst>
            </p:cNvPr>
            <p:cNvSpPr txBox="1">
              <a:spLocks noChangeArrowheads="1"/>
            </p:cNvSpPr>
            <p:nvPr/>
          </p:nvSpPr>
          <p:spPr bwMode="auto">
            <a:xfrm>
              <a:off x="3185703" y="3422010"/>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endParaRPr>
            </a:p>
          </p:txBody>
        </p:sp>
        <p:sp>
          <p:nvSpPr>
            <p:cNvPr id="306" name="Text Box 90">
              <a:extLst>
                <a:ext uri="{FF2B5EF4-FFF2-40B4-BE49-F238E27FC236}">
                  <a16:creationId xmlns:a16="http://schemas.microsoft.com/office/drawing/2014/main" id="{32C37D16-8B61-D246-B162-8D0E36A5BA9F}"/>
                </a:ext>
              </a:extLst>
            </p:cNvPr>
            <p:cNvSpPr txBox="1">
              <a:spLocks noChangeArrowheads="1"/>
            </p:cNvSpPr>
            <p:nvPr/>
          </p:nvSpPr>
          <p:spPr bwMode="auto">
            <a:xfrm>
              <a:off x="6011453" y="5279385"/>
              <a:ext cx="1171575"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accept</a:t>
              </a:r>
            </a:p>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data(x+1)</a:t>
              </a:r>
            </a:p>
          </p:txBody>
        </p:sp>
      </p:grpSp>
      <p:grpSp>
        <p:nvGrpSpPr>
          <p:cNvPr id="12" name="Group 11">
            <a:extLst>
              <a:ext uri="{FF2B5EF4-FFF2-40B4-BE49-F238E27FC236}">
                <a16:creationId xmlns:a16="http://schemas.microsoft.com/office/drawing/2014/main" id="{2FBF50D0-D345-1348-8991-01B659F7A8D4}"/>
              </a:ext>
            </a:extLst>
          </p:cNvPr>
          <p:cNvGrpSpPr/>
          <p:nvPr/>
        </p:nvGrpSpPr>
        <p:grpSpPr>
          <a:xfrm>
            <a:off x="7997186" y="2493962"/>
            <a:ext cx="3646488" cy="2992438"/>
            <a:chOff x="3134903" y="2369497"/>
            <a:chExt cx="3646488" cy="2992438"/>
          </a:xfrm>
        </p:grpSpPr>
        <p:grpSp>
          <p:nvGrpSpPr>
            <p:cNvPr id="7" name="Group 6">
              <a:extLst>
                <a:ext uri="{FF2B5EF4-FFF2-40B4-BE49-F238E27FC236}">
                  <a16:creationId xmlns:a16="http://schemas.microsoft.com/office/drawing/2014/main" id="{6190F2C1-0C5D-3A42-A359-9CD3AF8C99E1}"/>
                </a:ext>
              </a:extLst>
            </p:cNvPr>
            <p:cNvGrpSpPr/>
            <p:nvPr/>
          </p:nvGrpSpPr>
          <p:grpSpPr>
            <a:xfrm>
              <a:off x="3134903" y="2369497"/>
              <a:ext cx="3646488" cy="2992438"/>
              <a:chOff x="3134903" y="2369497"/>
              <a:chExt cx="3646488" cy="2992438"/>
            </a:xfrm>
          </p:grpSpPr>
          <p:grpSp>
            <p:nvGrpSpPr>
              <p:cNvPr id="5" name="Group 4">
                <a:extLst>
                  <a:ext uri="{FF2B5EF4-FFF2-40B4-BE49-F238E27FC236}">
                    <a16:creationId xmlns:a16="http://schemas.microsoft.com/office/drawing/2014/main" id="{56EB4120-1B3C-1046-99F5-B25161010680}"/>
                  </a:ext>
                </a:extLst>
              </p:cNvPr>
              <p:cNvGrpSpPr/>
              <p:nvPr/>
            </p:nvGrpSpPr>
            <p:grpSpPr>
              <a:xfrm>
                <a:off x="3134903" y="2369497"/>
                <a:ext cx="3646488" cy="2992438"/>
                <a:chOff x="3134903" y="2369497"/>
                <a:chExt cx="3646488" cy="2992438"/>
              </a:xfrm>
            </p:grpSpPr>
            <p:sp>
              <p:nvSpPr>
                <p:cNvPr id="296" name="Text Box 69">
                  <a:extLst>
                    <a:ext uri="{FF2B5EF4-FFF2-40B4-BE49-F238E27FC236}">
                      <a16:creationId xmlns:a16="http://schemas.microsoft.com/office/drawing/2014/main" id="{EE39D5A5-75E8-1642-A928-9D7249ADC116}"/>
                    </a:ext>
                  </a:extLst>
                </p:cNvPr>
                <p:cNvSpPr txBox="1">
                  <a:spLocks noChangeArrowheads="1"/>
                </p:cNvSpPr>
                <p:nvPr/>
              </p:nvSpPr>
              <p:spPr bwMode="auto">
                <a:xfrm>
                  <a:off x="3134903" y="2369497"/>
                  <a:ext cx="1273175" cy="752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retransmit</a:t>
                  </a:r>
                </a:p>
                <a:p>
                  <a:pPr marL="0" marR="0" lvl="0" indent="0" algn="r" defTabSz="914400" rtl="0" eaLnBrk="0" fontAlgn="base" latinLnBrk="0" hangingPunct="0">
                    <a:lnSpc>
                      <a:spcPct val="85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req_conn(x)</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97" name="Freeform 70">
                  <a:extLst>
                    <a:ext uri="{FF2B5EF4-FFF2-40B4-BE49-F238E27FC236}">
                      <a16:creationId xmlns:a16="http://schemas.microsoft.com/office/drawing/2014/main" id="{87666E37-BAB8-714B-BDF4-51ADC162FD6B}"/>
                    </a:ext>
                  </a:extLst>
                </p:cNvPr>
                <p:cNvSpPr>
                  <a:spLocks/>
                </p:cNvSpPr>
                <p:nvPr/>
              </p:nvSpPr>
              <p:spPr bwMode="auto">
                <a:xfrm>
                  <a:off x="4449353" y="2671122"/>
                  <a:ext cx="1527175" cy="2559050"/>
                </a:xfrm>
                <a:custGeom>
                  <a:avLst/>
                  <a:gdLst>
                    <a:gd name="T0" fmla="*/ 0 w 962"/>
                    <a:gd name="T1" fmla="*/ 0 h 1612"/>
                    <a:gd name="T2" fmla="*/ 306 w 962"/>
                    <a:gd name="T3" fmla="*/ 234 h 1612"/>
                    <a:gd name="T4" fmla="*/ 467 w 962"/>
                    <a:gd name="T5" fmla="*/ 1342 h 1612"/>
                    <a:gd name="T6" fmla="*/ 962 w 962"/>
                    <a:gd name="T7" fmla="*/ 1612 h 16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62" h="1612">
                      <a:moveTo>
                        <a:pt x="0" y="0"/>
                      </a:moveTo>
                      <a:cubicBezTo>
                        <a:pt x="50" y="40"/>
                        <a:pt x="228" y="10"/>
                        <a:pt x="306" y="234"/>
                      </a:cubicBezTo>
                      <a:cubicBezTo>
                        <a:pt x="384" y="458"/>
                        <a:pt x="358" y="1112"/>
                        <a:pt x="467" y="1342"/>
                      </a:cubicBezTo>
                      <a:cubicBezTo>
                        <a:pt x="576" y="1572"/>
                        <a:pt x="779" y="1601"/>
                        <a:pt x="962" y="1612"/>
                      </a:cubicBezTo>
                    </a:path>
                  </a:pathLst>
                </a:custGeom>
                <a:noFill/>
                <a:ln w="28575" cap="flat" cmpd="sng">
                  <a:solidFill>
                    <a:srgbClr val="000099"/>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8" name="Text Box 71">
                  <a:extLst>
                    <a:ext uri="{FF2B5EF4-FFF2-40B4-BE49-F238E27FC236}">
                      <a16:creationId xmlns:a16="http://schemas.microsoft.com/office/drawing/2014/main" id="{B25E41D2-C0CA-EB48-880B-B13A1DD07596}"/>
                    </a:ext>
                  </a:extLst>
                </p:cNvPr>
                <p:cNvSpPr txBox="1">
                  <a:spLocks noChangeArrowheads="1"/>
                </p:cNvSpPr>
                <p:nvPr/>
              </p:nvSpPr>
              <p:spPr bwMode="auto">
                <a:xfrm>
                  <a:off x="6009866" y="5025385"/>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sp>
            <p:nvSpPr>
              <p:cNvPr id="299" name="Oval 72">
                <a:extLst>
                  <a:ext uri="{FF2B5EF4-FFF2-40B4-BE49-F238E27FC236}">
                    <a16:creationId xmlns:a16="http://schemas.microsoft.com/office/drawing/2014/main" id="{64BE47B6-AB1B-DB4F-891D-6475A8808F8F}"/>
                  </a:ext>
                </a:extLst>
              </p:cNvPr>
              <p:cNvSpPr>
                <a:spLocks noChangeArrowheads="1"/>
              </p:cNvSpPr>
              <p:nvPr/>
            </p:nvSpPr>
            <p:spPr bwMode="auto">
              <a:xfrm>
                <a:off x="5933666" y="5152385"/>
                <a:ext cx="90488" cy="88900"/>
              </a:xfrm>
              <a:prstGeom prst="ellipse">
                <a:avLst/>
              </a:prstGeom>
              <a:solidFill>
                <a:srgbClr val="CC0000"/>
              </a:solidFill>
              <a:ln w="9525">
                <a:solidFill>
                  <a:srgbClr val="CC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endParaRPr>
              </a:p>
            </p:txBody>
          </p:sp>
        </p:grpSp>
        <p:sp>
          <p:nvSpPr>
            <p:cNvPr id="300" name="Rectangle 74">
              <a:extLst>
                <a:ext uri="{FF2B5EF4-FFF2-40B4-BE49-F238E27FC236}">
                  <a16:creationId xmlns:a16="http://schemas.microsoft.com/office/drawing/2014/main" id="{27FAA0CE-40E3-9343-AB09-AE069D66FDA9}"/>
                </a:ext>
              </a:extLst>
            </p:cNvPr>
            <p:cNvSpPr>
              <a:spLocks noChangeArrowheads="1"/>
            </p:cNvSpPr>
            <p:nvPr/>
          </p:nvSpPr>
          <p:spPr bwMode="auto">
            <a:xfrm>
              <a:off x="4660491" y="4725570"/>
              <a:ext cx="1071563" cy="26035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01" name="Text Box 75">
              <a:extLst>
                <a:ext uri="{FF2B5EF4-FFF2-40B4-BE49-F238E27FC236}">
                  <a16:creationId xmlns:a16="http://schemas.microsoft.com/office/drawing/2014/main" id="{DDB36B2F-A920-A540-B13F-3450D027F31C}"/>
                </a:ext>
              </a:extLst>
            </p:cNvPr>
            <p:cNvSpPr txBox="1">
              <a:spLocks noChangeArrowheads="1"/>
            </p:cNvSpPr>
            <p:nvPr/>
          </p:nvSpPr>
          <p:spPr bwMode="auto">
            <a:xfrm>
              <a:off x="4768441" y="4650731"/>
              <a:ext cx="1273175" cy="33655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err="1">
                  <a:ln>
                    <a:noFill/>
                  </a:ln>
                  <a:solidFill>
                    <a:srgbClr val="000000"/>
                  </a:solidFill>
                  <a:effectLst/>
                  <a:uLnTx/>
                  <a:uFillTx/>
                  <a:latin typeface="Tahoma" charset="0"/>
                  <a:ea typeface="ＭＳ Ｐゴシック" charset="0"/>
                  <a:cs typeface="+mn-cs"/>
                </a:rPr>
                <a:t>req_conn</a:t>
              </a: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(x)</a:t>
              </a:r>
            </a:p>
          </p:txBody>
        </p:sp>
      </p:grpSp>
      <p:sp>
        <p:nvSpPr>
          <p:cNvPr id="14" name="Freeform 13">
            <a:extLst>
              <a:ext uri="{FF2B5EF4-FFF2-40B4-BE49-F238E27FC236}">
                <a16:creationId xmlns:a16="http://schemas.microsoft.com/office/drawing/2014/main" id="{1777275B-B883-3D44-8A7B-6DD2718917C4}"/>
              </a:ext>
            </a:extLst>
          </p:cNvPr>
          <p:cNvSpPr/>
          <p:nvPr/>
        </p:nvSpPr>
        <p:spPr>
          <a:xfrm>
            <a:off x="7997371" y="1857830"/>
            <a:ext cx="4194629" cy="3062514"/>
          </a:xfrm>
          <a:custGeom>
            <a:avLst/>
            <a:gdLst>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481943 w 3889829"/>
              <a:gd name="connsiteY8" fmla="*/ 2540000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1190172 w 3889829"/>
              <a:gd name="connsiteY9" fmla="*/ 2931886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49715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106057"/>
              <a:gd name="connsiteX1" fmla="*/ 1016000 w 3889829"/>
              <a:gd name="connsiteY1" fmla="*/ 29029 h 3106057"/>
              <a:gd name="connsiteX2" fmla="*/ 1611086 w 3889829"/>
              <a:gd name="connsiteY2" fmla="*/ 58057 h 3106057"/>
              <a:gd name="connsiteX3" fmla="*/ 2989943 w 3889829"/>
              <a:gd name="connsiteY3" fmla="*/ 101600 h 3106057"/>
              <a:gd name="connsiteX4" fmla="*/ 3889829 w 3889829"/>
              <a:gd name="connsiteY4" fmla="*/ 87086 h 3106057"/>
              <a:gd name="connsiteX5" fmla="*/ 3860800 w 3889829"/>
              <a:gd name="connsiteY5" fmla="*/ 3091543 h 3106057"/>
              <a:gd name="connsiteX6" fmla="*/ 3468915 w 3889829"/>
              <a:gd name="connsiteY6" fmla="*/ 2540000 h 3106057"/>
              <a:gd name="connsiteX7" fmla="*/ 3265715 w 3889829"/>
              <a:gd name="connsiteY7" fmla="*/ 2510971 h 3106057"/>
              <a:gd name="connsiteX8" fmla="*/ 2598057 w 3889829"/>
              <a:gd name="connsiteY8" fmla="*/ 2525486 h 3106057"/>
              <a:gd name="connsiteX9" fmla="*/ 2235201 w 3889829"/>
              <a:gd name="connsiteY9" fmla="*/ 2801257 h 3106057"/>
              <a:gd name="connsiteX10" fmla="*/ 435429 w 3889829"/>
              <a:gd name="connsiteY10" fmla="*/ 3106057 h 3106057"/>
              <a:gd name="connsiteX11" fmla="*/ 29029 w 3889829"/>
              <a:gd name="connsiteY11" fmla="*/ 3062514 h 3106057"/>
              <a:gd name="connsiteX12" fmla="*/ 0 w 3889829"/>
              <a:gd name="connsiteY12" fmla="*/ 0 h 3106057"/>
              <a:gd name="connsiteX0" fmla="*/ 0 w 3889829"/>
              <a:gd name="connsiteY0" fmla="*/ 0 h 3091543"/>
              <a:gd name="connsiteX1" fmla="*/ 1016000 w 3889829"/>
              <a:gd name="connsiteY1" fmla="*/ 29029 h 3091543"/>
              <a:gd name="connsiteX2" fmla="*/ 1611086 w 3889829"/>
              <a:gd name="connsiteY2" fmla="*/ 58057 h 3091543"/>
              <a:gd name="connsiteX3" fmla="*/ 2989943 w 3889829"/>
              <a:gd name="connsiteY3" fmla="*/ 101600 h 3091543"/>
              <a:gd name="connsiteX4" fmla="*/ 3889829 w 3889829"/>
              <a:gd name="connsiteY4" fmla="*/ 87086 h 3091543"/>
              <a:gd name="connsiteX5" fmla="*/ 3860800 w 3889829"/>
              <a:gd name="connsiteY5" fmla="*/ 3091543 h 3091543"/>
              <a:gd name="connsiteX6" fmla="*/ 3468915 w 3889829"/>
              <a:gd name="connsiteY6" fmla="*/ 2540000 h 3091543"/>
              <a:gd name="connsiteX7" fmla="*/ 3265715 w 3889829"/>
              <a:gd name="connsiteY7" fmla="*/ 2510971 h 3091543"/>
              <a:gd name="connsiteX8" fmla="*/ 2598057 w 3889829"/>
              <a:gd name="connsiteY8" fmla="*/ 2525486 h 3091543"/>
              <a:gd name="connsiteX9" fmla="*/ 2235201 w 3889829"/>
              <a:gd name="connsiteY9" fmla="*/ 2801257 h 3091543"/>
              <a:gd name="connsiteX10" fmla="*/ 1088572 w 3889829"/>
              <a:gd name="connsiteY10" fmla="*/ 3033485 h 3091543"/>
              <a:gd name="connsiteX11" fmla="*/ 29029 w 3889829"/>
              <a:gd name="connsiteY11" fmla="*/ 3062514 h 3091543"/>
              <a:gd name="connsiteX12" fmla="*/ 0 w 3889829"/>
              <a:gd name="connsiteY12" fmla="*/ 0 h 3091543"/>
              <a:gd name="connsiteX0" fmla="*/ 0 w 4209143"/>
              <a:gd name="connsiteY0" fmla="*/ 14514 h 3062514"/>
              <a:gd name="connsiteX1" fmla="*/ 1335314 w 4209143"/>
              <a:gd name="connsiteY1" fmla="*/ 0 h 3062514"/>
              <a:gd name="connsiteX2" fmla="*/ 1930400 w 4209143"/>
              <a:gd name="connsiteY2" fmla="*/ 29028 h 3062514"/>
              <a:gd name="connsiteX3" fmla="*/ 3309257 w 4209143"/>
              <a:gd name="connsiteY3" fmla="*/ 72571 h 3062514"/>
              <a:gd name="connsiteX4" fmla="*/ 4209143 w 4209143"/>
              <a:gd name="connsiteY4" fmla="*/ 58057 h 3062514"/>
              <a:gd name="connsiteX5" fmla="*/ 4180114 w 4209143"/>
              <a:gd name="connsiteY5" fmla="*/ 3062514 h 3062514"/>
              <a:gd name="connsiteX6" fmla="*/ 3788229 w 4209143"/>
              <a:gd name="connsiteY6" fmla="*/ 2510971 h 3062514"/>
              <a:gd name="connsiteX7" fmla="*/ 3585029 w 4209143"/>
              <a:gd name="connsiteY7" fmla="*/ 2481942 h 3062514"/>
              <a:gd name="connsiteX8" fmla="*/ 2917371 w 4209143"/>
              <a:gd name="connsiteY8" fmla="*/ 2496457 h 3062514"/>
              <a:gd name="connsiteX9" fmla="*/ 2554515 w 4209143"/>
              <a:gd name="connsiteY9" fmla="*/ 2772228 h 3062514"/>
              <a:gd name="connsiteX10" fmla="*/ 1407886 w 4209143"/>
              <a:gd name="connsiteY10" fmla="*/ 3004456 h 3062514"/>
              <a:gd name="connsiteX11" fmla="*/ 348343 w 4209143"/>
              <a:gd name="connsiteY11" fmla="*/ 3033485 h 3062514"/>
              <a:gd name="connsiteX12" fmla="*/ 0 w 4209143"/>
              <a:gd name="connsiteY12" fmla="*/ 14514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333829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101600 w 4194629"/>
              <a:gd name="connsiteY11" fmla="*/ 3033485 h 3062514"/>
              <a:gd name="connsiteX12" fmla="*/ 0 w 4194629"/>
              <a:gd name="connsiteY12" fmla="*/ 29028 h 3062514"/>
              <a:gd name="connsiteX0" fmla="*/ 0 w 4194629"/>
              <a:gd name="connsiteY0" fmla="*/ 29028 h 3062514"/>
              <a:gd name="connsiteX1" fmla="*/ 1320800 w 4194629"/>
              <a:gd name="connsiteY1" fmla="*/ 0 h 3062514"/>
              <a:gd name="connsiteX2" fmla="*/ 1915886 w 4194629"/>
              <a:gd name="connsiteY2" fmla="*/ 29028 h 3062514"/>
              <a:gd name="connsiteX3" fmla="*/ 3294743 w 4194629"/>
              <a:gd name="connsiteY3" fmla="*/ 72571 h 3062514"/>
              <a:gd name="connsiteX4" fmla="*/ 4194629 w 4194629"/>
              <a:gd name="connsiteY4" fmla="*/ 58057 h 3062514"/>
              <a:gd name="connsiteX5" fmla="*/ 4165600 w 4194629"/>
              <a:gd name="connsiteY5" fmla="*/ 3062514 h 3062514"/>
              <a:gd name="connsiteX6" fmla="*/ 3773715 w 4194629"/>
              <a:gd name="connsiteY6" fmla="*/ 2510971 h 3062514"/>
              <a:gd name="connsiteX7" fmla="*/ 3570515 w 4194629"/>
              <a:gd name="connsiteY7" fmla="*/ 2481942 h 3062514"/>
              <a:gd name="connsiteX8" fmla="*/ 2902857 w 4194629"/>
              <a:gd name="connsiteY8" fmla="*/ 2496457 h 3062514"/>
              <a:gd name="connsiteX9" fmla="*/ 2540001 w 4194629"/>
              <a:gd name="connsiteY9" fmla="*/ 2772228 h 3062514"/>
              <a:gd name="connsiteX10" fmla="*/ 1393372 w 4194629"/>
              <a:gd name="connsiteY10" fmla="*/ 3004456 h 3062514"/>
              <a:gd name="connsiteX11" fmla="*/ 29028 w 4194629"/>
              <a:gd name="connsiteY11" fmla="*/ 3033485 h 3062514"/>
              <a:gd name="connsiteX12" fmla="*/ 0 w 4194629"/>
              <a:gd name="connsiteY12" fmla="*/ 29028 h 306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4629" h="3062514">
                <a:moveTo>
                  <a:pt x="0" y="29028"/>
                </a:moveTo>
                <a:lnTo>
                  <a:pt x="1320800" y="0"/>
                </a:lnTo>
                <a:lnTo>
                  <a:pt x="1915886" y="29028"/>
                </a:lnTo>
                <a:lnTo>
                  <a:pt x="3294743" y="72571"/>
                </a:lnTo>
                <a:lnTo>
                  <a:pt x="4194629" y="58057"/>
                </a:lnTo>
                <a:lnTo>
                  <a:pt x="4165600" y="3062514"/>
                </a:lnTo>
                <a:lnTo>
                  <a:pt x="3773715" y="2510971"/>
                </a:lnTo>
                <a:lnTo>
                  <a:pt x="3570515" y="2481942"/>
                </a:lnTo>
                <a:lnTo>
                  <a:pt x="2902857" y="2496457"/>
                </a:lnTo>
                <a:lnTo>
                  <a:pt x="2540001" y="2772228"/>
                </a:lnTo>
                <a:lnTo>
                  <a:pt x="1393372" y="3004456"/>
                </a:lnTo>
                <a:lnTo>
                  <a:pt x="29028" y="3033485"/>
                </a:lnTo>
                <a:lnTo>
                  <a:pt x="0" y="29028"/>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06671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3-way handshake</a:t>
            </a:r>
            <a:endParaRPr lang="en-US" sz="4400" b="0" dirty="0"/>
          </a:p>
        </p:txBody>
      </p:sp>
      <p:sp>
        <p:nvSpPr>
          <p:cNvPr id="215" name="Line 5">
            <a:extLst>
              <a:ext uri="{FF2B5EF4-FFF2-40B4-BE49-F238E27FC236}">
                <a16:creationId xmlns:a16="http://schemas.microsoft.com/office/drawing/2014/main" id="{977A2B4A-655D-5443-8A4F-92884511787E}"/>
              </a:ext>
            </a:extLst>
          </p:cNvPr>
          <p:cNvSpPr>
            <a:spLocks noChangeShapeType="1"/>
          </p:cNvSpPr>
          <p:nvPr/>
        </p:nvSpPr>
        <p:spPr bwMode="auto">
          <a:xfrm flipH="1">
            <a:off x="4796631" y="3078661"/>
            <a:ext cx="1588" cy="2470150"/>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nvGrpSpPr>
          <p:cNvPr id="216" name="Group 102">
            <a:extLst>
              <a:ext uri="{FF2B5EF4-FFF2-40B4-BE49-F238E27FC236}">
                <a16:creationId xmlns:a16="http://schemas.microsoft.com/office/drawing/2014/main" id="{1F3D6A6C-5FEE-8646-8A80-04AC9F3BFF74}"/>
              </a:ext>
            </a:extLst>
          </p:cNvPr>
          <p:cNvGrpSpPr>
            <a:grpSpLocks/>
          </p:cNvGrpSpPr>
          <p:nvPr/>
        </p:nvGrpSpPr>
        <p:grpSpPr bwMode="auto">
          <a:xfrm>
            <a:off x="2810669" y="3005636"/>
            <a:ext cx="4494212" cy="955675"/>
            <a:chOff x="810" y="1363"/>
            <a:chExt cx="2831" cy="602"/>
          </a:xfrm>
        </p:grpSpPr>
        <p:sp>
          <p:nvSpPr>
            <p:cNvPr id="217" name="Line 10">
              <a:extLst>
                <a:ext uri="{FF2B5EF4-FFF2-40B4-BE49-F238E27FC236}">
                  <a16:creationId xmlns:a16="http://schemas.microsoft.com/office/drawing/2014/main" id="{EE87312F-9111-3748-8D8C-BFB220C5EE37}"/>
                </a:ext>
              </a:extLst>
            </p:cNvPr>
            <p:cNvSpPr>
              <a:spLocks noChangeShapeType="1"/>
            </p:cNvSpPr>
            <p:nvPr/>
          </p:nvSpPr>
          <p:spPr bwMode="auto">
            <a:xfrm>
              <a:off x="2062" y="1502"/>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8" name="Rectangle 12">
              <a:extLst>
                <a:ext uri="{FF2B5EF4-FFF2-40B4-BE49-F238E27FC236}">
                  <a16:creationId xmlns:a16="http://schemas.microsoft.com/office/drawing/2014/main" id="{F50F8FCD-3A00-574F-A159-92B207C593BD}"/>
                </a:ext>
              </a:extLst>
            </p:cNvPr>
            <p:cNvSpPr>
              <a:spLocks noChangeArrowheads="1"/>
            </p:cNvSpPr>
            <p:nvPr/>
          </p:nvSpPr>
          <p:spPr bwMode="auto">
            <a:xfrm>
              <a:off x="2518" y="1565"/>
              <a:ext cx="590"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19" name="Text Box 13">
              <a:extLst>
                <a:ext uri="{FF2B5EF4-FFF2-40B4-BE49-F238E27FC236}">
                  <a16:creationId xmlns:a16="http://schemas.microsoft.com/office/drawing/2014/main" id="{24E8EE1C-DBA9-8F4D-82EE-29CEECDFAAD7}"/>
                </a:ext>
              </a:extLst>
            </p:cNvPr>
            <p:cNvSpPr txBox="1">
              <a:spLocks noChangeArrowheads="1"/>
            </p:cNvSpPr>
            <p:nvPr/>
          </p:nvSpPr>
          <p:spPr bwMode="auto">
            <a:xfrm>
              <a:off x="2310" y="1624"/>
              <a:ext cx="1096"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Seq=x</a:t>
              </a:r>
            </a:p>
          </p:txBody>
        </p:sp>
        <p:sp>
          <p:nvSpPr>
            <p:cNvPr id="220" name="Text Box 21">
              <a:extLst>
                <a:ext uri="{FF2B5EF4-FFF2-40B4-BE49-F238E27FC236}">
                  <a16:creationId xmlns:a16="http://schemas.microsoft.com/office/drawing/2014/main" id="{8343DEBF-07A5-D746-BE48-88F38BD40754}"/>
                </a:ext>
              </a:extLst>
            </p:cNvPr>
            <p:cNvSpPr txBox="1">
              <a:spLocks noChangeArrowheads="1"/>
            </p:cNvSpPr>
            <p:nvPr/>
          </p:nvSpPr>
          <p:spPr bwMode="auto">
            <a:xfrm>
              <a:off x="810" y="1363"/>
              <a:ext cx="1230"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x</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 msg</a:t>
              </a:r>
            </a:p>
          </p:txBody>
        </p:sp>
      </p:grpSp>
      <p:sp>
        <p:nvSpPr>
          <p:cNvPr id="221" name="Line 22">
            <a:extLst>
              <a:ext uri="{FF2B5EF4-FFF2-40B4-BE49-F238E27FC236}">
                <a16:creationId xmlns:a16="http://schemas.microsoft.com/office/drawing/2014/main" id="{2FC7049F-93A3-A84A-9D90-B3F4B6E3F6E9}"/>
              </a:ext>
            </a:extLst>
          </p:cNvPr>
          <p:cNvSpPr>
            <a:spLocks noChangeShapeType="1"/>
          </p:cNvSpPr>
          <p:nvPr/>
        </p:nvSpPr>
        <p:spPr bwMode="auto">
          <a:xfrm flipH="1">
            <a:off x="7385844" y="3148511"/>
            <a:ext cx="1587" cy="3417888"/>
          </a:xfrm>
          <a:prstGeom prst="line">
            <a:avLst/>
          </a:prstGeom>
          <a:noFill/>
          <a:ln w="9525">
            <a:solidFill>
              <a:srgbClr val="777777"/>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22" name="Text Box 92">
            <a:extLst>
              <a:ext uri="{FF2B5EF4-FFF2-40B4-BE49-F238E27FC236}">
                <a16:creationId xmlns:a16="http://schemas.microsoft.com/office/drawing/2014/main" id="{8192AE36-3CEB-7940-A712-3437D9AE1C17}"/>
              </a:ext>
            </a:extLst>
          </p:cNvPr>
          <p:cNvSpPr txBox="1">
            <a:spLocks noChangeArrowheads="1"/>
          </p:cNvSpPr>
          <p:nvPr/>
        </p:nvSpPr>
        <p:spPr bwMode="auto">
          <a:xfrm>
            <a:off x="9571831" y="5986961"/>
            <a:ext cx="7715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grpSp>
        <p:nvGrpSpPr>
          <p:cNvPr id="223" name="Group 109">
            <a:extLst>
              <a:ext uri="{FF2B5EF4-FFF2-40B4-BE49-F238E27FC236}">
                <a16:creationId xmlns:a16="http://schemas.microsoft.com/office/drawing/2014/main" id="{9180F1A8-9EF0-3C49-80B2-6C9528088F36}"/>
              </a:ext>
            </a:extLst>
          </p:cNvPr>
          <p:cNvGrpSpPr>
            <a:grpSpLocks/>
          </p:cNvGrpSpPr>
          <p:nvPr/>
        </p:nvGrpSpPr>
        <p:grpSpPr bwMode="auto">
          <a:xfrm>
            <a:off x="4795044" y="3675561"/>
            <a:ext cx="4519612" cy="1425575"/>
            <a:chOff x="2060" y="1785"/>
            <a:chExt cx="2847" cy="898"/>
          </a:xfrm>
        </p:grpSpPr>
        <p:sp>
          <p:nvSpPr>
            <p:cNvPr id="224" name="Line 11">
              <a:extLst>
                <a:ext uri="{FF2B5EF4-FFF2-40B4-BE49-F238E27FC236}">
                  <a16:creationId xmlns:a16="http://schemas.microsoft.com/office/drawing/2014/main" id="{660BD729-B466-584F-9DAC-1C1358024968}"/>
                </a:ext>
              </a:extLst>
            </p:cNvPr>
            <p:cNvSpPr>
              <a:spLocks noChangeShapeType="1"/>
            </p:cNvSpPr>
            <p:nvPr/>
          </p:nvSpPr>
          <p:spPr bwMode="auto">
            <a:xfrm flipH="1">
              <a:off x="2060" y="2031"/>
              <a:ext cx="1580" cy="652"/>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5" name="Rectangle 14">
              <a:extLst>
                <a:ext uri="{FF2B5EF4-FFF2-40B4-BE49-F238E27FC236}">
                  <a16:creationId xmlns:a16="http://schemas.microsoft.com/office/drawing/2014/main" id="{36832487-CAD9-A047-9D5F-96D1B02D3E65}"/>
                </a:ext>
              </a:extLst>
            </p:cNvPr>
            <p:cNvSpPr>
              <a:spLocks noChangeArrowheads="1"/>
            </p:cNvSpPr>
            <p:nvPr/>
          </p:nvSpPr>
          <p:spPr bwMode="auto">
            <a:xfrm>
              <a:off x="2381" y="2206"/>
              <a:ext cx="896" cy="32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26" name="Text Box 83">
              <a:extLst>
                <a:ext uri="{FF2B5EF4-FFF2-40B4-BE49-F238E27FC236}">
                  <a16:creationId xmlns:a16="http://schemas.microsoft.com/office/drawing/2014/main" id="{393E04DD-B089-D14F-BFBB-76E878EC5F6F}"/>
                </a:ext>
              </a:extLst>
            </p:cNvPr>
            <p:cNvSpPr txBox="1">
              <a:spLocks noChangeArrowheads="1"/>
            </p:cNvSpPr>
            <p:nvPr/>
          </p:nvSpPr>
          <p:spPr bwMode="auto">
            <a:xfrm>
              <a:off x="2159" y="2169"/>
              <a:ext cx="1534" cy="36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SYNbit=1, Seq=y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ACKnum=x+1</a:t>
              </a:r>
            </a:p>
          </p:txBody>
        </p:sp>
        <p:sp>
          <p:nvSpPr>
            <p:cNvPr id="227" name="Text Box 93">
              <a:extLst>
                <a:ext uri="{FF2B5EF4-FFF2-40B4-BE49-F238E27FC236}">
                  <a16:creationId xmlns:a16="http://schemas.microsoft.com/office/drawing/2014/main" id="{D2107B90-790F-D84D-8A95-4CD5BE8D772A}"/>
                </a:ext>
              </a:extLst>
            </p:cNvPr>
            <p:cNvSpPr txBox="1">
              <a:spLocks noChangeArrowheads="1"/>
            </p:cNvSpPr>
            <p:nvPr/>
          </p:nvSpPr>
          <p:spPr bwMode="auto">
            <a:xfrm>
              <a:off x="3676" y="1785"/>
              <a:ext cx="1231" cy="42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choose init seq num, y</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send TCP SYNACK</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msg, acking SYN</a:t>
              </a:r>
            </a:p>
          </p:txBody>
        </p:sp>
      </p:grpSp>
      <p:grpSp>
        <p:nvGrpSpPr>
          <p:cNvPr id="228" name="Group 110">
            <a:extLst>
              <a:ext uri="{FF2B5EF4-FFF2-40B4-BE49-F238E27FC236}">
                <a16:creationId xmlns:a16="http://schemas.microsoft.com/office/drawing/2014/main" id="{92A8D17F-88B5-E34B-ADF1-D1D5F4C6CACA}"/>
              </a:ext>
            </a:extLst>
          </p:cNvPr>
          <p:cNvGrpSpPr>
            <a:grpSpLocks/>
          </p:cNvGrpSpPr>
          <p:nvPr/>
        </p:nvGrpSpPr>
        <p:grpSpPr bwMode="auto">
          <a:xfrm>
            <a:off x="2512219" y="4774111"/>
            <a:ext cx="6630987" cy="1373188"/>
            <a:chOff x="622" y="2477"/>
            <a:chExt cx="4177" cy="865"/>
          </a:xfrm>
        </p:grpSpPr>
        <p:sp>
          <p:nvSpPr>
            <p:cNvPr id="229" name="Line 84">
              <a:extLst>
                <a:ext uri="{FF2B5EF4-FFF2-40B4-BE49-F238E27FC236}">
                  <a16:creationId xmlns:a16="http://schemas.microsoft.com/office/drawing/2014/main" id="{31D580AA-9CAF-1544-A3DB-06757FBBB395}"/>
                </a:ext>
              </a:extLst>
            </p:cNvPr>
            <p:cNvSpPr>
              <a:spLocks noChangeShapeType="1"/>
            </p:cNvSpPr>
            <p:nvPr/>
          </p:nvSpPr>
          <p:spPr bwMode="auto">
            <a:xfrm>
              <a:off x="2073" y="2728"/>
              <a:ext cx="1579" cy="463"/>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Rectangle 89">
              <a:extLst>
                <a:ext uri="{FF2B5EF4-FFF2-40B4-BE49-F238E27FC236}">
                  <a16:creationId xmlns:a16="http://schemas.microsoft.com/office/drawing/2014/main" id="{60D16AD1-FAFA-6248-BB4D-76643C40A64C}"/>
                </a:ext>
              </a:extLst>
            </p:cNvPr>
            <p:cNvSpPr>
              <a:spLocks noChangeArrowheads="1"/>
            </p:cNvSpPr>
            <p:nvPr/>
          </p:nvSpPr>
          <p:spPr bwMode="auto">
            <a:xfrm>
              <a:off x="2486" y="2806"/>
              <a:ext cx="775" cy="27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1" name="Text Box 90">
              <a:extLst>
                <a:ext uri="{FF2B5EF4-FFF2-40B4-BE49-F238E27FC236}">
                  <a16:creationId xmlns:a16="http://schemas.microsoft.com/office/drawing/2014/main" id="{D8F9F960-0A9B-F045-8B04-6F4D63130318}"/>
                </a:ext>
              </a:extLst>
            </p:cNvPr>
            <p:cNvSpPr txBox="1">
              <a:spLocks noChangeArrowheads="1"/>
            </p:cNvSpPr>
            <p:nvPr/>
          </p:nvSpPr>
          <p:spPr bwMode="auto">
            <a:xfrm>
              <a:off x="2092" y="2852"/>
              <a:ext cx="1529"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ACKbit=1, ACKnum=y+1</a:t>
              </a:r>
            </a:p>
          </p:txBody>
        </p:sp>
        <p:sp>
          <p:nvSpPr>
            <p:cNvPr id="232" name="Text Box 94">
              <a:extLst>
                <a:ext uri="{FF2B5EF4-FFF2-40B4-BE49-F238E27FC236}">
                  <a16:creationId xmlns:a16="http://schemas.microsoft.com/office/drawing/2014/main" id="{B9046815-BDD2-9143-979C-D64169C26C55}"/>
                </a:ext>
              </a:extLst>
            </p:cNvPr>
            <p:cNvSpPr txBox="1">
              <a:spLocks noChangeArrowheads="1"/>
            </p:cNvSpPr>
            <p:nvPr/>
          </p:nvSpPr>
          <p:spPr bwMode="auto">
            <a:xfrm>
              <a:off x="622" y="2477"/>
              <a:ext cx="1422" cy="66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received SYNACK(x)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indicates server is live;</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send ACK for SYNACK;</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this segment may contain </a:t>
              </a:r>
            </a:p>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Tahoma" charset="0"/>
                  <a:ea typeface="ＭＳ Ｐゴシック" charset="0"/>
                  <a:cs typeface="+mn-cs"/>
                </a:rPr>
                <a:t>client-to-server data</a:t>
              </a:r>
            </a:p>
          </p:txBody>
        </p:sp>
        <p:sp>
          <p:nvSpPr>
            <p:cNvPr id="233" name="Text Box 95">
              <a:extLst>
                <a:ext uri="{FF2B5EF4-FFF2-40B4-BE49-F238E27FC236}">
                  <a16:creationId xmlns:a16="http://schemas.microsoft.com/office/drawing/2014/main" id="{ADF0930B-F723-4446-8C5B-8996D59396E2}"/>
                </a:ext>
              </a:extLst>
            </p:cNvPr>
            <p:cNvSpPr txBox="1">
              <a:spLocks noChangeArrowheads="1"/>
            </p:cNvSpPr>
            <p:nvPr/>
          </p:nvSpPr>
          <p:spPr bwMode="auto">
            <a:xfrm>
              <a:off x="3640" y="3042"/>
              <a:ext cx="1159" cy="3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received ACK(y)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indicates client is live</a:t>
              </a:r>
            </a:p>
          </p:txBody>
        </p:sp>
      </p:grpSp>
      <p:grpSp>
        <p:nvGrpSpPr>
          <p:cNvPr id="234" name="Group 105">
            <a:extLst>
              <a:ext uri="{FF2B5EF4-FFF2-40B4-BE49-F238E27FC236}">
                <a16:creationId xmlns:a16="http://schemas.microsoft.com/office/drawing/2014/main" id="{45AA77DF-71CD-2E48-9AEE-EC1E8FB1B1C5}"/>
              </a:ext>
            </a:extLst>
          </p:cNvPr>
          <p:cNvGrpSpPr>
            <a:grpSpLocks/>
          </p:cNvGrpSpPr>
          <p:nvPr/>
        </p:nvGrpSpPr>
        <p:grpSpPr bwMode="auto">
          <a:xfrm>
            <a:off x="1813719" y="3043736"/>
            <a:ext cx="1030287" cy="700088"/>
            <a:chOff x="182" y="1387"/>
            <a:chExt cx="649" cy="441"/>
          </a:xfrm>
        </p:grpSpPr>
        <p:sp>
          <p:nvSpPr>
            <p:cNvPr id="235" name="Text Box 91">
              <a:extLst>
                <a:ext uri="{FF2B5EF4-FFF2-40B4-BE49-F238E27FC236}">
                  <a16:creationId xmlns:a16="http://schemas.microsoft.com/office/drawing/2014/main" id="{B93FA479-02A5-4C43-B059-3F1D0BB052E8}"/>
                </a:ext>
              </a:extLst>
            </p:cNvPr>
            <p:cNvSpPr txBox="1">
              <a:spLocks noChangeArrowheads="1"/>
            </p:cNvSpPr>
            <p:nvPr/>
          </p:nvSpPr>
          <p:spPr bwMode="auto">
            <a:xfrm>
              <a:off x="182" y="1616"/>
              <a:ext cx="649"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SYNSENT</a:t>
              </a:r>
            </a:p>
          </p:txBody>
        </p:sp>
        <p:sp>
          <p:nvSpPr>
            <p:cNvPr id="236" name="Line 103">
              <a:extLst>
                <a:ext uri="{FF2B5EF4-FFF2-40B4-BE49-F238E27FC236}">
                  <a16:creationId xmlns:a16="http://schemas.microsoft.com/office/drawing/2014/main" id="{C569F88B-55D7-1F45-9FD5-8D995E4C94A5}"/>
                </a:ext>
              </a:extLst>
            </p:cNvPr>
            <p:cNvSpPr>
              <a:spLocks noChangeShapeType="1"/>
            </p:cNvSpPr>
            <p:nvPr/>
          </p:nvSpPr>
          <p:spPr bwMode="auto">
            <a:xfrm>
              <a:off x="462" y="1387"/>
              <a:ext cx="0" cy="27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37" name="Group 111">
            <a:extLst>
              <a:ext uri="{FF2B5EF4-FFF2-40B4-BE49-F238E27FC236}">
                <a16:creationId xmlns:a16="http://schemas.microsoft.com/office/drawing/2014/main" id="{FBD3641B-4567-B84B-B0A9-51F31757E64D}"/>
              </a:ext>
            </a:extLst>
          </p:cNvPr>
          <p:cNvGrpSpPr>
            <a:grpSpLocks/>
          </p:cNvGrpSpPr>
          <p:nvPr/>
        </p:nvGrpSpPr>
        <p:grpSpPr bwMode="auto">
          <a:xfrm>
            <a:off x="1815306" y="3704136"/>
            <a:ext cx="771525" cy="1622425"/>
            <a:chOff x="183" y="1803"/>
            <a:chExt cx="486" cy="1022"/>
          </a:xfrm>
        </p:grpSpPr>
        <p:sp>
          <p:nvSpPr>
            <p:cNvPr id="238" name="Text Box 16">
              <a:extLst>
                <a:ext uri="{FF2B5EF4-FFF2-40B4-BE49-F238E27FC236}">
                  <a16:creationId xmlns:a16="http://schemas.microsoft.com/office/drawing/2014/main" id="{46A42911-E4FA-6E45-98D3-9BA61AF39351}"/>
                </a:ext>
              </a:extLst>
            </p:cNvPr>
            <p:cNvSpPr txBox="1">
              <a:spLocks noChangeArrowheads="1"/>
            </p:cNvSpPr>
            <p:nvPr/>
          </p:nvSpPr>
          <p:spPr bwMode="auto">
            <a:xfrm>
              <a:off x="183" y="2613"/>
              <a:ext cx="486"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Tahoma" charset="0"/>
                  <a:ea typeface="ＭＳ Ｐゴシック" charset="0"/>
                  <a:cs typeface="+mn-cs"/>
                </a:rPr>
                <a:t>ESTAB</a:t>
              </a:r>
            </a:p>
          </p:txBody>
        </p:sp>
        <p:sp>
          <p:nvSpPr>
            <p:cNvPr id="239" name="Line 104">
              <a:extLst>
                <a:ext uri="{FF2B5EF4-FFF2-40B4-BE49-F238E27FC236}">
                  <a16:creationId xmlns:a16="http://schemas.microsoft.com/office/drawing/2014/main" id="{B764515C-528C-5B41-979E-CEB5F77FD9DC}"/>
                </a:ext>
              </a:extLst>
            </p:cNvPr>
            <p:cNvSpPr>
              <a:spLocks noChangeShapeType="1"/>
            </p:cNvSpPr>
            <p:nvPr/>
          </p:nvSpPr>
          <p:spPr bwMode="auto">
            <a:xfrm>
              <a:off x="465" y="1803"/>
              <a:ext cx="0" cy="79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240" name="Group 108">
            <a:extLst>
              <a:ext uri="{FF2B5EF4-FFF2-40B4-BE49-F238E27FC236}">
                <a16:creationId xmlns:a16="http://schemas.microsoft.com/office/drawing/2014/main" id="{E9975853-CA29-F64E-9978-90818E85074F}"/>
              </a:ext>
            </a:extLst>
          </p:cNvPr>
          <p:cNvGrpSpPr>
            <a:grpSpLocks/>
          </p:cNvGrpSpPr>
          <p:nvPr/>
        </p:nvGrpSpPr>
        <p:grpSpPr bwMode="auto">
          <a:xfrm>
            <a:off x="9268619" y="3099299"/>
            <a:ext cx="1119187" cy="1192212"/>
            <a:chOff x="4878" y="1422"/>
            <a:chExt cx="705" cy="751"/>
          </a:xfrm>
        </p:grpSpPr>
        <p:sp>
          <p:nvSpPr>
            <p:cNvPr id="241" name="Text Box 99">
              <a:extLst>
                <a:ext uri="{FF2B5EF4-FFF2-40B4-BE49-F238E27FC236}">
                  <a16:creationId xmlns:a16="http://schemas.microsoft.com/office/drawing/2014/main" id="{8F08BD14-4FFB-B243-AC1A-68FE85BE4E11}"/>
                </a:ext>
              </a:extLst>
            </p:cNvPr>
            <p:cNvSpPr txBox="1">
              <a:spLocks noChangeArrowheads="1"/>
            </p:cNvSpPr>
            <p:nvPr/>
          </p:nvSpPr>
          <p:spPr bwMode="auto">
            <a:xfrm>
              <a:off x="4878" y="1961"/>
              <a:ext cx="705"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SYN RCVD</a:t>
              </a:r>
            </a:p>
          </p:txBody>
        </p:sp>
        <p:sp>
          <p:nvSpPr>
            <p:cNvPr id="242" name="Line 106">
              <a:extLst>
                <a:ext uri="{FF2B5EF4-FFF2-40B4-BE49-F238E27FC236}">
                  <a16:creationId xmlns:a16="http://schemas.microsoft.com/office/drawing/2014/main" id="{0D6BD76C-B84A-F940-AC88-70ACC69EC6F4}"/>
                </a:ext>
              </a:extLst>
            </p:cNvPr>
            <p:cNvSpPr>
              <a:spLocks noChangeShapeType="1"/>
            </p:cNvSpPr>
            <p:nvPr/>
          </p:nvSpPr>
          <p:spPr bwMode="auto">
            <a:xfrm>
              <a:off x="5339" y="1422"/>
              <a:ext cx="0" cy="569"/>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43" name="Line 107">
            <a:extLst>
              <a:ext uri="{FF2B5EF4-FFF2-40B4-BE49-F238E27FC236}">
                <a16:creationId xmlns:a16="http://schemas.microsoft.com/office/drawing/2014/main" id="{28C3410E-FF26-2849-8647-5DA1E34B6C9E}"/>
              </a:ext>
            </a:extLst>
          </p:cNvPr>
          <p:cNvSpPr>
            <a:spLocks noChangeShapeType="1"/>
          </p:cNvSpPr>
          <p:nvPr/>
        </p:nvSpPr>
        <p:spPr bwMode="auto">
          <a:xfrm>
            <a:off x="9982994" y="4301036"/>
            <a:ext cx="0" cy="170497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5" name="Text Box 114">
            <a:extLst>
              <a:ext uri="{FF2B5EF4-FFF2-40B4-BE49-F238E27FC236}">
                <a16:creationId xmlns:a16="http://schemas.microsoft.com/office/drawing/2014/main" id="{A27DEC11-2958-674C-B587-49A38C649582}"/>
              </a:ext>
            </a:extLst>
          </p:cNvPr>
          <p:cNvSpPr txBox="1">
            <a:spLocks noChangeArrowheads="1"/>
          </p:cNvSpPr>
          <p:nvPr/>
        </p:nvSpPr>
        <p:spPr bwMode="auto">
          <a:xfrm>
            <a:off x="1395197" y="1675748"/>
            <a:ext cx="183903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C</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lient</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6" name="Text Box 115">
            <a:extLst>
              <a:ext uri="{FF2B5EF4-FFF2-40B4-BE49-F238E27FC236}">
                <a16:creationId xmlns:a16="http://schemas.microsoft.com/office/drawing/2014/main" id="{052EAC19-09BF-FD44-ADF4-7A708D2CC77C}"/>
              </a:ext>
            </a:extLst>
          </p:cNvPr>
          <p:cNvSpPr txBox="1">
            <a:spLocks noChangeArrowheads="1"/>
          </p:cNvSpPr>
          <p:nvPr/>
        </p:nvSpPr>
        <p:spPr bwMode="auto">
          <a:xfrm>
            <a:off x="1807368" y="2389622"/>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sp>
        <p:nvSpPr>
          <p:cNvPr id="247" name="Text Box 116">
            <a:extLst>
              <a:ext uri="{FF2B5EF4-FFF2-40B4-BE49-F238E27FC236}">
                <a16:creationId xmlns:a16="http://schemas.microsoft.com/office/drawing/2014/main" id="{27C21C28-5638-8F4A-8A80-DBD146AD39D1}"/>
              </a:ext>
            </a:extLst>
          </p:cNvPr>
          <p:cNvSpPr txBox="1">
            <a:spLocks noChangeArrowheads="1"/>
          </p:cNvSpPr>
          <p:nvPr/>
        </p:nvSpPr>
        <p:spPr bwMode="auto">
          <a:xfrm>
            <a:off x="8905645" y="1081958"/>
            <a:ext cx="1930400"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S</a:t>
            </a:r>
            <a:r>
              <a:rPr kumimoji="0" lang="en-US" sz="2800" b="0" i="0" u="none" strike="noStrike" kern="0" cap="none" spc="0" normalizeH="0" baseline="0" noProof="0" dirty="0" err="1">
                <a:ln>
                  <a:noFill/>
                </a:ln>
                <a:solidFill>
                  <a:srgbClr val="000099"/>
                </a:solidFill>
                <a:effectLst/>
                <a:uLnTx/>
                <a:uFillTx/>
                <a:latin typeface="Calibri"/>
                <a:ea typeface="ＭＳ Ｐゴシック" charset="0"/>
                <a:cs typeface="+mn-cs"/>
              </a:rPr>
              <a:t>erver</a:t>
            </a:r>
            <a:r>
              <a:rPr kumimoji="0" lang="en-US" sz="2800" b="0" i="0" u="none" strike="noStrike" kern="0" cap="none" spc="0" normalizeH="0" baseline="0" noProof="0" dirty="0">
                <a:ln>
                  <a:noFill/>
                </a:ln>
                <a:solidFill>
                  <a:srgbClr val="000099"/>
                </a:solidFill>
                <a:effectLst/>
                <a:uLnTx/>
                <a:uFillTx/>
                <a:latin typeface="Calibri"/>
                <a:ea typeface="ＭＳ Ｐゴシック" charset="0"/>
                <a:cs typeface="+mn-cs"/>
              </a:rPr>
              <a:t> state</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srgbClr val="000099"/>
              </a:solidFill>
              <a:effectLst/>
              <a:uLnTx/>
              <a:uFillTx/>
              <a:latin typeface="Tahoma" charset="0"/>
              <a:ea typeface="ＭＳ Ｐゴシック" charset="0"/>
              <a:cs typeface="+mn-cs"/>
            </a:endParaRPr>
          </a:p>
        </p:txBody>
      </p:sp>
      <p:sp>
        <p:nvSpPr>
          <p:cNvPr id="248" name="Text Box 117">
            <a:extLst>
              <a:ext uri="{FF2B5EF4-FFF2-40B4-BE49-F238E27FC236}">
                <a16:creationId xmlns:a16="http://schemas.microsoft.com/office/drawing/2014/main" id="{2B920772-7698-6844-B114-A453A028C206}"/>
              </a:ext>
            </a:extLst>
          </p:cNvPr>
          <p:cNvSpPr txBox="1">
            <a:spLocks noChangeArrowheads="1"/>
          </p:cNvSpPr>
          <p:nvPr/>
        </p:nvSpPr>
        <p:spPr bwMode="auto">
          <a:xfrm>
            <a:off x="9511504" y="2632510"/>
            <a:ext cx="842962"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LISTEN</a:t>
            </a:r>
          </a:p>
        </p:txBody>
      </p:sp>
      <p:grpSp>
        <p:nvGrpSpPr>
          <p:cNvPr id="249" name="Group 118">
            <a:extLst>
              <a:ext uri="{FF2B5EF4-FFF2-40B4-BE49-F238E27FC236}">
                <a16:creationId xmlns:a16="http://schemas.microsoft.com/office/drawing/2014/main" id="{EE14688C-F1C2-7F41-8726-D165159240FD}"/>
              </a:ext>
            </a:extLst>
          </p:cNvPr>
          <p:cNvGrpSpPr>
            <a:grpSpLocks/>
          </p:cNvGrpSpPr>
          <p:nvPr/>
        </p:nvGrpSpPr>
        <p:grpSpPr bwMode="auto">
          <a:xfrm>
            <a:off x="4464473" y="2492809"/>
            <a:ext cx="642937" cy="600075"/>
            <a:chOff x="-44" y="1473"/>
            <a:chExt cx="981" cy="1105"/>
          </a:xfrm>
        </p:grpSpPr>
        <p:pic>
          <p:nvPicPr>
            <p:cNvPr id="424" name="Picture 119" descr="desktop_computer_stylized_medium">
              <a:extLst>
                <a:ext uri="{FF2B5EF4-FFF2-40B4-BE49-F238E27FC236}">
                  <a16:creationId xmlns:a16="http://schemas.microsoft.com/office/drawing/2014/main" id="{1C11CA15-FEC8-A341-80F1-CFA1FA9F1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 name="Freeform 120">
              <a:extLst>
                <a:ext uri="{FF2B5EF4-FFF2-40B4-BE49-F238E27FC236}">
                  <a16:creationId xmlns:a16="http://schemas.microsoft.com/office/drawing/2014/main" id="{8CCBA09D-3C96-6544-9960-AA2F6CD2F418}"/>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50" name="Group 121">
            <a:extLst>
              <a:ext uri="{FF2B5EF4-FFF2-40B4-BE49-F238E27FC236}">
                <a16:creationId xmlns:a16="http://schemas.microsoft.com/office/drawing/2014/main" id="{DC61BD1A-A71F-CF4B-B53E-5ECC0609FEB5}"/>
              </a:ext>
            </a:extLst>
          </p:cNvPr>
          <p:cNvGrpSpPr>
            <a:grpSpLocks/>
          </p:cNvGrpSpPr>
          <p:nvPr/>
        </p:nvGrpSpPr>
        <p:grpSpPr bwMode="auto">
          <a:xfrm>
            <a:off x="7221809" y="2580121"/>
            <a:ext cx="336550" cy="512763"/>
            <a:chOff x="4140" y="429"/>
            <a:chExt cx="1425" cy="2396"/>
          </a:xfrm>
        </p:grpSpPr>
        <p:sp>
          <p:nvSpPr>
            <p:cNvPr id="251" name="Freeform 122">
              <a:extLst>
                <a:ext uri="{FF2B5EF4-FFF2-40B4-BE49-F238E27FC236}">
                  <a16:creationId xmlns:a16="http://schemas.microsoft.com/office/drawing/2014/main" id="{0CD95998-3FB2-FF44-94A2-CC491B713340}"/>
                </a:ext>
              </a:extLst>
            </p:cNvPr>
            <p:cNvSpPr>
              <a:spLocks/>
            </p:cNvSpPr>
            <p:nvPr/>
          </p:nvSpPr>
          <p:spPr bwMode="auto">
            <a:xfrm>
              <a:off x="5268" y="433"/>
              <a:ext cx="283" cy="2286"/>
            </a:xfrm>
            <a:custGeom>
              <a:avLst/>
              <a:gdLst>
                <a:gd name="T0" fmla="*/ 7 w 354"/>
                <a:gd name="T1" fmla="*/ 0 h 2742"/>
                <a:gd name="T2" fmla="*/ 38 w 354"/>
                <a:gd name="T3" fmla="*/ 55 h 2742"/>
                <a:gd name="T4" fmla="*/ 37 w 354"/>
                <a:gd name="T5" fmla="*/ 425 h 2742"/>
                <a:gd name="T6" fmla="*/ 0 w 354"/>
                <a:gd name="T7" fmla="*/ 445 h 2742"/>
                <a:gd name="T8" fmla="*/ 7 w 354"/>
                <a:gd name="T9" fmla="*/ 0 h 27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4" h="2742">
                  <a:moveTo>
                    <a:pt x="63" y="0"/>
                  </a:moveTo>
                  <a:lnTo>
                    <a:pt x="354" y="339"/>
                  </a:lnTo>
                  <a:lnTo>
                    <a:pt x="346" y="2624"/>
                  </a:lnTo>
                  <a:lnTo>
                    <a:pt x="0" y="2742"/>
                  </a:lnTo>
                  <a:lnTo>
                    <a:pt x="63" y="0"/>
                  </a:lnTo>
                  <a:close/>
                </a:path>
              </a:pathLst>
            </a:custGeom>
            <a:gradFill rotWithShape="1">
              <a:gsLst>
                <a:gs pos="0">
                  <a:srgbClr val="DDDDDD"/>
                </a:gs>
                <a:gs pos="100000">
                  <a:srgbClr val="333333"/>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2" name="Rectangle 123">
              <a:extLst>
                <a:ext uri="{FF2B5EF4-FFF2-40B4-BE49-F238E27FC236}">
                  <a16:creationId xmlns:a16="http://schemas.microsoft.com/office/drawing/2014/main" id="{BF76EB82-B4E1-B149-BE06-EFCD582E8676}"/>
                </a:ext>
              </a:extLst>
            </p:cNvPr>
            <p:cNvSpPr>
              <a:spLocks noChangeArrowheads="1"/>
            </p:cNvSpPr>
            <p:nvPr/>
          </p:nvSpPr>
          <p:spPr bwMode="auto">
            <a:xfrm>
              <a:off x="4207" y="429"/>
              <a:ext cx="1049" cy="2285"/>
            </a:xfrm>
            <a:prstGeom prst="rect">
              <a:avLst/>
            </a:pr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53" name="Freeform 124">
              <a:extLst>
                <a:ext uri="{FF2B5EF4-FFF2-40B4-BE49-F238E27FC236}">
                  <a16:creationId xmlns:a16="http://schemas.microsoft.com/office/drawing/2014/main" id="{338FE797-056A-6E48-9B03-4B0253D638FF}"/>
                </a:ext>
              </a:extLst>
            </p:cNvPr>
            <p:cNvSpPr>
              <a:spLocks/>
            </p:cNvSpPr>
            <p:nvPr/>
          </p:nvSpPr>
          <p:spPr bwMode="auto">
            <a:xfrm>
              <a:off x="5321" y="570"/>
              <a:ext cx="169" cy="2115"/>
            </a:xfrm>
            <a:custGeom>
              <a:avLst/>
              <a:gdLst>
                <a:gd name="T0" fmla="*/ 2 w 211"/>
                <a:gd name="T1" fmla="*/ 0 h 2537"/>
                <a:gd name="T2" fmla="*/ 23 w 211"/>
                <a:gd name="T3" fmla="*/ 36 h 2537"/>
                <a:gd name="T4" fmla="*/ 2 w 211"/>
                <a:gd name="T5" fmla="*/ 405 h 2537"/>
                <a:gd name="T6" fmla="*/ 2 w 211"/>
                <a:gd name="T7" fmla="*/ 0 h 25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1" h="2537">
                  <a:moveTo>
                    <a:pt x="7" y="0"/>
                  </a:moveTo>
                  <a:cubicBezTo>
                    <a:pt x="7" y="0"/>
                    <a:pt x="57" y="28"/>
                    <a:pt x="211" y="218"/>
                  </a:cubicBezTo>
                  <a:cubicBezTo>
                    <a:pt x="0" y="1229"/>
                    <a:pt x="41" y="2537"/>
                    <a:pt x="7" y="2501"/>
                  </a:cubicBezTo>
                  <a:lnTo>
                    <a:pt x="7" y="0"/>
                  </a:lnTo>
                  <a:close/>
                </a:path>
              </a:pathLst>
            </a:custGeom>
            <a:gradFill rotWithShape="1">
              <a:gsLst>
                <a:gs pos="0">
                  <a:srgbClr val="808080"/>
                </a:gs>
                <a:gs pos="100000">
                  <a:srgbClr val="F8F8F8"/>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4" name="Freeform 125">
              <a:extLst>
                <a:ext uri="{FF2B5EF4-FFF2-40B4-BE49-F238E27FC236}">
                  <a16:creationId xmlns:a16="http://schemas.microsoft.com/office/drawing/2014/main" id="{8D12AA45-CFED-084A-B74C-A299F8140712}"/>
                </a:ext>
              </a:extLst>
            </p:cNvPr>
            <p:cNvSpPr>
              <a:spLocks/>
            </p:cNvSpPr>
            <p:nvPr/>
          </p:nvSpPr>
          <p:spPr bwMode="auto">
            <a:xfrm>
              <a:off x="5284" y="1640"/>
              <a:ext cx="263" cy="189"/>
            </a:xfrm>
            <a:custGeom>
              <a:avLst/>
              <a:gdLst>
                <a:gd name="T0" fmla="*/ 2 w 328"/>
                <a:gd name="T1" fmla="*/ 0 h 226"/>
                <a:gd name="T2" fmla="*/ 36 w 328"/>
                <a:gd name="T3" fmla="*/ 21 h 226"/>
                <a:gd name="T4" fmla="*/ 36 w 328"/>
                <a:gd name="T5" fmla="*/ 38 h 226"/>
                <a:gd name="T6" fmla="*/ 0 w 328"/>
                <a:gd name="T7" fmla="*/ 16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55" name="Rectangle 126">
              <a:extLst>
                <a:ext uri="{FF2B5EF4-FFF2-40B4-BE49-F238E27FC236}">
                  <a16:creationId xmlns:a16="http://schemas.microsoft.com/office/drawing/2014/main" id="{56E176FE-7110-C043-AC64-4C5F3D2E4792}"/>
                </a:ext>
              </a:extLst>
            </p:cNvPr>
            <p:cNvSpPr>
              <a:spLocks noChangeArrowheads="1"/>
            </p:cNvSpPr>
            <p:nvPr/>
          </p:nvSpPr>
          <p:spPr bwMode="auto">
            <a:xfrm>
              <a:off x="4214" y="696"/>
              <a:ext cx="592"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6" name="Group 127">
              <a:extLst>
                <a:ext uri="{FF2B5EF4-FFF2-40B4-BE49-F238E27FC236}">
                  <a16:creationId xmlns:a16="http://schemas.microsoft.com/office/drawing/2014/main" id="{A3707B54-2470-3A4A-B09A-A776F4E8539D}"/>
                </a:ext>
              </a:extLst>
            </p:cNvPr>
            <p:cNvGrpSpPr>
              <a:grpSpLocks/>
            </p:cNvGrpSpPr>
            <p:nvPr/>
          </p:nvGrpSpPr>
          <p:grpSpPr bwMode="auto">
            <a:xfrm>
              <a:off x="4749" y="668"/>
              <a:ext cx="581" cy="145"/>
              <a:chOff x="614" y="2568"/>
              <a:chExt cx="725" cy="139"/>
            </a:xfrm>
          </p:grpSpPr>
          <p:sp>
            <p:nvSpPr>
              <p:cNvPr id="422" name="AutoShape 128">
                <a:extLst>
                  <a:ext uri="{FF2B5EF4-FFF2-40B4-BE49-F238E27FC236}">
                    <a16:creationId xmlns:a16="http://schemas.microsoft.com/office/drawing/2014/main" id="{C32686E6-B534-4B48-85B4-322123C24741}"/>
                  </a:ext>
                </a:extLst>
              </p:cNvPr>
              <p:cNvSpPr>
                <a:spLocks noChangeArrowheads="1"/>
              </p:cNvSpPr>
              <p:nvPr/>
            </p:nvSpPr>
            <p:spPr bwMode="auto">
              <a:xfrm>
                <a:off x="617" y="2566"/>
                <a:ext cx="721" cy="142"/>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3" name="AutoShape 129">
                <a:extLst>
                  <a:ext uri="{FF2B5EF4-FFF2-40B4-BE49-F238E27FC236}">
                    <a16:creationId xmlns:a16="http://schemas.microsoft.com/office/drawing/2014/main" id="{5846C4C5-19DD-E040-A465-B55F5E21A757}"/>
                  </a:ext>
                </a:extLst>
              </p:cNvPr>
              <p:cNvSpPr>
                <a:spLocks noChangeArrowheads="1"/>
              </p:cNvSpPr>
              <p:nvPr/>
            </p:nvSpPr>
            <p:spPr bwMode="auto">
              <a:xfrm>
                <a:off x="634" y="2581"/>
                <a:ext cx="688" cy="114"/>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7" name="Rectangle 130">
              <a:extLst>
                <a:ext uri="{FF2B5EF4-FFF2-40B4-BE49-F238E27FC236}">
                  <a16:creationId xmlns:a16="http://schemas.microsoft.com/office/drawing/2014/main" id="{E24E2E97-8AA8-D94D-B792-C58D1DB2D334}"/>
                </a:ext>
              </a:extLst>
            </p:cNvPr>
            <p:cNvSpPr>
              <a:spLocks noChangeArrowheads="1"/>
            </p:cNvSpPr>
            <p:nvPr/>
          </p:nvSpPr>
          <p:spPr bwMode="auto">
            <a:xfrm>
              <a:off x="4221" y="1022"/>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58" name="Group 131">
              <a:extLst>
                <a:ext uri="{FF2B5EF4-FFF2-40B4-BE49-F238E27FC236}">
                  <a16:creationId xmlns:a16="http://schemas.microsoft.com/office/drawing/2014/main" id="{01958DE7-9158-5C4A-975E-7090A73BD88C}"/>
                </a:ext>
              </a:extLst>
            </p:cNvPr>
            <p:cNvGrpSpPr>
              <a:grpSpLocks/>
            </p:cNvGrpSpPr>
            <p:nvPr/>
          </p:nvGrpSpPr>
          <p:grpSpPr bwMode="auto">
            <a:xfrm>
              <a:off x="4747" y="994"/>
              <a:ext cx="581" cy="134"/>
              <a:chOff x="614" y="2568"/>
              <a:chExt cx="725" cy="139"/>
            </a:xfrm>
          </p:grpSpPr>
          <p:sp>
            <p:nvSpPr>
              <p:cNvPr id="420" name="AutoShape 132">
                <a:extLst>
                  <a:ext uri="{FF2B5EF4-FFF2-40B4-BE49-F238E27FC236}">
                    <a16:creationId xmlns:a16="http://schemas.microsoft.com/office/drawing/2014/main" id="{0097250A-579E-714A-BB43-1775F7C45B3C}"/>
                  </a:ext>
                </a:extLst>
              </p:cNvPr>
              <p:cNvSpPr>
                <a:spLocks noChangeArrowheads="1"/>
              </p:cNvSpPr>
              <p:nvPr/>
            </p:nvSpPr>
            <p:spPr bwMode="auto">
              <a:xfrm>
                <a:off x="611" y="2567"/>
                <a:ext cx="730" cy="139"/>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21" name="AutoShape 133">
                <a:extLst>
                  <a:ext uri="{FF2B5EF4-FFF2-40B4-BE49-F238E27FC236}">
                    <a16:creationId xmlns:a16="http://schemas.microsoft.com/office/drawing/2014/main" id="{011ECBC9-4E9D-9949-BBD3-4E72A731A813}"/>
                  </a:ext>
                </a:extLst>
              </p:cNvPr>
              <p:cNvSpPr>
                <a:spLocks noChangeArrowheads="1"/>
              </p:cNvSpPr>
              <p:nvPr/>
            </p:nvSpPr>
            <p:spPr bwMode="auto">
              <a:xfrm>
                <a:off x="628" y="2582"/>
                <a:ext cx="696" cy="108"/>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59" name="Rectangle 134">
              <a:extLst>
                <a:ext uri="{FF2B5EF4-FFF2-40B4-BE49-F238E27FC236}">
                  <a16:creationId xmlns:a16="http://schemas.microsoft.com/office/drawing/2014/main" id="{52385C15-71CF-0646-85DA-481C87C2251B}"/>
                </a:ext>
              </a:extLst>
            </p:cNvPr>
            <p:cNvSpPr>
              <a:spLocks noChangeArrowheads="1"/>
            </p:cNvSpPr>
            <p:nvPr/>
          </p:nvSpPr>
          <p:spPr bwMode="auto">
            <a:xfrm>
              <a:off x="4214" y="1356"/>
              <a:ext cx="598" cy="45"/>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135">
              <a:extLst>
                <a:ext uri="{FF2B5EF4-FFF2-40B4-BE49-F238E27FC236}">
                  <a16:creationId xmlns:a16="http://schemas.microsoft.com/office/drawing/2014/main" id="{E9AFAD7D-A0FD-3344-8D9C-D21DB7BED2D3}"/>
                </a:ext>
              </a:extLst>
            </p:cNvPr>
            <p:cNvSpPr>
              <a:spLocks noChangeArrowheads="1"/>
            </p:cNvSpPr>
            <p:nvPr/>
          </p:nvSpPr>
          <p:spPr bwMode="auto">
            <a:xfrm>
              <a:off x="4227" y="1653"/>
              <a:ext cx="598" cy="52"/>
            </a:xfrm>
            <a:prstGeom prst="rect">
              <a:avLst/>
            </a:prstGeom>
            <a:solidFill>
              <a:srgbClr val="000000"/>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61" name="Group 136">
              <a:extLst>
                <a:ext uri="{FF2B5EF4-FFF2-40B4-BE49-F238E27FC236}">
                  <a16:creationId xmlns:a16="http://schemas.microsoft.com/office/drawing/2014/main" id="{36701E94-39B0-BB4E-B8F9-B11ED62531B0}"/>
                </a:ext>
              </a:extLst>
            </p:cNvPr>
            <p:cNvGrpSpPr>
              <a:grpSpLocks/>
            </p:cNvGrpSpPr>
            <p:nvPr/>
          </p:nvGrpSpPr>
          <p:grpSpPr bwMode="auto">
            <a:xfrm>
              <a:off x="4735" y="1627"/>
              <a:ext cx="582" cy="151"/>
              <a:chOff x="614" y="2568"/>
              <a:chExt cx="725" cy="139"/>
            </a:xfrm>
          </p:grpSpPr>
          <p:sp>
            <p:nvSpPr>
              <p:cNvPr id="277" name="AutoShape 137">
                <a:extLst>
                  <a:ext uri="{FF2B5EF4-FFF2-40B4-BE49-F238E27FC236}">
                    <a16:creationId xmlns:a16="http://schemas.microsoft.com/office/drawing/2014/main" id="{2535A487-3992-6B4F-9D85-E297BC39036D}"/>
                  </a:ext>
                </a:extLst>
              </p:cNvPr>
              <p:cNvSpPr>
                <a:spLocks noChangeArrowheads="1"/>
              </p:cNvSpPr>
              <p:nvPr/>
            </p:nvSpPr>
            <p:spPr bwMode="auto">
              <a:xfrm>
                <a:off x="618" y="2571"/>
                <a:ext cx="720" cy="137"/>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9" name="AutoShape 138">
                <a:extLst>
                  <a:ext uri="{FF2B5EF4-FFF2-40B4-BE49-F238E27FC236}">
                    <a16:creationId xmlns:a16="http://schemas.microsoft.com/office/drawing/2014/main" id="{C55E1D44-7480-0442-A9DA-330FF7250538}"/>
                  </a:ext>
                </a:extLst>
              </p:cNvPr>
              <p:cNvSpPr>
                <a:spLocks noChangeArrowheads="1"/>
              </p:cNvSpPr>
              <p:nvPr/>
            </p:nvSpPr>
            <p:spPr bwMode="auto">
              <a:xfrm>
                <a:off x="635" y="2585"/>
                <a:ext cx="687" cy="109"/>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2" name="Freeform 139">
              <a:extLst>
                <a:ext uri="{FF2B5EF4-FFF2-40B4-BE49-F238E27FC236}">
                  <a16:creationId xmlns:a16="http://schemas.microsoft.com/office/drawing/2014/main" id="{56DA20E3-D49F-444E-8D21-F715762F02DD}"/>
                </a:ext>
              </a:extLst>
            </p:cNvPr>
            <p:cNvSpPr>
              <a:spLocks/>
            </p:cNvSpPr>
            <p:nvPr/>
          </p:nvSpPr>
          <p:spPr bwMode="auto">
            <a:xfrm>
              <a:off x="5288" y="1354"/>
              <a:ext cx="263" cy="188"/>
            </a:xfrm>
            <a:custGeom>
              <a:avLst/>
              <a:gdLst>
                <a:gd name="T0" fmla="*/ 2 w 328"/>
                <a:gd name="T1" fmla="*/ 0 h 226"/>
                <a:gd name="T2" fmla="*/ 36 w 328"/>
                <a:gd name="T3" fmla="*/ 20 h 226"/>
                <a:gd name="T4" fmla="*/ 36 w 328"/>
                <a:gd name="T5" fmla="*/ 36 h 226"/>
                <a:gd name="T6" fmla="*/ 0 w 328"/>
                <a:gd name="T7" fmla="*/ 15 h 226"/>
                <a:gd name="T8" fmla="*/ 2 w 328"/>
                <a:gd name="T9" fmla="*/ 0 h 2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8" h="226">
                  <a:moveTo>
                    <a:pt x="4" y="0"/>
                  </a:moveTo>
                  <a:cubicBezTo>
                    <a:pt x="60" y="10"/>
                    <a:pt x="182" y="74"/>
                    <a:pt x="328" y="128"/>
                  </a:cubicBezTo>
                  <a:cubicBezTo>
                    <a:pt x="326" y="162"/>
                    <a:pt x="326" y="158"/>
                    <a:pt x="326" y="226"/>
                  </a:cubicBezTo>
                  <a:cubicBezTo>
                    <a:pt x="326" y="226"/>
                    <a:pt x="169" y="155"/>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63" name="Group 140">
              <a:extLst>
                <a:ext uri="{FF2B5EF4-FFF2-40B4-BE49-F238E27FC236}">
                  <a16:creationId xmlns:a16="http://schemas.microsoft.com/office/drawing/2014/main" id="{350DC23D-91BA-0F49-A121-0BB6DA6FFB97}"/>
                </a:ext>
              </a:extLst>
            </p:cNvPr>
            <p:cNvGrpSpPr>
              <a:grpSpLocks/>
            </p:cNvGrpSpPr>
            <p:nvPr/>
          </p:nvGrpSpPr>
          <p:grpSpPr bwMode="auto">
            <a:xfrm>
              <a:off x="4739" y="1327"/>
              <a:ext cx="582" cy="139"/>
              <a:chOff x="614" y="2568"/>
              <a:chExt cx="725" cy="139"/>
            </a:xfrm>
          </p:grpSpPr>
          <p:sp>
            <p:nvSpPr>
              <p:cNvPr id="275" name="AutoShape 141">
                <a:extLst>
                  <a:ext uri="{FF2B5EF4-FFF2-40B4-BE49-F238E27FC236}">
                    <a16:creationId xmlns:a16="http://schemas.microsoft.com/office/drawing/2014/main" id="{B6F4CD24-7945-E141-8AE5-B72F07D79D0A}"/>
                  </a:ext>
                </a:extLst>
              </p:cNvPr>
              <p:cNvSpPr>
                <a:spLocks noChangeArrowheads="1"/>
              </p:cNvSpPr>
              <p:nvPr/>
            </p:nvSpPr>
            <p:spPr bwMode="auto">
              <a:xfrm>
                <a:off x="613" y="2568"/>
                <a:ext cx="728" cy="141"/>
              </a:xfrm>
              <a:prstGeom prst="roundRect">
                <a:avLst>
                  <a:gd name="adj" fmla="val 50000"/>
                </a:avLst>
              </a:prstGeom>
              <a:solidFill>
                <a:srgbClr val="00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AutoShape 142">
                <a:extLst>
                  <a:ext uri="{FF2B5EF4-FFF2-40B4-BE49-F238E27FC236}">
                    <a16:creationId xmlns:a16="http://schemas.microsoft.com/office/drawing/2014/main" id="{A13F2C2E-8E50-C242-BBFA-276B4503978A}"/>
                  </a:ext>
                </a:extLst>
              </p:cNvPr>
              <p:cNvSpPr>
                <a:spLocks noChangeArrowheads="1"/>
              </p:cNvSpPr>
              <p:nvPr/>
            </p:nvSpPr>
            <p:spPr bwMode="auto">
              <a:xfrm>
                <a:off x="630" y="2582"/>
                <a:ext cx="695" cy="111"/>
              </a:xfrm>
              <a:prstGeom prst="roundRect">
                <a:avLst>
                  <a:gd name="adj" fmla="val 50000"/>
                </a:avLst>
              </a:prstGeom>
              <a:gradFill rotWithShape="1">
                <a:gsLst>
                  <a:gs pos="0">
                    <a:srgbClr val="0000FF"/>
                  </a:gs>
                  <a:gs pos="50000">
                    <a:srgbClr val="99CCFF"/>
                  </a:gs>
                  <a:gs pos="100000">
                    <a:srgbClr val="0000FF"/>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64" name="Rectangle 143">
              <a:extLst>
                <a:ext uri="{FF2B5EF4-FFF2-40B4-BE49-F238E27FC236}">
                  <a16:creationId xmlns:a16="http://schemas.microsoft.com/office/drawing/2014/main" id="{C95C6BF7-C7DF-FB4E-BCA1-1C5F3CF4748B}"/>
                </a:ext>
              </a:extLst>
            </p:cNvPr>
            <p:cNvSpPr>
              <a:spLocks noChangeArrowheads="1"/>
            </p:cNvSpPr>
            <p:nvPr/>
          </p:nvSpPr>
          <p:spPr bwMode="auto">
            <a:xfrm>
              <a:off x="5249" y="429"/>
              <a:ext cx="67" cy="2292"/>
            </a:xfrm>
            <a:prstGeom prst="rect">
              <a:avLst/>
            </a:prstGeom>
            <a:gradFill rotWithShape="1">
              <a:gsLst>
                <a:gs pos="0">
                  <a:srgbClr val="333333"/>
                </a:gs>
                <a:gs pos="50000">
                  <a:srgbClr val="DDDDDD"/>
                </a:gs>
                <a:gs pos="100000">
                  <a:srgbClr val="333333"/>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5" name="Freeform 144">
              <a:extLst>
                <a:ext uri="{FF2B5EF4-FFF2-40B4-BE49-F238E27FC236}">
                  <a16:creationId xmlns:a16="http://schemas.microsoft.com/office/drawing/2014/main" id="{E716E123-C485-CC44-A743-C9D7E94AF6B1}"/>
                </a:ext>
              </a:extLst>
            </p:cNvPr>
            <p:cNvSpPr>
              <a:spLocks/>
            </p:cNvSpPr>
            <p:nvPr/>
          </p:nvSpPr>
          <p:spPr bwMode="auto">
            <a:xfrm>
              <a:off x="5312" y="1007"/>
              <a:ext cx="237" cy="213"/>
            </a:xfrm>
            <a:custGeom>
              <a:avLst/>
              <a:gdLst>
                <a:gd name="T0" fmla="*/ 2 w 296"/>
                <a:gd name="T1" fmla="*/ 0 h 256"/>
                <a:gd name="T2" fmla="*/ 32 w 296"/>
                <a:gd name="T3" fmla="*/ 22 h 256"/>
                <a:gd name="T4" fmla="*/ 32 w 296"/>
                <a:gd name="T5" fmla="*/ 41 h 256"/>
                <a:gd name="T6" fmla="*/ 0 w 296"/>
                <a:gd name="T7" fmla="*/ 15 h 256"/>
                <a:gd name="T8" fmla="*/ 2 w 296"/>
                <a:gd name="T9" fmla="*/ 0 h 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6" h="256">
                  <a:moveTo>
                    <a:pt x="4" y="0"/>
                  </a:moveTo>
                  <a:cubicBezTo>
                    <a:pt x="55" y="10"/>
                    <a:pt x="144" y="68"/>
                    <a:pt x="292" y="144"/>
                  </a:cubicBezTo>
                  <a:cubicBezTo>
                    <a:pt x="290" y="178"/>
                    <a:pt x="296" y="188"/>
                    <a:pt x="296" y="256"/>
                  </a:cubicBezTo>
                  <a:cubicBezTo>
                    <a:pt x="296" y="256"/>
                    <a:pt x="160" y="176"/>
                    <a:pt x="0" y="100"/>
                  </a:cubicBezTo>
                  <a:cubicBezTo>
                    <a:pt x="0" y="48"/>
                    <a:pt x="4" y="17"/>
                    <a:pt x="4"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6" name="Freeform 145">
              <a:extLst>
                <a:ext uri="{FF2B5EF4-FFF2-40B4-BE49-F238E27FC236}">
                  <a16:creationId xmlns:a16="http://schemas.microsoft.com/office/drawing/2014/main" id="{8B36D081-D3B9-D34B-91B2-079B05D09143}"/>
                </a:ext>
              </a:extLst>
            </p:cNvPr>
            <p:cNvSpPr>
              <a:spLocks/>
            </p:cNvSpPr>
            <p:nvPr/>
          </p:nvSpPr>
          <p:spPr bwMode="auto">
            <a:xfrm>
              <a:off x="5315" y="680"/>
              <a:ext cx="244" cy="240"/>
            </a:xfrm>
            <a:custGeom>
              <a:avLst/>
              <a:gdLst>
                <a:gd name="T0" fmla="*/ 0 w 304"/>
                <a:gd name="T1" fmla="*/ 0 h 288"/>
                <a:gd name="T2" fmla="*/ 34 w 304"/>
                <a:gd name="T3" fmla="*/ 27 h 288"/>
                <a:gd name="T4" fmla="*/ 31 w 304"/>
                <a:gd name="T5" fmla="*/ 48 h 288"/>
                <a:gd name="T6" fmla="*/ 2 w 304"/>
                <a:gd name="T7" fmla="*/ 20 h 288"/>
                <a:gd name="T8" fmla="*/ 0 w 304"/>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288">
                  <a:moveTo>
                    <a:pt x="0" y="0"/>
                  </a:moveTo>
                  <a:cubicBezTo>
                    <a:pt x="51" y="10"/>
                    <a:pt x="148" y="76"/>
                    <a:pt x="304" y="164"/>
                  </a:cubicBezTo>
                  <a:cubicBezTo>
                    <a:pt x="302" y="198"/>
                    <a:pt x="284" y="220"/>
                    <a:pt x="284" y="288"/>
                  </a:cubicBezTo>
                  <a:cubicBezTo>
                    <a:pt x="284" y="288"/>
                    <a:pt x="163" y="179"/>
                    <a:pt x="8" y="124"/>
                  </a:cubicBezTo>
                  <a:cubicBezTo>
                    <a:pt x="8" y="72"/>
                    <a:pt x="0" y="17"/>
                    <a:pt x="0" y="0"/>
                  </a:cubicBezTo>
                  <a:close/>
                </a:path>
              </a:pathLst>
            </a:custGeom>
            <a:gradFill rotWithShape="1">
              <a:gsLst>
                <a:gs pos="0">
                  <a:srgbClr val="292929"/>
                </a:gs>
                <a:gs pos="100000">
                  <a:srgbClr val="80808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7" name="Oval 146">
              <a:extLst>
                <a:ext uri="{FF2B5EF4-FFF2-40B4-BE49-F238E27FC236}">
                  <a16:creationId xmlns:a16="http://schemas.microsoft.com/office/drawing/2014/main" id="{B32C0505-6B5E-5B45-9C22-ABAD0452C43F}"/>
                </a:ext>
              </a:extLst>
            </p:cNvPr>
            <p:cNvSpPr>
              <a:spLocks noChangeArrowheads="1"/>
            </p:cNvSpPr>
            <p:nvPr/>
          </p:nvSpPr>
          <p:spPr bwMode="auto">
            <a:xfrm>
              <a:off x="5518" y="2610"/>
              <a:ext cx="47" cy="96"/>
            </a:xfrm>
            <a:prstGeom prst="ellipse">
              <a:avLst/>
            </a:prstGeom>
            <a:solidFill>
              <a:srgbClr val="3333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68" name="Freeform 147">
              <a:extLst>
                <a:ext uri="{FF2B5EF4-FFF2-40B4-BE49-F238E27FC236}">
                  <a16:creationId xmlns:a16="http://schemas.microsoft.com/office/drawing/2014/main" id="{30177E53-587A-9B45-9ECD-611B7CEB1E04}"/>
                </a:ext>
              </a:extLst>
            </p:cNvPr>
            <p:cNvSpPr>
              <a:spLocks/>
            </p:cNvSpPr>
            <p:nvPr/>
          </p:nvSpPr>
          <p:spPr bwMode="auto">
            <a:xfrm>
              <a:off x="5302" y="2614"/>
              <a:ext cx="245" cy="200"/>
            </a:xfrm>
            <a:custGeom>
              <a:avLst/>
              <a:gdLst>
                <a:gd name="T0" fmla="*/ 0 w 306"/>
                <a:gd name="T1" fmla="*/ 18 h 240"/>
                <a:gd name="T2" fmla="*/ 2 w 306"/>
                <a:gd name="T3" fmla="*/ 40 h 240"/>
                <a:gd name="T4" fmla="*/ 34 w 306"/>
                <a:gd name="T5" fmla="*/ 18 h 240"/>
                <a:gd name="T6" fmla="*/ 32 w 306"/>
                <a:gd name="T7" fmla="*/ 0 h 240"/>
                <a:gd name="T8" fmla="*/ 0 w 306"/>
                <a:gd name="T9" fmla="*/ 18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6" h="240">
                  <a:moveTo>
                    <a:pt x="0" y="106"/>
                  </a:moveTo>
                  <a:lnTo>
                    <a:pt x="2" y="240"/>
                  </a:lnTo>
                  <a:lnTo>
                    <a:pt x="306" y="110"/>
                  </a:lnTo>
                  <a:lnTo>
                    <a:pt x="300" y="0"/>
                  </a:lnTo>
                  <a:lnTo>
                    <a:pt x="0" y="106"/>
                  </a:lnTo>
                  <a:close/>
                </a:path>
              </a:pathLst>
            </a:cu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69" name="AutoShape 148">
              <a:extLst>
                <a:ext uri="{FF2B5EF4-FFF2-40B4-BE49-F238E27FC236}">
                  <a16:creationId xmlns:a16="http://schemas.microsoft.com/office/drawing/2014/main" id="{0DA2D2A9-124E-EB41-86B5-909A794DF763}"/>
                </a:ext>
              </a:extLst>
            </p:cNvPr>
            <p:cNvSpPr>
              <a:spLocks noChangeArrowheads="1"/>
            </p:cNvSpPr>
            <p:nvPr/>
          </p:nvSpPr>
          <p:spPr bwMode="auto">
            <a:xfrm>
              <a:off x="4140" y="2677"/>
              <a:ext cx="1196" cy="148"/>
            </a:xfrm>
            <a:prstGeom prst="roundRect">
              <a:avLst>
                <a:gd name="adj" fmla="val 50000"/>
              </a:avLst>
            </a:prstGeom>
            <a:solidFill>
              <a:srgbClr val="DDDDDD"/>
            </a:soli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0" name="AutoShape 149">
              <a:extLst>
                <a:ext uri="{FF2B5EF4-FFF2-40B4-BE49-F238E27FC236}">
                  <a16:creationId xmlns:a16="http://schemas.microsoft.com/office/drawing/2014/main" id="{CA5FFC73-D7D9-D240-94B8-900F51AC0C7D}"/>
                </a:ext>
              </a:extLst>
            </p:cNvPr>
            <p:cNvSpPr>
              <a:spLocks noChangeArrowheads="1"/>
            </p:cNvSpPr>
            <p:nvPr/>
          </p:nvSpPr>
          <p:spPr bwMode="auto">
            <a:xfrm>
              <a:off x="4207" y="2714"/>
              <a:ext cx="1069" cy="82"/>
            </a:xfrm>
            <a:prstGeom prst="roundRect">
              <a:avLst>
                <a:gd name="adj" fmla="val 50000"/>
              </a:avLst>
            </a:prstGeom>
            <a:gradFill rotWithShape="1">
              <a:gsLst>
                <a:gs pos="0">
                  <a:srgbClr val="000000"/>
                </a:gs>
                <a:gs pos="100000">
                  <a:srgbClr val="808080"/>
                </a:gs>
              </a:gsLst>
              <a:lin ang="0" scaled="1"/>
            </a:gradFill>
            <a:ln w="9525">
              <a:solidFill>
                <a:srgbClr val="000000"/>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1" name="Oval 150">
              <a:extLst>
                <a:ext uri="{FF2B5EF4-FFF2-40B4-BE49-F238E27FC236}">
                  <a16:creationId xmlns:a16="http://schemas.microsoft.com/office/drawing/2014/main" id="{EFC35150-3347-7042-80EB-A8781A361256}"/>
                </a:ext>
              </a:extLst>
            </p:cNvPr>
            <p:cNvSpPr>
              <a:spLocks noChangeArrowheads="1"/>
            </p:cNvSpPr>
            <p:nvPr/>
          </p:nvSpPr>
          <p:spPr bwMode="auto">
            <a:xfrm>
              <a:off x="4308" y="2380"/>
              <a:ext cx="155" cy="148"/>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2" name="Oval 151">
              <a:extLst>
                <a:ext uri="{FF2B5EF4-FFF2-40B4-BE49-F238E27FC236}">
                  <a16:creationId xmlns:a16="http://schemas.microsoft.com/office/drawing/2014/main" id="{EA2EA724-2820-AE47-8D84-09E997A6DDAA}"/>
                </a:ext>
              </a:extLst>
            </p:cNvPr>
            <p:cNvSpPr>
              <a:spLocks noChangeArrowheads="1"/>
            </p:cNvSpPr>
            <p:nvPr/>
          </p:nvSpPr>
          <p:spPr bwMode="auto">
            <a:xfrm>
              <a:off x="4483" y="2387"/>
              <a:ext cx="161" cy="141"/>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0000"/>
                </a:solidFill>
                <a:effectLst/>
                <a:uLnTx/>
                <a:uFillTx/>
                <a:latin typeface="Arial" charset="0"/>
                <a:ea typeface="ＭＳ Ｐゴシック" charset="0"/>
                <a:cs typeface="Arial" charset="0"/>
              </a:endParaRPr>
            </a:p>
          </p:txBody>
        </p:sp>
        <p:sp>
          <p:nvSpPr>
            <p:cNvPr id="273" name="Oval 152">
              <a:extLst>
                <a:ext uri="{FF2B5EF4-FFF2-40B4-BE49-F238E27FC236}">
                  <a16:creationId xmlns:a16="http://schemas.microsoft.com/office/drawing/2014/main" id="{27B270D9-EE2B-924F-8F2A-27B9EB6ABE98}"/>
                </a:ext>
              </a:extLst>
            </p:cNvPr>
            <p:cNvSpPr>
              <a:spLocks noChangeArrowheads="1"/>
            </p:cNvSpPr>
            <p:nvPr/>
          </p:nvSpPr>
          <p:spPr bwMode="auto">
            <a:xfrm>
              <a:off x="4664" y="2380"/>
              <a:ext cx="155" cy="141"/>
            </a:xfrm>
            <a:prstGeom prst="ellipse">
              <a:avLst/>
            </a:prstGeom>
            <a:solidFill>
              <a:srgbClr val="33CC33"/>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153">
              <a:extLst>
                <a:ext uri="{FF2B5EF4-FFF2-40B4-BE49-F238E27FC236}">
                  <a16:creationId xmlns:a16="http://schemas.microsoft.com/office/drawing/2014/main" id="{689F1C5E-1D85-0243-9E5E-0ABE340F97D1}"/>
                </a:ext>
              </a:extLst>
            </p:cNvPr>
            <p:cNvSpPr>
              <a:spLocks noChangeArrowheads="1"/>
            </p:cNvSpPr>
            <p:nvPr/>
          </p:nvSpPr>
          <p:spPr bwMode="auto">
            <a:xfrm>
              <a:off x="5061" y="1838"/>
              <a:ext cx="87" cy="757"/>
            </a:xfrm>
            <a:prstGeom prst="rect">
              <a:avLst/>
            </a:prstGeom>
            <a:solidFill>
              <a:srgbClr val="29292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Text Box 13">
            <a:extLst>
              <a:ext uri="{FF2B5EF4-FFF2-40B4-BE49-F238E27FC236}">
                <a16:creationId xmlns:a16="http://schemas.microsoft.com/office/drawing/2014/main" id="{5C657586-8C26-7645-A308-A162DA1C735B}"/>
              </a:ext>
            </a:extLst>
          </p:cNvPr>
          <p:cNvSpPr txBox="1">
            <a:spLocks noChangeArrowheads="1"/>
          </p:cNvSpPr>
          <p:nvPr/>
        </p:nvSpPr>
        <p:spPr bwMode="auto">
          <a:xfrm>
            <a:off x="374662" y="2181018"/>
            <a:ext cx="4209864" cy="261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 SOCK_STREAM)</a:t>
            </a:r>
          </a:p>
        </p:txBody>
      </p:sp>
      <p:sp>
        <p:nvSpPr>
          <p:cNvPr id="75" name="Text Box 5">
            <a:extLst>
              <a:ext uri="{FF2B5EF4-FFF2-40B4-BE49-F238E27FC236}">
                <a16:creationId xmlns:a16="http://schemas.microsoft.com/office/drawing/2014/main" id="{1D57F3DF-BFA3-284D-8B9A-ADD3873D3BB3}"/>
              </a:ext>
            </a:extLst>
          </p:cNvPr>
          <p:cNvSpPr txBox="1">
            <a:spLocks noChangeArrowheads="1"/>
          </p:cNvSpPr>
          <p:nvPr/>
        </p:nvSpPr>
        <p:spPr bwMode="auto">
          <a:xfrm>
            <a:off x="7821898" y="1651172"/>
            <a:ext cx="44614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socket(AF_INET,SOCK_STREAM)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serverSocket.bind</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serverSocket.listen</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connectionSocket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addr</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 = </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serverSocket.accept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77" name="Text Box 13">
            <a:extLst>
              <a:ext uri="{FF2B5EF4-FFF2-40B4-BE49-F238E27FC236}">
                <a16:creationId xmlns:a16="http://schemas.microsoft.com/office/drawing/2014/main" id="{85BB3488-0F19-2446-9F3D-0FF3F2E5F4DB}"/>
              </a:ext>
            </a:extLst>
          </p:cNvPr>
          <p:cNvSpPr txBox="1">
            <a:spLocks noChangeArrowheads="1"/>
          </p:cNvSpPr>
          <p:nvPr/>
        </p:nvSpPr>
        <p:spPr bwMode="auto">
          <a:xfrm>
            <a:off x="276543" y="2694832"/>
            <a:ext cx="4433244" cy="26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2000">
                <a:solidFill>
                  <a:schemeClr val="tx1"/>
                </a:solidFill>
                <a:latin typeface="Arial" panose="020B0604020202020204" pitchFamily="34" charset="0"/>
                <a:ea typeface="ＭＳ Ｐゴシック" panose="020B0600070205080204" pitchFamily="34" charset="-128"/>
              </a:defRPr>
            </a:lvl1pPr>
            <a:lvl2pPr marL="742950" indent="-285750">
              <a:defRPr sz="2000">
                <a:solidFill>
                  <a:schemeClr val="tx1"/>
                </a:solidFill>
                <a:latin typeface="Arial" panose="020B0604020202020204" pitchFamily="34" charset="0"/>
                <a:ea typeface="ＭＳ Ｐゴシック" panose="020B0600070205080204" pitchFamily="34" charset="-128"/>
              </a:defRPr>
            </a:lvl2pPr>
            <a:lvl3pPr marL="1143000" indent="-228600">
              <a:defRPr sz="2000">
                <a:solidFill>
                  <a:schemeClr val="tx1"/>
                </a:solidFill>
                <a:latin typeface="Arial" panose="020B0604020202020204" pitchFamily="34" charset="0"/>
                <a:ea typeface="ＭＳ Ｐゴシック" panose="020B0600070205080204" pitchFamily="34" charset="-128"/>
              </a:defRPr>
            </a:lvl3pPr>
            <a:lvl4pPr marL="1600200" indent="-228600">
              <a:defRPr sz="2000">
                <a:solidFill>
                  <a:schemeClr val="tx1"/>
                </a:solidFill>
                <a:latin typeface="Arial" panose="020B0604020202020204" pitchFamily="34" charset="0"/>
                <a:ea typeface="ＭＳ Ｐゴシック" panose="020B0600070205080204" pitchFamily="34" charset="-128"/>
              </a:defRPr>
            </a:lvl4pPr>
            <a:lvl5pPr marL="2057400" indent="-228600">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5000"/>
              <a:buFont typeface="ZapfDingbats" charset="2"/>
              <a:defRPr sz="20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clientSocket.connect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Courier Std" panose="02070409020205020404" pitchFamily="49" charset="77"/>
                <a:ea typeface="ＭＳ Ｐゴシック" panose="020B0600070205080204" pitchFamily="34" charset="-128"/>
                <a:cs typeface="+mn-cs"/>
              </a:rPr>
              <a:t>serverName,serverPort</a:t>
            </a:r>
            <a:r>
              <a:rPr kumimoji="0" lang="en-US" altLang="en-US" sz="1200" b="0" i="0" u="none" strike="noStrike" kern="1200" cap="none" spc="0" normalizeH="0" baseline="0" noProof="0" dirty="0">
                <a:ln>
                  <a:noFill/>
                </a:ln>
                <a:solidFill>
                  <a:prstClr val="black"/>
                </a:solidFill>
                <a:effectLst/>
                <a:uLnTx/>
                <a:uFillTx/>
                <a:latin typeface="Courier Std" panose="02070409020205020404" pitchFamily="49" charset="77"/>
                <a:ea typeface="ＭＳ Ｐゴシック" panose="020B0600070205080204" pitchFamily="34" charset="-128"/>
                <a:cs typeface="+mn-cs"/>
              </a:rPr>
              <a:t>))</a:t>
            </a:r>
          </a:p>
        </p:txBody>
      </p:sp>
      <p:sp>
        <p:nvSpPr>
          <p:cNvPr id="76" name="Slide Number Placeholder 2">
            <a:extLst>
              <a:ext uri="{FF2B5EF4-FFF2-40B4-BE49-F238E27FC236}">
                <a16:creationId xmlns:a16="http://schemas.microsoft.com/office/drawing/2014/main" id="{86E89225-4B9A-C747-8672-752709ED8105}"/>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27</a:t>
            </a:fld>
            <a:endParaRPr lang="en-US" dirty="0"/>
          </a:p>
        </p:txBody>
      </p:sp>
    </p:spTree>
    <p:extLst>
      <p:ext uri="{BB962C8B-B14F-4D97-AF65-F5344CB8AC3E}">
        <p14:creationId xmlns:p14="http://schemas.microsoft.com/office/powerpoint/2010/main" val="10423316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wipe(left)">
                                      <p:cBhvr>
                                        <p:cTn id="7" dur="500"/>
                                        <p:tgtEl>
                                          <p:spTgt spid="216"/>
                                        </p:tgtEl>
                                      </p:cBhvr>
                                    </p:animEffect>
                                  </p:childTnLst>
                                </p:cTn>
                              </p:par>
                              <p:par>
                                <p:cTn id="8" presetID="22" presetClass="entr" presetSubtype="1" fill="hold" nodeType="withEffect">
                                  <p:stCondLst>
                                    <p:cond delay="0"/>
                                  </p:stCondLst>
                                  <p:childTnLst>
                                    <p:set>
                                      <p:cBhvr>
                                        <p:cTn id="9" dur="1" fill="hold">
                                          <p:stCondLst>
                                            <p:cond delay="0"/>
                                          </p:stCondLst>
                                        </p:cTn>
                                        <p:tgtEl>
                                          <p:spTgt spid="234"/>
                                        </p:tgtEl>
                                        <p:attrNameLst>
                                          <p:attrName>style.visibility</p:attrName>
                                        </p:attrNameLst>
                                      </p:cBhvr>
                                      <p:to>
                                        <p:strVal val="visible"/>
                                      </p:to>
                                    </p:set>
                                    <p:animEffect transition="in" filter="wipe(up)">
                                      <p:cBhvr>
                                        <p:cTn id="10" dur="500"/>
                                        <p:tgtEl>
                                          <p:spTgt spid="2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dissolv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0"/>
                                        </p:tgtEl>
                                        <p:attrNameLst>
                                          <p:attrName>style.visibility</p:attrName>
                                        </p:attrNameLst>
                                      </p:cBhvr>
                                      <p:to>
                                        <p:strVal val="visible"/>
                                      </p:to>
                                    </p:set>
                                    <p:animEffect transition="in" filter="wipe(up)">
                                      <p:cBhvr>
                                        <p:cTn id="18" dur="500"/>
                                        <p:tgtEl>
                                          <p:spTgt spid="240"/>
                                        </p:tgtEl>
                                      </p:cBhvr>
                                    </p:animEffect>
                                  </p:childTnLst>
                                </p:cTn>
                              </p:par>
                              <p:par>
                                <p:cTn id="19" presetID="22" presetClass="entr" presetSubtype="2" fill="hold" nodeType="withEffect">
                                  <p:stCondLst>
                                    <p:cond delay="0"/>
                                  </p:stCondLst>
                                  <p:childTnLst>
                                    <p:set>
                                      <p:cBhvr>
                                        <p:cTn id="20" dur="1" fill="hold">
                                          <p:stCondLst>
                                            <p:cond delay="0"/>
                                          </p:stCondLst>
                                        </p:cTn>
                                        <p:tgtEl>
                                          <p:spTgt spid="223"/>
                                        </p:tgtEl>
                                        <p:attrNameLst>
                                          <p:attrName>style.visibility</p:attrName>
                                        </p:attrNameLst>
                                      </p:cBhvr>
                                      <p:to>
                                        <p:strVal val="visible"/>
                                      </p:to>
                                    </p:set>
                                    <p:animEffect transition="in" filter="wipe(right)">
                                      <p:cBhvr>
                                        <p:cTn id="21" dur="500"/>
                                        <p:tgtEl>
                                          <p:spTgt spid="2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8"/>
                                        </p:tgtEl>
                                        <p:attrNameLst>
                                          <p:attrName>style.visibility</p:attrName>
                                        </p:attrNameLst>
                                      </p:cBhvr>
                                      <p:to>
                                        <p:strVal val="visible"/>
                                      </p:to>
                                    </p:set>
                                    <p:animEffect transition="in" filter="wipe(left)">
                                      <p:cBhvr>
                                        <p:cTn id="26" dur="500"/>
                                        <p:tgtEl>
                                          <p:spTgt spid="228"/>
                                        </p:tgtEl>
                                      </p:cBhvr>
                                    </p:animEffect>
                                  </p:childTnLst>
                                </p:cTn>
                              </p:par>
                              <p:par>
                                <p:cTn id="27" presetID="22" presetClass="entr" presetSubtype="1"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animEffect transition="in" filter="wipe(up)">
                                      <p:cBhvr>
                                        <p:cTn id="29" dur="500"/>
                                        <p:tgtEl>
                                          <p:spTgt spid="237"/>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222"/>
                                        </p:tgtEl>
                                        <p:attrNameLst>
                                          <p:attrName>style.visibility</p:attrName>
                                        </p:attrNameLst>
                                      </p:cBhvr>
                                      <p:to>
                                        <p:strVal val="visible"/>
                                      </p:to>
                                    </p:set>
                                    <p:animEffect transition="in" filter="wipe(up)">
                                      <p:cBhvr>
                                        <p:cTn id="33" dur="500"/>
                                        <p:tgtEl>
                                          <p:spTgt spid="222"/>
                                        </p:tgtEl>
                                      </p:cBhvr>
                                    </p:animEffect>
                                  </p:childTnLst>
                                </p:cTn>
                              </p:par>
                              <p:par>
                                <p:cTn id="34" presetID="22" presetClass="entr" presetSubtype="1" fill="hold" nodeType="withEffect">
                                  <p:stCondLst>
                                    <p:cond delay="0"/>
                                  </p:stCondLst>
                                  <p:childTnLst>
                                    <p:set>
                                      <p:cBhvr>
                                        <p:cTn id="35" dur="1" fill="hold">
                                          <p:stCondLst>
                                            <p:cond delay="0"/>
                                          </p:stCondLst>
                                        </p:cTn>
                                        <p:tgtEl>
                                          <p:spTgt spid="243"/>
                                        </p:tgtEl>
                                        <p:attrNameLst>
                                          <p:attrName>style.visibility</p:attrName>
                                        </p:attrNameLst>
                                      </p:cBhvr>
                                      <p:to>
                                        <p:strVal val="visible"/>
                                      </p:to>
                                    </p:set>
                                    <p:animEffect transition="in" filter="wipe(up)">
                                      <p:cBhvr>
                                        <p:cTn id="36"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7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A human 3-way handshake protocol</a:t>
            </a:r>
            <a:endParaRPr lang="en-US" sz="4400" b="0" dirty="0"/>
          </a:p>
        </p:txBody>
      </p:sp>
      <p:pic>
        <p:nvPicPr>
          <p:cNvPr id="4" name="Picture 3" descr="A pile of snow&#10;&#10;Description automatically generated">
            <a:extLst>
              <a:ext uri="{FF2B5EF4-FFF2-40B4-BE49-F238E27FC236}">
                <a16:creationId xmlns:a16="http://schemas.microsoft.com/office/drawing/2014/main" id="{E63D2048-06F6-874E-A18A-05CFDA61C6A2}"/>
              </a:ext>
            </a:extLst>
          </p:cNvPr>
          <p:cNvPicPr>
            <a:picLocks noChangeAspect="1"/>
          </p:cNvPicPr>
          <p:nvPr/>
        </p:nvPicPr>
        <p:blipFill>
          <a:blip r:embed="rId3"/>
          <a:stretch>
            <a:fillRect/>
          </a:stretch>
        </p:blipFill>
        <p:spPr>
          <a:xfrm>
            <a:off x="1750251" y="1530219"/>
            <a:ext cx="8358252" cy="5472528"/>
          </a:xfrm>
          <a:prstGeom prst="rect">
            <a:avLst/>
          </a:prstGeom>
        </p:spPr>
      </p:pic>
      <p:grpSp>
        <p:nvGrpSpPr>
          <p:cNvPr id="9" name="Group 8">
            <a:extLst>
              <a:ext uri="{FF2B5EF4-FFF2-40B4-BE49-F238E27FC236}">
                <a16:creationId xmlns:a16="http://schemas.microsoft.com/office/drawing/2014/main" id="{3F1282CE-CF66-EE4E-B4A8-587BD1E81F39}"/>
              </a:ext>
            </a:extLst>
          </p:cNvPr>
          <p:cNvGrpSpPr/>
          <p:nvPr/>
        </p:nvGrpSpPr>
        <p:grpSpPr>
          <a:xfrm>
            <a:off x="6538586" y="2065751"/>
            <a:ext cx="1730667" cy="612648"/>
            <a:chOff x="6538586" y="2065751"/>
            <a:chExt cx="1730667" cy="612648"/>
          </a:xfrm>
        </p:grpSpPr>
        <p:sp>
          <p:nvSpPr>
            <p:cNvPr id="5" name="Rounded Rectangular Callout 4">
              <a:extLst>
                <a:ext uri="{FF2B5EF4-FFF2-40B4-BE49-F238E27FC236}">
                  <a16:creationId xmlns:a16="http://schemas.microsoft.com/office/drawing/2014/main" id="{3CAF74F1-7DAE-DA49-A56B-F6F58EAC0B3D}"/>
                </a:ext>
              </a:extLst>
            </p:cNvPr>
            <p:cNvSpPr/>
            <p:nvPr/>
          </p:nvSpPr>
          <p:spPr>
            <a:xfrm>
              <a:off x="6551111" y="2065751"/>
              <a:ext cx="1672748" cy="612648"/>
            </a:xfrm>
            <a:prstGeom prst="wedgeRoundRectCallout">
              <a:avLst>
                <a:gd name="adj1" fmla="val 54830"/>
                <a:gd name="adj2" fmla="val 42931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EBBA823-6C58-6A44-A2FF-F652E9B2671F}"/>
                </a:ext>
              </a:extLst>
            </p:cNvPr>
            <p:cNvSpPr txBox="1"/>
            <p:nvPr/>
          </p:nvSpPr>
          <p:spPr>
            <a:xfrm>
              <a:off x="6538586" y="2153433"/>
              <a:ext cx="173066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On belay?</a:t>
              </a:r>
            </a:p>
          </p:txBody>
        </p:sp>
      </p:grpSp>
      <p:sp>
        <p:nvSpPr>
          <p:cNvPr id="7" name="Rectangle 6">
            <a:extLst>
              <a:ext uri="{FF2B5EF4-FFF2-40B4-BE49-F238E27FC236}">
                <a16:creationId xmlns:a16="http://schemas.microsoft.com/office/drawing/2014/main" id="{CB827F8F-A1CF-B74C-ACC4-ECEAAE61D0B0}"/>
              </a:ext>
            </a:extLst>
          </p:cNvPr>
          <p:cNvSpPr/>
          <p:nvPr/>
        </p:nvSpPr>
        <p:spPr>
          <a:xfrm>
            <a:off x="1640908" y="5812076"/>
            <a:ext cx="10459233" cy="1277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305210F9-A841-2C44-B9F0-E355CF305198}"/>
              </a:ext>
            </a:extLst>
          </p:cNvPr>
          <p:cNvGrpSpPr/>
          <p:nvPr/>
        </p:nvGrpSpPr>
        <p:grpSpPr>
          <a:xfrm>
            <a:off x="5814165" y="3280776"/>
            <a:ext cx="1672748" cy="612648"/>
            <a:chOff x="5814165" y="3280776"/>
            <a:chExt cx="1672748" cy="612648"/>
          </a:xfrm>
        </p:grpSpPr>
        <p:sp>
          <p:nvSpPr>
            <p:cNvPr id="78" name="Rounded Rectangular Callout 77">
              <a:extLst>
                <a:ext uri="{FF2B5EF4-FFF2-40B4-BE49-F238E27FC236}">
                  <a16:creationId xmlns:a16="http://schemas.microsoft.com/office/drawing/2014/main" id="{C4B444F3-2C14-474E-8B61-1E282DE03385}"/>
                </a:ext>
              </a:extLst>
            </p:cNvPr>
            <p:cNvSpPr/>
            <p:nvPr/>
          </p:nvSpPr>
          <p:spPr>
            <a:xfrm>
              <a:off x="5814165" y="3280776"/>
              <a:ext cx="1672748" cy="612648"/>
            </a:xfrm>
            <a:prstGeom prst="wedgeRoundRectCallout">
              <a:avLst>
                <a:gd name="adj1" fmla="val -120395"/>
                <a:gd name="adj2" fmla="val -120679"/>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7B59616D-98BC-2340-969B-E8EFA3D4DA5A}"/>
                </a:ext>
              </a:extLst>
            </p:cNvPr>
            <p:cNvSpPr txBox="1"/>
            <p:nvPr/>
          </p:nvSpPr>
          <p:spPr>
            <a:xfrm>
              <a:off x="5826690" y="3332968"/>
              <a:ext cx="162807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Belay on.</a:t>
              </a:r>
            </a:p>
          </p:txBody>
        </p:sp>
      </p:grpSp>
      <p:grpSp>
        <p:nvGrpSpPr>
          <p:cNvPr id="11" name="Group 10">
            <a:extLst>
              <a:ext uri="{FF2B5EF4-FFF2-40B4-BE49-F238E27FC236}">
                <a16:creationId xmlns:a16="http://schemas.microsoft.com/office/drawing/2014/main" id="{E943AF12-B0EB-4F44-91E7-681492934EEA}"/>
              </a:ext>
            </a:extLst>
          </p:cNvPr>
          <p:cNvGrpSpPr/>
          <p:nvPr/>
        </p:nvGrpSpPr>
        <p:grpSpPr>
          <a:xfrm>
            <a:off x="8321457" y="3646119"/>
            <a:ext cx="1695712" cy="612648"/>
            <a:chOff x="8321457" y="3646119"/>
            <a:chExt cx="1695712" cy="612648"/>
          </a:xfrm>
        </p:grpSpPr>
        <p:sp>
          <p:nvSpPr>
            <p:cNvPr id="80" name="Rounded Rectangular Callout 79">
              <a:extLst>
                <a:ext uri="{FF2B5EF4-FFF2-40B4-BE49-F238E27FC236}">
                  <a16:creationId xmlns:a16="http://schemas.microsoft.com/office/drawing/2014/main" id="{8B23EB90-C1E0-D44A-8B27-62175510872C}"/>
                </a:ext>
              </a:extLst>
            </p:cNvPr>
            <p:cNvSpPr/>
            <p:nvPr/>
          </p:nvSpPr>
          <p:spPr>
            <a:xfrm>
              <a:off x="8344421" y="3646119"/>
              <a:ext cx="1672748" cy="612648"/>
            </a:xfrm>
            <a:prstGeom prst="wedgeRoundRectCallout">
              <a:avLst>
                <a:gd name="adj1" fmla="val -44764"/>
                <a:gd name="adj2" fmla="val 169650"/>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35F183B7-733D-694A-B964-309D0B0097B1}"/>
                </a:ext>
              </a:extLst>
            </p:cNvPr>
            <p:cNvSpPr txBox="1"/>
            <p:nvPr/>
          </p:nvSpPr>
          <p:spPr>
            <a:xfrm>
              <a:off x="8321457" y="3710836"/>
              <a:ext cx="16514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3. Climbing.</a:t>
              </a:r>
            </a:p>
          </p:txBody>
        </p:sp>
      </p:grpSp>
      <p:sp>
        <p:nvSpPr>
          <p:cNvPr id="14" name="Slide Number Placeholder 2">
            <a:extLst>
              <a:ext uri="{FF2B5EF4-FFF2-40B4-BE49-F238E27FC236}">
                <a16:creationId xmlns:a16="http://schemas.microsoft.com/office/drawing/2014/main" id="{41298F7A-0643-9F47-8207-6B139EFB88BE}"/>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28</a:t>
            </a:fld>
            <a:endParaRPr lang="en-US" dirty="0"/>
          </a:p>
        </p:txBody>
      </p:sp>
    </p:spTree>
    <p:extLst>
      <p:ext uri="{BB962C8B-B14F-4D97-AF65-F5344CB8AC3E}">
        <p14:creationId xmlns:p14="http://schemas.microsoft.com/office/powerpoint/2010/main" val="5186418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Closing a TCP connection</a:t>
            </a:r>
            <a:endParaRPr lang="en-US" sz="4400" b="0" dirty="0"/>
          </a:p>
        </p:txBody>
      </p:sp>
      <p:sp>
        <p:nvSpPr>
          <p:cNvPr id="47" name="Rectangle 47">
            <a:extLst>
              <a:ext uri="{FF2B5EF4-FFF2-40B4-BE49-F238E27FC236}">
                <a16:creationId xmlns:a16="http://schemas.microsoft.com/office/drawing/2014/main" id="{B20BADCC-1032-9A48-BC43-B4E1275E4EDF}"/>
              </a:ext>
            </a:extLst>
          </p:cNvPr>
          <p:cNvSpPr txBox="1">
            <a:spLocks noChangeArrowheads="1"/>
          </p:cNvSpPr>
          <p:nvPr/>
        </p:nvSpPr>
        <p:spPr>
          <a:xfrm>
            <a:off x="798690" y="1441263"/>
            <a:ext cx="9698318" cy="41862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client, server each close their side of connection</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send TCP segment with FIN bit = 1</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respond to received FIN with ACK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on receiving FIN, ACK can be combined with own FIN</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simultaneous FIN exchanges can be handled</a:t>
            </a:r>
          </a:p>
        </p:txBody>
      </p:sp>
      <p:sp>
        <p:nvSpPr>
          <p:cNvPr id="4" name="Slide Number Placeholder 2">
            <a:extLst>
              <a:ext uri="{FF2B5EF4-FFF2-40B4-BE49-F238E27FC236}">
                <a16:creationId xmlns:a16="http://schemas.microsoft.com/office/drawing/2014/main" id="{E5549B3B-271C-C14B-9302-4D2CE7B41051}"/>
              </a:ext>
            </a:extLst>
          </p:cNvPr>
          <p:cNvSpPr>
            <a:spLocks noGrp="1"/>
          </p:cNvSpPr>
          <p:nvPr>
            <p:ph type="sldNum" sz="quarter" idx="4"/>
          </p:nvPr>
        </p:nvSpPr>
        <p:spPr>
          <a:xfrm>
            <a:off x="9219616" y="6443089"/>
            <a:ext cx="2743200" cy="365125"/>
          </a:xfrm>
        </p:spPr>
        <p:txBody>
          <a:bodyPr/>
          <a:lstStyle/>
          <a:p>
            <a:r>
              <a:rPr lang="en-US" dirty="0"/>
              <a:t>Transport Layer: 3-</a:t>
            </a:r>
            <a:fld id="{C4204591-24BD-A542-B9D5-F8D8A88D2FEE}" type="slidenum">
              <a:rPr lang="en-US" smtClean="0"/>
              <a:pPr/>
              <a:t>29</a:t>
            </a:fld>
            <a:endParaRPr lang="en-US" dirty="0"/>
          </a:p>
        </p:txBody>
      </p:sp>
    </p:spTree>
    <p:extLst>
      <p:ext uri="{BB962C8B-B14F-4D97-AF65-F5344CB8AC3E}">
        <p14:creationId xmlns:p14="http://schemas.microsoft.com/office/powerpoint/2010/main" val="26576719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overview  </a:t>
            </a:r>
            <a:r>
              <a:rPr lang="en-US" sz="3200" b="0" dirty="0"/>
              <a:t>RFCs: 793,1122, 2018, 5681, 7323</a:t>
            </a:r>
            <a:endParaRPr lang="en-US" sz="4400" b="0" dirty="0"/>
          </a:p>
        </p:txBody>
      </p:sp>
      <p:sp>
        <p:nvSpPr>
          <p:cNvPr id="70" name="Rectangle 3">
            <a:extLst>
              <a:ext uri="{FF2B5EF4-FFF2-40B4-BE49-F238E27FC236}">
                <a16:creationId xmlns:a16="http://schemas.microsoft.com/office/drawing/2014/main" id="{BE7365D6-3297-0A41-9B2B-91B801F95815}"/>
              </a:ext>
            </a:extLst>
          </p:cNvPr>
          <p:cNvSpPr txBox="1">
            <a:spLocks noChangeArrowheads="1"/>
          </p:cNvSpPr>
          <p:nvPr/>
        </p:nvSpPr>
        <p:spPr>
          <a:xfrm>
            <a:off x="5949863" y="1322613"/>
            <a:ext cx="6012953" cy="553538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cumulative ACKs</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a:ea typeface="ＭＳ Ｐゴシック" panose="020B0600070205080204" pitchFamily="34" charset="-128"/>
                <a:cs typeface="+mn-cs"/>
              </a:rPr>
              <a:t>pipelining:</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TCP congestion and flow control set window size</a:t>
            </a:r>
            <a:endParaRPr kumimoji="0" lang="en-US" altLang="en-US" sz="2800" b="0" i="1"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connection-oriented: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handshaking (exchange of control messages) initializes sender, receiver state before data exchange</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flow controlled:</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sender will not overwhelm receiver</a:t>
            </a:r>
          </a:p>
        </p:txBody>
      </p:sp>
      <p:sp>
        <p:nvSpPr>
          <p:cNvPr id="71" name="Rectangle 4">
            <a:extLst>
              <a:ext uri="{FF2B5EF4-FFF2-40B4-BE49-F238E27FC236}">
                <a16:creationId xmlns:a16="http://schemas.microsoft.com/office/drawing/2014/main" id="{B36C086D-3E3E-F04F-BB50-EE7FE6F1A87A}"/>
              </a:ext>
            </a:extLst>
          </p:cNvPr>
          <p:cNvSpPr txBox="1">
            <a:spLocks noChangeArrowheads="1"/>
          </p:cNvSpPr>
          <p:nvPr/>
        </p:nvSpPr>
        <p:spPr>
          <a:xfrm>
            <a:off x="687960" y="1322613"/>
            <a:ext cx="5382987"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point-to-point</a:t>
            </a:r>
            <a:r>
              <a:rPr kumimoji="0" lang="en-US" altLang="en-US" sz="3200" b="0" i="0" u="none" strike="noStrike" kern="1200" cap="none" spc="0" normalizeH="0" baseline="0" noProof="0" dirty="0">
                <a:ln>
                  <a:noFill/>
                </a:ln>
                <a:solidFill>
                  <a:srgbClr val="CC0000"/>
                </a:solidFill>
                <a:effectLst/>
                <a:uLnTx/>
                <a:uFillTx/>
                <a:latin typeface="Calibri" panose="020F0502020204030204"/>
                <a:ea typeface="ＭＳ Ｐゴシック" panose="020B0600070205080204" pitchFamily="34" charset="-128"/>
                <a:cs typeface="+mn-cs"/>
              </a:rPr>
              <a:t>:</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one sender, one receiver</a:t>
            </a:r>
            <a:r>
              <a:rPr kumimoji="0" lang="en-US" altLang="en-US" sz="2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34" charset="-128"/>
                <a:cs typeface="+mn-cs"/>
              </a:rPr>
              <a:t> </a:t>
            </a:r>
          </a:p>
          <a:p>
            <a:pPr marL="471488" marR="0" lvl="0" indent="-293688"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reliable, in-order </a:t>
            </a:r>
            <a:r>
              <a:rPr kumimoji="0" lang="en-US" altLang="en-US" sz="3200" b="0" i="1"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byte steam:</a:t>
            </a:r>
          </a:p>
          <a:p>
            <a:pPr marL="919163" marR="0" lvl="2" indent="-293688"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no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message boundaries"</a:t>
            </a:r>
          </a:p>
          <a:p>
            <a:pPr marL="471488" marR="0" lvl="0" indent="-341313"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full duplex data:</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bi-directional data flow in same connection</a:t>
            </a:r>
          </a:p>
          <a:p>
            <a:pPr marL="695325" marR="0" lvl="1" indent="-231775" algn="l" defTabSz="914400" rtl="0" eaLnBrk="1" fontAlgn="auto" latinLnBrk="0" hangingPunct="1">
              <a:lnSpc>
                <a:spcPct val="90000"/>
              </a:lnSpc>
              <a:spcBef>
                <a:spcPts val="400"/>
              </a:spcBef>
              <a:spcAft>
                <a:spcPts val="0"/>
              </a:spcAft>
              <a:buClr>
                <a:srgbClr val="0000A8"/>
              </a:buClr>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MSS: maximum segment size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5" name="Slide Number Placeholder 2">
            <a:extLst>
              <a:ext uri="{FF2B5EF4-FFF2-40B4-BE49-F238E27FC236}">
                <a16:creationId xmlns:a16="http://schemas.microsoft.com/office/drawing/2014/main" id="{D9F10C56-26D5-5C45-B097-EE8A46539976}"/>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3</a:t>
            </a:fld>
            <a:endParaRPr lang="en-US" dirty="0"/>
          </a:p>
        </p:txBody>
      </p:sp>
    </p:spTree>
    <p:extLst>
      <p:ext uri="{BB962C8B-B14F-4D97-AF65-F5344CB8AC3E}">
        <p14:creationId xmlns:p14="http://schemas.microsoft.com/office/powerpoint/2010/main" val="15559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lstStyle/>
          <a:p>
            <a:r>
              <a:rPr lang="en-US" altLang="en-US" dirty="0">
                <a:cs typeface="Calibri" panose="020F0502020204030204" pitchFamily="34" charset="0"/>
              </a:rPr>
              <a:t>Chapter 3: roadmap</a:t>
            </a:r>
            <a:endParaRPr lang="en-US"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0" y="1414011"/>
            <a:ext cx="6618109" cy="5029078"/>
          </a:xfrm>
        </p:spPr>
        <p:txBody>
          <a:bodyPr>
            <a:normAutofit/>
          </a:bodyPr>
          <a:lstStyle/>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Transport-layer services</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Multiplexing and demultiplexing</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Connectionless transport: UDP</a:t>
            </a:r>
          </a:p>
          <a:p>
            <a:pPr marL="403225" indent="-285750">
              <a:spcBef>
                <a:spcPts val="800"/>
              </a:spcBef>
              <a:buClr>
                <a:schemeClr val="bg1">
                  <a:lumMod val="75000"/>
                </a:schemeClr>
              </a:buClr>
            </a:pPr>
            <a:r>
              <a:rPr lang="en-US" altLang="en-US" sz="3200" dirty="0">
                <a:solidFill>
                  <a:schemeClr val="bg1">
                    <a:lumMod val="75000"/>
                  </a:schemeClr>
                </a:solidFill>
                <a:cs typeface="Calibri" panose="020F0502020204030204" pitchFamily="34" charset="0"/>
              </a:rPr>
              <a:t>Principles of reliable data transfer </a:t>
            </a:r>
          </a:p>
          <a:p>
            <a:pPr marL="403225" indent="-285750">
              <a:spcBef>
                <a:spcPts val="800"/>
              </a:spcBef>
              <a:buClr>
                <a:schemeClr val="bg1">
                  <a:lumMod val="75000"/>
                </a:schemeClr>
              </a:buClr>
            </a:pPr>
            <a:r>
              <a:rPr lang="en-US" sz="3200" dirty="0">
                <a:solidFill>
                  <a:schemeClr val="bg1">
                    <a:lumMod val="75000"/>
                  </a:schemeClr>
                </a:solidFill>
              </a:rPr>
              <a:t>Connection-oriented transport: TCP</a:t>
            </a:r>
          </a:p>
          <a:p>
            <a:pPr marL="403225" indent="-285750">
              <a:spcBef>
                <a:spcPts val="800"/>
              </a:spcBef>
            </a:pPr>
            <a:r>
              <a:rPr lang="en-US" sz="3200" dirty="0"/>
              <a:t>Principles of congestion control</a:t>
            </a:r>
          </a:p>
          <a:p>
            <a:pPr marL="403225" indent="-285750">
              <a:spcBef>
                <a:spcPts val="800"/>
              </a:spcBef>
              <a:buClr>
                <a:schemeClr val="bg1">
                  <a:lumMod val="75000"/>
                </a:schemeClr>
              </a:buClr>
            </a:pPr>
            <a:r>
              <a:rPr lang="en-US" sz="3200" dirty="0">
                <a:solidFill>
                  <a:schemeClr val="bg1">
                    <a:lumMod val="75000"/>
                  </a:schemeClr>
                </a:solidFill>
              </a:rPr>
              <a:t>TCP congestion control</a:t>
            </a:r>
          </a:p>
          <a:p>
            <a:pPr marL="403225" indent="-285750">
              <a:spcBef>
                <a:spcPts val="800"/>
              </a:spcBef>
              <a:buClr>
                <a:schemeClr val="bg1">
                  <a:lumMod val="75000"/>
                </a:schemeClr>
              </a:buClr>
            </a:pPr>
            <a:r>
              <a:rPr lang="en-US" sz="3200" dirty="0">
                <a:solidFill>
                  <a:schemeClr val="bg1">
                    <a:lumMod val="75000"/>
                  </a:schemeClr>
                </a:solidFill>
              </a:rPr>
              <a:t>Evolution of transport-layer functionality</a:t>
            </a:r>
          </a:p>
          <a:p>
            <a:pPr eaLnBrk="1" hangingPunct="1">
              <a:buFont typeface="Wingdings" panose="05000000000000000000" pitchFamily="2" charset="2"/>
              <a:buNone/>
            </a:pPr>
            <a:endParaRPr lang="en-US" altLang="en-US" sz="2400" dirty="0"/>
          </a:p>
        </p:txBody>
      </p:sp>
      <p:sp>
        <p:nvSpPr>
          <p:cNvPr id="3" name="Slide Number Placeholder 2">
            <a:extLst>
              <a:ext uri="{FF2B5EF4-FFF2-40B4-BE49-F238E27FC236}">
                <a16:creationId xmlns:a16="http://schemas.microsoft.com/office/drawing/2014/main" id="{2DB81C94-6123-D143-8C6E-7FF67BFA422F}"/>
              </a:ext>
            </a:extLst>
          </p:cNvPr>
          <p:cNvSpPr>
            <a:spLocks noGrp="1"/>
          </p:cNvSpPr>
          <p:nvPr>
            <p:ph type="sldNum" sz="quarter" idx="4"/>
          </p:nvPr>
        </p:nvSpPr>
        <p:spPr/>
        <p:txBody>
          <a:bodyPr/>
          <a:lstStyle/>
          <a:p>
            <a:r>
              <a:rPr lang="en-US" dirty="0"/>
              <a:t>Transport Layer: 3-</a:t>
            </a:r>
            <a:fld id="{C4204591-24BD-A542-B9D5-F8D8A88D2FEE}" type="slidenum">
              <a:rPr lang="en-US" smtClean="0"/>
              <a:pPr/>
              <a:t>30</a:t>
            </a:fld>
            <a:endParaRPr lang="en-US" dirty="0"/>
          </a:p>
        </p:txBody>
      </p:sp>
      <p:pic>
        <p:nvPicPr>
          <p:cNvPr id="6" name="Picture 5">
            <a:extLst>
              <a:ext uri="{FF2B5EF4-FFF2-40B4-BE49-F238E27FC236}">
                <a16:creationId xmlns:a16="http://schemas.microsoft.com/office/drawing/2014/main" id="{FC6EDA9F-A4F6-9E48-A741-C2AF8BE224BB}"/>
              </a:ext>
            </a:extLst>
          </p:cNvPr>
          <p:cNvPicPr>
            <a:picLocks noChangeAspect="1"/>
          </p:cNvPicPr>
          <p:nvPr/>
        </p:nvPicPr>
        <p:blipFill>
          <a:blip r:embed="rId3"/>
          <a:stretch>
            <a:fillRect/>
          </a:stretch>
        </p:blipFill>
        <p:spPr>
          <a:xfrm>
            <a:off x="7774329" y="1293471"/>
            <a:ext cx="3657600" cy="2743200"/>
          </a:xfrm>
          <a:prstGeom prst="rect">
            <a:avLst/>
          </a:prstGeom>
        </p:spPr>
      </p:pic>
    </p:spTree>
    <p:extLst>
      <p:ext uri="{BB962C8B-B14F-4D97-AF65-F5344CB8AC3E}">
        <p14:creationId xmlns:p14="http://schemas.microsoft.com/office/powerpoint/2010/main" val="2681422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segment structure</a:t>
            </a:r>
            <a:endParaRPr lang="en-US" sz="4400" b="0" dirty="0"/>
          </a:p>
        </p:txBody>
      </p:sp>
      <p:sp>
        <p:nvSpPr>
          <p:cNvPr id="60" name="Rectangle 4">
            <a:extLst>
              <a:ext uri="{FF2B5EF4-FFF2-40B4-BE49-F238E27FC236}">
                <a16:creationId xmlns:a16="http://schemas.microsoft.com/office/drawing/2014/main" id="{1438C6A7-F9CB-854D-92BB-74AFAE175928}"/>
              </a:ext>
            </a:extLst>
          </p:cNvPr>
          <p:cNvSpPr>
            <a:spLocks noChangeArrowheads="1"/>
          </p:cNvSpPr>
          <p:nvPr/>
        </p:nvSpPr>
        <p:spPr bwMode="auto">
          <a:xfrm>
            <a:off x="4432073" y="1560062"/>
            <a:ext cx="3951287" cy="4824412"/>
          </a:xfrm>
          <a:prstGeom prst="rect">
            <a:avLst/>
          </a:prstGeom>
          <a:solidFill>
            <a:srgbClr val="000099"/>
          </a:solidFill>
          <a:ln>
            <a:noFill/>
          </a:ln>
          <a:effectLst/>
          <a:extLs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61" name="Rectangle 5">
            <a:extLst>
              <a:ext uri="{FF2B5EF4-FFF2-40B4-BE49-F238E27FC236}">
                <a16:creationId xmlns:a16="http://schemas.microsoft.com/office/drawing/2014/main" id="{21D47CEF-020C-9C44-AB75-DA719011CBEF}"/>
              </a:ext>
            </a:extLst>
          </p:cNvPr>
          <p:cNvSpPr>
            <a:spLocks noChangeArrowheads="1"/>
          </p:cNvSpPr>
          <p:nvPr/>
        </p:nvSpPr>
        <p:spPr bwMode="auto">
          <a:xfrm>
            <a:off x="4346348" y="1675949"/>
            <a:ext cx="3951287" cy="4805363"/>
          </a:xfrm>
          <a:prstGeom prst="rect">
            <a:avLst/>
          </a:prstGeom>
          <a:solidFill>
            <a:srgbClr val="FFFFFF"/>
          </a:solidFill>
          <a:ln w="1905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4" name="Group 3">
            <a:extLst>
              <a:ext uri="{FF2B5EF4-FFF2-40B4-BE49-F238E27FC236}">
                <a16:creationId xmlns:a16="http://schemas.microsoft.com/office/drawing/2014/main" id="{A0F66122-9E4A-7644-B40C-189BABEA3388}"/>
              </a:ext>
            </a:extLst>
          </p:cNvPr>
          <p:cNvGrpSpPr/>
          <p:nvPr/>
        </p:nvGrpSpPr>
        <p:grpSpPr>
          <a:xfrm>
            <a:off x="4495573" y="1661303"/>
            <a:ext cx="3450544" cy="401997"/>
            <a:chOff x="4495573" y="1661303"/>
            <a:chExt cx="3450544" cy="401997"/>
          </a:xfrm>
        </p:grpSpPr>
        <p:sp>
          <p:nvSpPr>
            <p:cNvPr id="62" name="Text Box 6">
              <a:extLst>
                <a:ext uri="{FF2B5EF4-FFF2-40B4-BE49-F238E27FC236}">
                  <a16:creationId xmlns:a16="http://schemas.microsoft.com/office/drawing/2014/main" id="{A183A89B-2122-E141-9DF3-203A60EFF295}"/>
                </a:ext>
              </a:extLst>
            </p:cNvPr>
            <p:cNvSpPr txBox="1">
              <a:spLocks noChangeArrowheads="1"/>
            </p:cNvSpPr>
            <p:nvPr/>
          </p:nvSpPr>
          <p:spPr bwMode="auto">
            <a:xfrm>
              <a:off x="4495573" y="1661303"/>
              <a:ext cx="166370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source port #</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63" name="Text Box 7">
              <a:extLst>
                <a:ext uri="{FF2B5EF4-FFF2-40B4-BE49-F238E27FC236}">
                  <a16:creationId xmlns:a16="http://schemas.microsoft.com/office/drawing/2014/main" id="{E52BAEBA-8AEA-B545-A35F-AEB6190843E5}"/>
                </a:ext>
              </a:extLst>
            </p:cNvPr>
            <p:cNvSpPr txBox="1">
              <a:spLocks noChangeArrowheads="1"/>
            </p:cNvSpPr>
            <p:nvPr/>
          </p:nvSpPr>
          <p:spPr bwMode="auto">
            <a:xfrm>
              <a:off x="6564992" y="1666425"/>
              <a:ext cx="13811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err="1">
                  <a:ln>
                    <a:noFill/>
                  </a:ln>
                  <a:solidFill>
                    <a:srgbClr val="000000"/>
                  </a:solidFill>
                  <a:effectLst/>
                  <a:uLnTx/>
                  <a:uFillTx/>
                  <a:latin typeface="Arial" charset="0"/>
                  <a:ea typeface="ＭＳ Ｐゴシック" charset="0"/>
                  <a:cs typeface="+mn-cs"/>
                </a:rPr>
                <a:t>dest</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 port #</a:t>
              </a: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grpSp>
      <p:sp>
        <p:nvSpPr>
          <p:cNvPr id="64" name="Line 8">
            <a:extLst>
              <a:ext uri="{FF2B5EF4-FFF2-40B4-BE49-F238E27FC236}">
                <a16:creationId xmlns:a16="http://schemas.microsoft.com/office/drawing/2014/main" id="{BDC40F37-DD1A-6848-AB76-2EA7683B9566}"/>
              </a:ext>
            </a:extLst>
          </p:cNvPr>
          <p:cNvSpPr>
            <a:spLocks noChangeShapeType="1"/>
          </p:cNvSpPr>
          <p:nvPr/>
        </p:nvSpPr>
        <p:spPr bwMode="auto">
          <a:xfrm>
            <a:off x="4349523" y="2050599"/>
            <a:ext cx="3946525" cy="4763"/>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5" name="Line 9">
            <a:extLst>
              <a:ext uri="{FF2B5EF4-FFF2-40B4-BE49-F238E27FC236}">
                <a16:creationId xmlns:a16="http://schemas.microsoft.com/office/drawing/2014/main" id="{92C91585-33BC-084B-A3CF-F5A7CD082B67}"/>
              </a:ext>
            </a:extLst>
          </p:cNvPr>
          <p:cNvSpPr>
            <a:spLocks noChangeShapeType="1"/>
          </p:cNvSpPr>
          <p:nvPr/>
        </p:nvSpPr>
        <p:spPr bwMode="auto">
          <a:xfrm flipV="1">
            <a:off x="4343173" y="2430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12" name="Group 11">
            <a:extLst>
              <a:ext uri="{FF2B5EF4-FFF2-40B4-BE49-F238E27FC236}">
                <a16:creationId xmlns:a16="http://schemas.microsoft.com/office/drawing/2014/main" id="{8552304C-19AC-C84B-842E-CBCC3EA9E153}"/>
              </a:ext>
            </a:extLst>
          </p:cNvPr>
          <p:cNvGrpSpPr/>
          <p:nvPr/>
        </p:nvGrpSpPr>
        <p:grpSpPr>
          <a:xfrm>
            <a:off x="4324123" y="1145724"/>
            <a:ext cx="3935412" cy="366713"/>
            <a:chOff x="4324123" y="1145724"/>
            <a:chExt cx="3935412" cy="366713"/>
          </a:xfrm>
        </p:grpSpPr>
        <p:sp>
          <p:nvSpPr>
            <p:cNvPr id="67" name="Text Box 11">
              <a:extLst>
                <a:ext uri="{FF2B5EF4-FFF2-40B4-BE49-F238E27FC236}">
                  <a16:creationId xmlns:a16="http://schemas.microsoft.com/office/drawing/2014/main" id="{D7A6E153-CAA2-2E43-9742-982E16926734}"/>
                </a:ext>
              </a:extLst>
            </p:cNvPr>
            <p:cNvSpPr txBox="1">
              <a:spLocks noChangeArrowheads="1"/>
            </p:cNvSpPr>
            <p:nvPr/>
          </p:nvSpPr>
          <p:spPr bwMode="auto">
            <a:xfrm>
              <a:off x="5832248" y="1145724"/>
              <a:ext cx="8572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32 bits</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68" name="Line 12">
              <a:extLst>
                <a:ext uri="{FF2B5EF4-FFF2-40B4-BE49-F238E27FC236}">
                  <a16:creationId xmlns:a16="http://schemas.microsoft.com/office/drawing/2014/main" id="{C28AE80D-AED7-BB43-AEEF-9A3E95D70A42}"/>
                </a:ext>
              </a:extLst>
            </p:cNvPr>
            <p:cNvSpPr>
              <a:spLocks noChangeShapeType="1"/>
            </p:cNvSpPr>
            <p:nvPr/>
          </p:nvSpPr>
          <p:spPr bwMode="auto">
            <a:xfrm>
              <a:off x="6832373" y="1391787"/>
              <a:ext cx="1427162" cy="4762"/>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69" name="Line 13">
              <a:extLst>
                <a:ext uri="{FF2B5EF4-FFF2-40B4-BE49-F238E27FC236}">
                  <a16:creationId xmlns:a16="http://schemas.microsoft.com/office/drawing/2014/main" id="{0FE91D57-DF52-A948-8B79-BE2C69D24056}"/>
                </a:ext>
              </a:extLst>
            </p:cNvPr>
            <p:cNvSpPr>
              <a:spLocks noChangeShapeType="1"/>
            </p:cNvSpPr>
            <p:nvPr/>
          </p:nvSpPr>
          <p:spPr bwMode="auto">
            <a:xfrm rot="10800000">
              <a:off x="4324123" y="1402899"/>
              <a:ext cx="1341437" cy="0"/>
            </a:xfrm>
            <a:prstGeom prst="line">
              <a:avLst/>
            </a:prstGeom>
            <a:noFill/>
            <a:ln w="19050">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74" name="Line 16">
            <a:extLst>
              <a:ext uri="{FF2B5EF4-FFF2-40B4-BE49-F238E27FC236}">
                <a16:creationId xmlns:a16="http://schemas.microsoft.com/office/drawing/2014/main" id="{ADBC9EF8-B51B-F249-8F7B-C16F5F07A21E}"/>
              </a:ext>
            </a:extLst>
          </p:cNvPr>
          <p:cNvSpPr>
            <a:spLocks noChangeShapeType="1"/>
          </p:cNvSpPr>
          <p:nvPr/>
        </p:nvSpPr>
        <p:spPr bwMode="auto">
          <a:xfrm flipV="1">
            <a:off x="4352698" y="2811012"/>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6" name="Line 18">
            <a:extLst>
              <a:ext uri="{FF2B5EF4-FFF2-40B4-BE49-F238E27FC236}">
                <a16:creationId xmlns:a16="http://schemas.microsoft.com/office/drawing/2014/main" id="{32231029-9349-864B-ABF1-0D56E55824BB}"/>
              </a:ext>
            </a:extLst>
          </p:cNvPr>
          <p:cNvSpPr>
            <a:spLocks noChangeShapeType="1"/>
          </p:cNvSpPr>
          <p:nvPr/>
        </p:nvSpPr>
        <p:spPr bwMode="auto">
          <a:xfrm flipV="1">
            <a:off x="4347935" y="3206299"/>
            <a:ext cx="3951288"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7" name="Line 19">
            <a:extLst>
              <a:ext uri="{FF2B5EF4-FFF2-40B4-BE49-F238E27FC236}">
                <a16:creationId xmlns:a16="http://schemas.microsoft.com/office/drawing/2014/main" id="{F2503E28-C28E-B541-932B-7E2993655C9A}"/>
              </a:ext>
            </a:extLst>
          </p:cNvPr>
          <p:cNvSpPr>
            <a:spLocks noChangeShapeType="1"/>
          </p:cNvSpPr>
          <p:nvPr/>
        </p:nvSpPr>
        <p:spPr bwMode="auto">
          <a:xfrm flipV="1">
            <a:off x="4343173" y="3596824"/>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8" name="Line 20">
            <a:extLst>
              <a:ext uri="{FF2B5EF4-FFF2-40B4-BE49-F238E27FC236}">
                <a16:creationId xmlns:a16="http://schemas.microsoft.com/office/drawing/2014/main" id="{10D5BEAE-CBC6-5040-B37E-6D12FC20E9CB}"/>
              </a:ext>
            </a:extLst>
          </p:cNvPr>
          <p:cNvSpPr>
            <a:spLocks noChangeShapeType="1"/>
          </p:cNvSpPr>
          <p:nvPr/>
        </p:nvSpPr>
        <p:spPr bwMode="auto">
          <a:xfrm flipV="1">
            <a:off x="4343173" y="4158799"/>
            <a:ext cx="3951287" cy="0"/>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79" name="Line 21">
            <a:extLst>
              <a:ext uri="{FF2B5EF4-FFF2-40B4-BE49-F238E27FC236}">
                <a16:creationId xmlns:a16="http://schemas.microsoft.com/office/drawing/2014/main" id="{A186AEBD-F0F5-494B-9D24-09B9888787CD}"/>
              </a:ext>
            </a:extLst>
          </p:cNvPr>
          <p:cNvSpPr>
            <a:spLocks noChangeShapeType="1"/>
          </p:cNvSpPr>
          <p:nvPr/>
        </p:nvSpPr>
        <p:spPr bwMode="auto">
          <a:xfrm flipH="1" flipV="1">
            <a:off x="6303735" y="2814187"/>
            <a:ext cx="4763" cy="777875"/>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7" name="Line 29">
            <a:extLst>
              <a:ext uri="{FF2B5EF4-FFF2-40B4-BE49-F238E27FC236}">
                <a16:creationId xmlns:a16="http://schemas.microsoft.com/office/drawing/2014/main" id="{B0BB3064-7239-A344-B7D3-3350540CF7AA}"/>
              </a:ext>
            </a:extLst>
          </p:cNvPr>
          <p:cNvSpPr>
            <a:spLocks noChangeShapeType="1"/>
          </p:cNvSpPr>
          <p:nvPr/>
        </p:nvSpPr>
        <p:spPr bwMode="auto">
          <a:xfrm flipV="1">
            <a:off x="5668735" y="2814187"/>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8" name="Line 30">
            <a:extLst>
              <a:ext uri="{FF2B5EF4-FFF2-40B4-BE49-F238E27FC236}">
                <a16:creationId xmlns:a16="http://schemas.microsoft.com/office/drawing/2014/main" id="{22FDEDB0-0202-4C4C-9B34-FF72CC278D77}"/>
              </a:ext>
            </a:extLst>
          </p:cNvPr>
          <p:cNvSpPr>
            <a:spLocks noChangeShapeType="1"/>
          </p:cNvSpPr>
          <p:nvPr/>
        </p:nvSpPr>
        <p:spPr bwMode="auto">
          <a:xfrm flipV="1">
            <a:off x="5514748"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9" name="Line 31">
            <a:extLst>
              <a:ext uri="{FF2B5EF4-FFF2-40B4-BE49-F238E27FC236}">
                <a16:creationId xmlns:a16="http://schemas.microsoft.com/office/drawing/2014/main" id="{9AF172E8-0A6A-6644-BD77-F1EE190D4ADE}"/>
              </a:ext>
            </a:extLst>
          </p:cNvPr>
          <p:cNvSpPr>
            <a:spLocks noChangeShapeType="1"/>
          </p:cNvSpPr>
          <p:nvPr/>
        </p:nvSpPr>
        <p:spPr bwMode="auto">
          <a:xfrm flipV="1">
            <a:off x="5355998" y="2818949"/>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6" name="Text Box 38">
            <a:extLst>
              <a:ext uri="{FF2B5EF4-FFF2-40B4-BE49-F238E27FC236}">
                <a16:creationId xmlns:a16="http://schemas.microsoft.com/office/drawing/2014/main" id="{A4AA77C6-3CD5-F642-BD90-B898C462C724}"/>
              </a:ext>
            </a:extLst>
          </p:cNvPr>
          <p:cNvSpPr txBox="1">
            <a:spLocks noChangeArrowheads="1"/>
          </p:cNvSpPr>
          <p:nvPr/>
        </p:nvSpPr>
        <p:spPr bwMode="auto">
          <a:xfrm>
            <a:off x="4636966" y="2822952"/>
            <a:ext cx="482824"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not</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used</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7" name="Line 39">
            <a:extLst>
              <a:ext uri="{FF2B5EF4-FFF2-40B4-BE49-F238E27FC236}">
                <a16:creationId xmlns:a16="http://schemas.microsoft.com/office/drawing/2014/main" id="{356A6247-1FB1-3845-A2C5-956708DFFBCF}"/>
              </a:ext>
            </a:extLst>
          </p:cNvPr>
          <p:cNvSpPr>
            <a:spLocks noChangeShapeType="1"/>
          </p:cNvSpPr>
          <p:nvPr/>
        </p:nvSpPr>
        <p:spPr bwMode="auto">
          <a:xfrm flipV="1">
            <a:off x="4713766"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115" name="Group 114">
            <a:extLst>
              <a:ext uri="{FF2B5EF4-FFF2-40B4-BE49-F238E27FC236}">
                <a16:creationId xmlns:a16="http://schemas.microsoft.com/office/drawing/2014/main" id="{25F3ABB6-FC22-8E45-923B-C272F3E47C12}"/>
              </a:ext>
            </a:extLst>
          </p:cNvPr>
          <p:cNvGrpSpPr/>
          <p:nvPr/>
        </p:nvGrpSpPr>
        <p:grpSpPr>
          <a:xfrm>
            <a:off x="6405335" y="2817362"/>
            <a:ext cx="5252586" cy="731484"/>
            <a:chOff x="6405335" y="2817362"/>
            <a:chExt cx="5252586" cy="731484"/>
          </a:xfrm>
        </p:grpSpPr>
        <p:sp>
          <p:nvSpPr>
            <p:cNvPr id="80" name="Text Box 22">
              <a:extLst>
                <a:ext uri="{FF2B5EF4-FFF2-40B4-BE49-F238E27FC236}">
                  <a16:creationId xmlns:a16="http://schemas.microsoft.com/office/drawing/2014/main" id="{C121B465-E333-C34D-A9B1-4EC95AB29663}"/>
                </a:ext>
              </a:extLst>
            </p:cNvPr>
            <p:cNvSpPr txBox="1">
              <a:spLocks noChangeArrowheads="1"/>
            </p:cNvSpPr>
            <p:nvPr/>
          </p:nvSpPr>
          <p:spPr bwMode="auto">
            <a:xfrm>
              <a:off x="6405335" y="2817362"/>
              <a:ext cx="1746250" cy="3667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receive window</a:t>
              </a:r>
            </a:p>
          </p:txBody>
        </p:sp>
        <p:sp>
          <p:nvSpPr>
            <p:cNvPr id="107" name="Text Box 49">
              <a:extLst>
                <a:ext uri="{FF2B5EF4-FFF2-40B4-BE49-F238E27FC236}">
                  <a16:creationId xmlns:a16="http://schemas.microsoft.com/office/drawing/2014/main" id="{C1196D10-63E5-F146-A338-FB6B53C00F42}"/>
                </a:ext>
              </a:extLst>
            </p:cNvPr>
            <p:cNvSpPr txBox="1">
              <a:spLocks noChangeArrowheads="1"/>
            </p:cNvSpPr>
            <p:nvPr/>
          </p:nvSpPr>
          <p:spPr bwMode="auto">
            <a:xfrm>
              <a:off x="8724900" y="2847115"/>
              <a:ext cx="2933021"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flow control: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bytes receiver willing to accept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1" name="Line 53">
              <a:extLst>
                <a:ext uri="{FF2B5EF4-FFF2-40B4-BE49-F238E27FC236}">
                  <a16:creationId xmlns:a16="http://schemas.microsoft.com/office/drawing/2014/main" id="{AF202832-D8A0-CC44-AEC9-474E90CA4102}"/>
                </a:ext>
              </a:extLst>
            </p:cNvPr>
            <p:cNvSpPr>
              <a:spLocks noChangeShapeType="1"/>
            </p:cNvSpPr>
            <p:nvPr/>
          </p:nvSpPr>
          <p:spPr bwMode="auto">
            <a:xfrm flipH="1">
              <a:off x="8142852" y="3044701"/>
              <a:ext cx="582048"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6" name="Group 5">
            <a:extLst>
              <a:ext uri="{FF2B5EF4-FFF2-40B4-BE49-F238E27FC236}">
                <a16:creationId xmlns:a16="http://schemas.microsoft.com/office/drawing/2014/main" id="{9EBAA956-8E89-0A4A-A4BC-91B08D93CC59}"/>
              </a:ext>
            </a:extLst>
          </p:cNvPr>
          <p:cNvGrpSpPr/>
          <p:nvPr/>
        </p:nvGrpSpPr>
        <p:grpSpPr>
          <a:xfrm>
            <a:off x="4979760" y="1674436"/>
            <a:ext cx="7040433" cy="1034129"/>
            <a:chOff x="4979760" y="1674436"/>
            <a:chExt cx="7040433" cy="1034129"/>
          </a:xfrm>
        </p:grpSpPr>
        <p:sp>
          <p:nvSpPr>
            <p:cNvPr id="73" name="Text Box 15">
              <a:extLst>
                <a:ext uri="{FF2B5EF4-FFF2-40B4-BE49-F238E27FC236}">
                  <a16:creationId xmlns:a16="http://schemas.microsoft.com/office/drawing/2014/main" id="{2925631F-CA45-E24E-A2A3-36475CE0E0E7}"/>
                </a:ext>
              </a:extLst>
            </p:cNvPr>
            <p:cNvSpPr txBox="1">
              <a:spLocks noChangeArrowheads="1"/>
            </p:cNvSpPr>
            <p:nvPr/>
          </p:nvSpPr>
          <p:spPr bwMode="auto">
            <a:xfrm>
              <a:off x="4979760" y="2029962"/>
              <a:ext cx="2486025"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sequence number</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08" name="Text Box 50">
              <a:extLst>
                <a:ext uri="{FF2B5EF4-FFF2-40B4-BE49-F238E27FC236}">
                  <a16:creationId xmlns:a16="http://schemas.microsoft.com/office/drawing/2014/main" id="{62087231-CA89-9F46-9993-D5CE4726B8FD}"/>
                </a:ext>
              </a:extLst>
            </p:cNvPr>
            <p:cNvSpPr txBox="1">
              <a:spLocks noChangeArrowheads="1"/>
            </p:cNvSpPr>
            <p:nvPr/>
          </p:nvSpPr>
          <p:spPr bwMode="auto">
            <a:xfrm>
              <a:off x="8724900" y="1674436"/>
              <a:ext cx="3295293" cy="10341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segment seq  #: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counting bytes of data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into </a:t>
              </a:r>
              <a:r>
                <a:rPr kumimoji="0" lang="en-US" sz="2000" b="0" i="0" u="none" strike="noStrike" kern="1200" cap="none" spc="0" normalizeH="0" baseline="0" noProof="0" dirty="0" err="1">
                  <a:ln>
                    <a:noFill/>
                  </a:ln>
                  <a:solidFill>
                    <a:srgbClr val="000000"/>
                  </a:solidFill>
                  <a:effectLst/>
                  <a:uLnTx/>
                  <a:uFillTx/>
                  <a:latin typeface="Calibri" panose="020F0502020204030204"/>
                  <a:ea typeface="ＭＳ Ｐゴシック" charset="0"/>
                  <a:cs typeface="+mn-cs"/>
                </a:rPr>
                <a:t>bytestream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(not segments!)</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3" name="Line 55">
              <a:extLst>
                <a:ext uri="{FF2B5EF4-FFF2-40B4-BE49-F238E27FC236}">
                  <a16:creationId xmlns:a16="http://schemas.microsoft.com/office/drawing/2014/main" id="{69F8FE7B-57A5-CA45-A15F-AB7CA1D8D54F}"/>
                </a:ext>
              </a:extLst>
            </p:cNvPr>
            <p:cNvSpPr>
              <a:spLocks noChangeShapeType="1"/>
            </p:cNvSpPr>
            <p:nvPr/>
          </p:nvSpPr>
          <p:spPr bwMode="auto">
            <a:xfrm flipH="1" flipV="1">
              <a:off x="7924797" y="2244436"/>
              <a:ext cx="800102" cy="0"/>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charset="0"/>
                <a:ea typeface="ＭＳ Ｐゴシック" charset="0"/>
                <a:cs typeface="+mn-cs"/>
              </a:endParaRPr>
            </a:p>
          </p:txBody>
        </p:sp>
      </p:grpSp>
      <p:grpSp>
        <p:nvGrpSpPr>
          <p:cNvPr id="129" name="Group 128">
            <a:extLst>
              <a:ext uri="{FF2B5EF4-FFF2-40B4-BE49-F238E27FC236}">
                <a16:creationId xmlns:a16="http://schemas.microsoft.com/office/drawing/2014/main" id="{33475873-1909-F649-A643-DFFF77ECF966}"/>
              </a:ext>
            </a:extLst>
          </p:cNvPr>
          <p:cNvGrpSpPr/>
          <p:nvPr/>
        </p:nvGrpSpPr>
        <p:grpSpPr>
          <a:xfrm>
            <a:off x="5398860" y="4614412"/>
            <a:ext cx="5770816" cy="1113459"/>
            <a:chOff x="5398860" y="4614412"/>
            <a:chExt cx="5770816" cy="1113459"/>
          </a:xfrm>
        </p:grpSpPr>
        <p:sp>
          <p:nvSpPr>
            <p:cNvPr id="72" name="Text Box 14">
              <a:extLst>
                <a:ext uri="{FF2B5EF4-FFF2-40B4-BE49-F238E27FC236}">
                  <a16:creationId xmlns:a16="http://schemas.microsoft.com/office/drawing/2014/main" id="{394540FC-9B80-C049-964F-3AEAF7A4BA2D}"/>
                </a:ext>
              </a:extLst>
            </p:cNvPr>
            <p:cNvSpPr txBox="1">
              <a:spLocks noChangeArrowheads="1"/>
            </p:cNvSpPr>
            <p:nvPr/>
          </p:nvSpPr>
          <p:spPr bwMode="auto">
            <a:xfrm>
              <a:off x="5398860" y="4614412"/>
              <a:ext cx="2005013" cy="1006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application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data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125" name="TextBox 124">
              <a:extLst>
                <a:ext uri="{FF2B5EF4-FFF2-40B4-BE49-F238E27FC236}">
                  <a16:creationId xmlns:a16="http://schemas.microsoft.com/office/drawing/2014/main" id="{5CEFBFE2-D6C5-6C4B-85CD-C2B1704479E4}"/>
                </a:ext>
              </a:extLst>
            </p:cNvPr>
            <p:cNvSpPr txBox="1"/>
            <p:nvPr/>
          </p:nvSpPr>
          <p:spPr>
            <a:xfrm>
              <a:off x="8980285" y="4638342"/>
              <a:ext cx="2189391" cy="1089529"/>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sent by application into TCP socket</a:t>
              </a:r>
            </a:p>
          </p:txBody>
        </p:sp>
        <p:cxnSp>
          <p:nvCxnSpPr>
            <p:cNvPr id="127" name="Straight Connector 126">
              <a:extLst>
                <a:ext uri="{FF2B5EF4-FFF2-40B4-BE49-F238E27FC236}">
                  <a16:creationId xmlns:a16="http://schemas.microsoft.com/office/drawing/2014/main" id="{C6493B77-D766-824F-B26A-A73B9CE92231}"/>
                </a:ext>
              </a:extLst>
            </p:cNvPr>
            <p:cNvCxnSpPr>
              <a:cxnSpLocks/>
            </p:cNvCxnSpPr>
            <p:nvPr/>
          </p:nvCxnSpPr>
          <p:spPr>
            <a:xfrm>
              <a:off x="6727821" y="5150307"/>
              <a:ext cx="2149479"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BF59DCBE-5CE4-3C4C-AE43-7FF674B5D23E}"/>
              </a:ext>
            </a:extLst>
          </p:cNvPr>
          <p:cNvGrpSpPr/>
          <p:nvPr/>
        </p:nvGrpSpPr>
        <p:grpSpPr>
          <a:xfrm>
            <a:off x="230393" y="1952743"/>
            <a:ext cx="7771793" cy="1241280"/>
            <a:chOff x="230393" y="1952743"/>
            <a:chExt cx="7771793" cy="1241280"/>
          </a:xfrm>
        </p:grpSpPr>
        <p:sp>
          <p:nvSpPr>
            <p:cNvPr id="137" name="Text Box 35">
              <a:extLst>
                <a:ext uri="{FF2B5EF4-FFF2-40B4-BE49-F238E27FC236}">
                  <a16:creationId xmlns:a16="http://schemas.microsoft.com/office/drawing/2014/main" id="{56F627F0-D04E-AD42-8864-F7B517B4A587}"/>
                </a:ext>
              </a:extLst>
            </p:cNvPr>
            <p:cNvSpPr txBox="1">
              <a:spLocks noChangeArrowheads="1"/>
            </p:cNvSpPr>
            <p:nvPr/>
          </p:nvSpPr>
          <p:spPr bwMode="auto">
            <a:xfrm>
              <a:off x="5447297" y="2855469"/>
              <a:ext cx="303288"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A</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nvGrpSpPr>
            <p:cNvPr id="15" name="Group 14">
              <a:extLst>
                <a:ext uri="{FF2B5EF4-FFF2-40B4-BE49-F238E27FC236}">
                  <a16:creationId xmlns:a16="http://schemas.microsoft.com/office/drawing/2014/main" id="{3379D87E-87A4-BA4A-B25D-D60B162F998C}"/>
                </a:ext>
              </a:extLst>
            </p:cNvPr>
            <p:cNvGrpSpPr/>
            <p:nvPr/>
          </p:nvGrpSpPr>
          <p:grpSpPr>
            <a:xfrm>
              <a:off x="230393" y="1952743"/>
              <a:ext cx="7771793" cy="971860"/>
              <a:chOff x="217867" y="1965269"/>
              <a:chExt cx="7771793" cy="971860"/>
            </a:xfrm>
          </p:grpSpPr>
          <p:sp>
            <p:nvSpPr>
              <p:cNvPr id="75" name="Text Box 17">
                <a:extLst>
                  <a:ext uri="{FF2B5EF4-FFF2-40B4-BE49-F238E27FC236}">
                    <a16:creationId xmlns:a16="http://schemas.microsoft.com/office/drawing/2014/main" id="{0864898F-71F3-8C4E-ACBC-273A8F765CF5}"/>
                  </a:ext>
                </a:extLst>
              </p:cNvPr>
              <p:cNvSpPr txBox="1">
                <a:spLocks noChangeArrowheads="1"/>
              </p:cNvSpPr>
              <p:nvPr/>
            </p:nvSpPr>
            <p:spPr bwMode="auto">
              <a:xfrm>
                <a:off x="4579710" y="2430012"/>
                <a:ext cx="3409950"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acknowledgement number</a:t>
                </a:r>
              </a:p>
            </p:txBody>
          </p:sp>
          <p:sp>
            <p:nvSpPr>
              <p:cNvPr id="119" name="Text Box 42">
                <a:extLst>
                  <a:ext uri="{FF2B5EF4-FFF2-40B4-BE49-F238E27FC236}">
                    <a16:creationId xmlns:a16="http://schemas.microsoft.com/office/drawing/2014/main" id="{C0762B76-1537-D346-8718-8BAF6E1F14E0}"/>
                  </a:ext>
                </a:extLst>
              </p:cNvPr>
              <p:cNvSpPr txBox="1">
                <a:spLocks noChangeArrowheads="1"/>
              </p:cNvSpPr>
              <p:nvPr/>
            </p:nvSpPr>
            <p:spPr bwMode="auto">
              <a:xfrm>
                <a:off x="217867" y="1965269"/>
                <a:ext cx="3287333"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ACK: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 # of next expected byte; A bit: this is an ACK</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30" name="Line 46">
                <a:extLst>
                  <a:ext uri="{FF2B5EF4-FFF2-40B4-BE49-F238E27FC236}">
                    <a16:creationId xmlns:a16="http://schemas.microsoft.com/office/drawing/2014/main" id="{412FF679-1D4F-2847-94BC-15BFC61FB4F3}"/>
                  </a:ext>
                </a:extLst>
              </p:cNvPr>
              <p:cNvSpPr>
                <a:spLocks noChangeShapeType="1"/>
              </p:cNvSpPr>
              <p:nvPr/>
            </p:nvSpPr>
            <p:spPr bwMode="auto">
              <a:xfrm>
                <a:off x="3505200" y="2417523"/>
                <a:ext cx="2076276" cy="519606"/>
              </a:xfrm>
              <a:custGeom>
                <a:avLst/>
                <a:gdLst>
                  <a:gd name="connsiteX0" fmla="*/ 0 w 2082626"/>
                  <a:gd name="connsiteY0" fmla="*/ 0 h 560881"/>
                  <a:gd name="connsiteX1" fmla="*/ 2082626 w 2082626"/>
                  <a:gd name="connsiteY1" fmla="*/ 560881 h 560881"/>
                  <a:gd name="connsiteX0" fmla="*/ 0 w 2076276"/>
                  <a:gd name="connsiteY0" fmla="*/ 0 h 519606"/>
                  <a:gd name="connsiteX1" fmla="*/ 2076276 w 2076276"/>
                  <a:gd name="connsiteY1" fmla="*/ 519606 h 519606"/>
                </a:gdLst>
                <a:ahLst/>
                <a:cxnLst>
                  <a:cxn ang="0">
                    <a:pos x="connsiteX0" y="connsiteY0"/>
                  </a:cxn>
                  <a:cxn ang="0">
                    <a:pos x="connsiteX1" y="connsiteY1"/>
                  </a:cxn>
                </a:cxnLst>
                <a:rect l="l" t="t" r="r" b="b"/>
                <a:pathLst>
                  <a:path w="2076276" h="519606">
                    <a:moveTo>
                      <a:pt x="0" y="0"/>
                    </a:moveTo>
                    <a:cubicBezTo>
                      <a:pt x="694209" y="186960"/>
                      <a:pt x="1382067" y="332646"/>
                      <a:pt x="2076276" y="519606"/>
                    </a:cubicBezTo>
                  </a:path>
                </a:pathLst>
              </a:cu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139" name="Line 46">
                <a:extLst>
                  <a:ext uri="{FF2B5EF4-FFF2-40B4-BE49-F238E27FC236}">
                    <a16:creationId xmlns:a16="http://schemas.microsoft.com/office/drawing/2014/main" id="{EB8BFD18-324C-2547-AC63-1A0429ECFF56}"/>
                  </a:ext>
                </a:extLst>
              </p:cNvPr>
              <p:cNvSpPr>
                <a:spLocks noChangeShapeType="1"/>
              </p:cNvSpPr>
              <p:nvPr/>
            </p:nvSpPr>
            <p:spPr bwMode="auto">
              <a:xfrm>
                <a:off x="3505200" y="2404996"/>
                <a:ext cx="1263476" cy="215853"/>
              </a:xfrm>
              <a:prstGeom prst="line">
                <a:avLst/>
              </a:prstGeom>
              <a:noFill/>
              <a:ln w="19050">
                <a:solidFill>
                  <a:srgbClr val="C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grpSp>
        <p:nvGrpSpPr>
          <p:cNvPr id="19" name="Group 18">
            <a:extLst>
              <a:ext uri="{FF2B5EF4-FFF2-40B4-BE49-F238E27FC236}">
                <a16:creationId xmlns:a16="http://schemas.microsoft.com/office/drawing/2014/main" id="{953AA9D9-F43E-B546-80D0-95A95FF3FD84}"/>
              </a:ext>
            </a:extLst>
          </p:cNvPr>
          <p:cNvGrpSpPr/>
          <p:nvPr/>
        </p:nvGrpSpPr>
        <p:grpSpPr>
          <a:xfrm>
            <a:off x="1895418" y="3659802"/>
            <a:ext cx="5828956" cy="1090980"/>
            <a:chOff x="1895418" y="3659802"/>
            <a:chExt cx="5828956" cy="1090980"/>
          </a:xfrm>
        </p:grpSpPr>
        <p:sp>
          <p:nvSpPr>
            <p:cNvPr id="98" name="Text Box 40">
              <a:extLst>
                <a:ext uri="{FF2B5EF4-FFF2-40B4-BE49-F238E27FC236}">
                  <a16:creationId xmlns:a16="http://schemas.microsoft.com/office/drawing/2014/main" id="{CF922213-3DD4-4C4D-B198-ADF3A29EDBE7}"/>
                </a:ext>
              </a:extLst>
            </p:cNvPr>
            <p:cNvSpPr txBox="1">
              <a:spLocks noChangeArrowheads="1"/>
            </p:cNvSpPr>
            <p:nvPr/>
          </p:nvSpPr>
          <p:spPr bwMode="auto">
            <a:xfrm>
              <a:off x="4830361" y="3659802"/>
              <a:ext cx="2894013" cy="4001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cs typeface="+mn-cs"/>
                </a:rPr>
                <a:t>options (variable length)</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mn-cs"/>
              </a:endParaRPr>
            </a:p>
          </p:txBody>
        </p:sp>
        <p:sp>
          <p:nvSpPr>
            <p:cNvPr id="99" name="Text Box 42">
              <a:extLst>
                <a:ext uri="{FF2B5EF4-FFF2-40B4-BE49-F238E27FC236}">
                  <a16:creationId xmlns:a16="http://schemas.microsoft.com/office/drawing/2014/main" id="{0BC58028-06B7-1A4E-8510-AE6EC1534B60}"/>
                </a:ext>
              </a:extLst>
            </p:cNvPr>
            <p:cNvSpPr txBox="1">
              <a:spLocks noChangeArrowheads="1"/>
            </p:cNvSpPr>
            <p:nvPr/>
          </p:nvSpPr>
          <p:spPr bwMode="auto">
            <a:xfrm>
              <a:off x="1895418" y="4326050"/>
              <a:ext cx="1688926"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TCP</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options</a:t>
              </a:r>
              <a:endPar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7" name="Straight Connector 6">
              <a:extLst>
                <a:ext uri="{FF2B5EF4-FFF2-40B4-BE49-F238E27FC236}">
                  <a16:creationId xmlns:a16="http://schemas.microsoft.com/office/drawing/2014/main" id="{163A6281-16AF-5F4C-91CB-DC46FB513501}"/>
                </a:ext>
              </a:extLst>
            </p:cNvPr>
            <p:cNvCxnSpPr>
              <a:cxnSpLocks/>
              <a:stCxn id="99" idx="3"/>
              <a:endCxn id="98" idx="1"/>
            </p:cNvCxnSpPr>
            <p:nvPr/>
          </p:nvCxnSpPr>
          <p:spPr>
            <a:xfrm flipV="1">
              <a:off x="3584344" y="3859857"/>
              <a:ext cx="1246017" cy="67855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F2A3E3DD-D73E-3547-B33E-7D97BEE9201E}"/>
              </a:ext>
            </a:extLst>
          </p:cNvPr>
          <p:cNvGrpSpPr/>
          <p:nvPr/>
        </p:nvGrpSpPr>
        <p:grpSpPr>
          <a:xfrm>
            <a:off x="318075" y="2819126"/>
            <a:ext cx="4456458" cy="424732"/>
            <a:chOff x="318075" y="2819126"/>
            <a:chExt cx="4456458" cy="424732"/>
          </a:xfrm>
        </p:grpSpPr>
        <p:sp>
          <p:nvSpPr>
            <p:cNvPr id="95" name="Text Box 37">
              <a:extLst>
                <a:ext uri="{FF2B5EF4-FFF2-40B4-BE49-F238E27FC236}">
                  <a16:creationId xmlns:a16="http://schemas.microsoft.com/office/drawing/2014/main" id="{71EB8016-A1DB-1C48-954C-FFBE5CF06DD6}"/>
                </a:ext>
              </a:extLst>
            </p:cNvPr>
            <p:cNvSpPr txBox="1">
              <a:spLocks noChangeArrowheads="1"/>
            </p:cNvSpPr>
            <p:nvPr/>
          </p:nvSpPr>
          <p:spPr bwMode="auto">
            <a:xfrm>
              <a:off x="4278884" y="2826980"/>
              <a:ext cx="495649" cy="4076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ＭＳ Ｐゴシック" charset="0"/>
                  <a:cs typeface="+mn-cs"/>
                </a:rPr>
                <a:t>head</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a:ea typeface="ＭＳ Ｐゴシック" charset="0"/>
                  <a:cs typeface="+mn-cs"/>
                </a:rPr>
                <a:t>len</a:t>
              </a:r>
              <a:endPar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3" name="Text Box 42">
              <a:extLst>
                <a:ext uri="{FF2B5EF4-FFF2-40B4-BE49-F238E27FC236}">
                  <a16:creationId xmlns:a16="http://schemas.microsoft.com/office/drawing/2014/main" id="{23616F6F-F6F8-274A-8F63-2AC8E94CAB0A}"/>
                </a:ext>
              </a:extLst>
            </p:cNvPr>
            <p:cNvSpPr txBox="1">
              <a:spLocks noChangeArrowheads="1"/>
            </p:cNvSpPr>
            <p:nvPr/>
          </p:nvSpPr>
          <p:spPr bwMode="auto">
            <a:xfrm>
              <a:off x="318075" y="2819126"/>
              <a:ext cx="3287333"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length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(of TCP header)</a:t>
              </a:r>
            </a:p>
          </p:txBody>
        </p:sp>
        <p:cxnSp>
          <p:nvCxnSpPr>
            <p:cNvPr id="100" name="Straight Connector 99">
              <a:extLst>
                <a:ext uri="{FF2B5EF4-FFF2-40B4-BE49-F238E27FC236}">
                  <a16:creationId xmlns:a16="http://schemas.microsoft.com/office/drawing/2014/main" id="{D004F6AA-C795-934B-B4F0-CA6FD9652FA1}"/>
                </a:ext>
              </a:extLst>
            </p:cNvPr>
            <p:cNvCxnSpPr>
              <a:cxnSpLocks/>
            </p:cNvCxnSpPr>
            <p:nvPr/>
          </p:nvCxnSpPr>
          <p:spPr>
            <a:xfrm>
              <a:off x="3544867" y="3031480"/>
              <a:ext cx="78388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B36175C2-99D1-404D-ADB0-0C09C4338566}"/>
              </a:ext>
            </a:extLst>
          </p:cNvPr>
          <p:cNvGrpSpPr/>
          <p:nvPr/>
        </p:nvGrpSpPr>
        <p:grpSpPr>
          <a:xfrm>
            <a:off x="-24878" y="3174115"/>
            <a:ext cx="6031751" cy="424732"/>
            <a:chOff x="-24878" y="3174115"/>
            <a:chExt cx="6031751" cy="424732"/>
          </a:xfrm>
        </p:grpSpPr>
        <p:sp>
          <p:nvSpPr>
            <p:cNvPr id="82" name="Text Box 24">
              <a:extLst>
                <a:ext uri="{FF2B5EF4-FFF2-40B4-BE49-F238E27FC236}">
                  <a16:creationId xmlns:a16="http://schemas.microsoft.com/office/drawing/2014/main" id="{DA04993C-122C-384A-9568-6515DE95D883}"/>
                </a:ext>
              </a:extLst>
            </p:cNvPr>
            <p:cNvSpPr txBox="1">
              <a:spLocks noChangeArrowheads="1"/>
            </p:cNvSpPr>
            <p:nvPr/>
          </p:nvSpPr>
          <p:spPr bwMode="auto">
            <a:xfrm>
              <a:off x="4794023" y="3203124"/>
              <a:ext cx="12128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mn-cs"/>
                </a:rPr>
                <a:t>checksum</a:t>
              </a:r>
            </a:p>
          </p:txBody>
        </p:sp>
        <p:sp>
          <p:nvSpPr>
            <p:cNvPr id="109" name="Text Box 51">
              <a:extLst>
                <a:ext uri="{FF2B5EF4-FFF2-40B4-BE49-F238E27FC236}">
                  <a16:creationId xmlns:a16="http://schemas.microsoft.com/office/drawing/2014/main" id="{CE090396-5F4D-6E4E-AA9C-2778A62E73B2}"/>
                </a:ext>
              </a:extLst>
            </p:cNvPr>
            <p:cNvSpPr txBox="1">
              <a:spLocks noChangeArrowheads="1"/>
            </p:cNvSpPr>
            <p:nvPr/>
          </p:nvSpPr>
          <p:spPr bwMode="auto">
            <a:xfrm>
              <a:off x="-24878" y="3174115"/>
              <a:ext cx="3595495"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Internet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checksum</a:t>
              </a:r>
            </a:p>
          </p:txBody>
        </p:sp>
        <p:cxnSp>
          <p:nvCxnSpPr>
            <p:cNvPr id="101" name="Straight Connector 100">
              <a:extLst>
                <a:ext uri="{FF2B5EF4-FFF2-40B4-BE49-F238E27FC236}">
                  <a16:creationId xmlns:a16="http://schemas.microsoft.com/office/drawing/2014/main" id="{4F87AC36-0055-DB45-A995-89129C5BB34A}"/>
                </a:ext>
              </a:extLst>
            </p:cNvPr>
            <p:cNvCxnSpPr>
              <a:cxnSpLocks/>
              <a:stCxn id="109" idx="3"/>
              <a:endCxn id="82" idx="1"/>
            </p:cNvCxnSpPr>
            <p:nvPr/>
          </p:nvCxnSpPr>
          <p:spPr>
            <a:xfrm>
              <a:off x="3570617" y="3386481"/>
              <a:ext cx="12234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6" name="Line 10">
            <a:extLst>
              <a:ext uri="{FF2B5EF4-FFF2-40B4-BE49-F238E27FC236}">
                <a16:creationId xmlns:a16="http://schemas.microsoft.com/office/drawing/2014/main" id="{A7BD37B6-D73B-A04D-BDC5-AC47A5470DF4}"/>
              </a:ext>
            </a:extLst>
          </p:cNvPr>
          <p:cNvSpPr>
            <a:spLocks noChangeShapeType="1"/>
          </p:cNvSpPr>
          <p:nvPr/>
        </p:nvSpPr>
        <p:spPr bwMode="auto">
          <a:xfrm flipH="1" flipV="1">
            <a:off x="6289447" y="1679374"/>
            <a:ext cx="1761" cy="365184"/>
          </a:xfrm>
          <a:prstGeom prst="line">
            <a:avLst/>
          </a:prstGeom>
          <a:noFill/>
          <a:ln w="1905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84" name="Line 26">
            <a:extLst>
              <a:ext uri="{FF2B5EF4-FFF2-40B4-BE49-F238E27FC236}">
                <a16:creationId xmlns:a16="http://schemas.microsoft.com/office/drawing/2014/main" id="{E9E32468-C9DF-C94D-9DAD-F82B75D02C08}"/>
              </a:ext>
            </a:extLst>
          </p:cNvPr>
          <p:cNvSpPr>
            <a:spLocks noChangeShapeType="1"/>
          </p:cNvSpPr>
          <p:nvPr/>
        </p:nvSpPr>
        <p:spPr bwMode="auto">
          <a:xfrm flipV="1">
            <a:off x="6150711" y="2804662"/>
            <a:ext cx="0" cy="392112"/>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5" name="Line 27">
            <a:extLst>
              <a:ext uri="{FF2B5EF4-FFF2-40B4-BE49-F238E27FC236}">
                <a16:creationId xmlns:a16="http://schemas.microsoft.com/office/drawing/2014/main" id="{595D2D86-0F8D-4945-A03B-3D969A9DA275}"/>
              </a:ext>
            </a:extLst>
          </p:cNvPr>
          <p:cNvSpPr>
            <a:spLocks noChangeShapeType="1"/>
          </p:cNvSpPr>
          <p:nvPr/>
        </p:nvSpPr>
        <p:spPr bwMode="auto">
          <a:xfrm flipV="1">
            <a:off x="599292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86" name="Line 28">
            <a:extLst>
              <a:ext uri="{FF2B5EF4-FFF2-40B4-BE49-F238E27FC236}">
                <a16:creationId xmlns:a16="http://schemas.microsoft.com/office/drawing/2014/main" id="{480E04C4-4E6B-614E-B6E0-47722F1E738E}"/>
              </a:ext>
            </a:extLst>
          </p:cNvPr>
          <p:cNvSpPr>
            <a:spLocks noChangeShapeType="1"/>
          </p:cNvSpPr>
          <p:nvPr/>
        </p:nvSpPr>
        <p:spPr bwMode="auto">
          <a:xfrm flipV="1">
            <a:off x="5830374" y="2809424"/>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8" name="Group 27">
            <a:extLst>
              <a:ext uri="{FF2B5EF4-FFF2-40B4-BE49-F238E27FC236}">
                <a16:creationId xmlns:a16="http://schemas.microsoft.com/office/drawing/2014/main" id="{D7BB42C1-3F72-AF44-97A0-27D00776292C}"/>
              </a:ext>
            </a:extLst>
          </p:cNvPr>
          <p:cNvGrpSpPr/>
          <p:nvPr/>
        </p:nvGrpSpPr>
        <p:grpSpPr>
          <a:xfrm>
            <a:off x="172543" y="2863949"/>
            <a:ext cx="6190466" cy="2660551"/>
            <a:chOff x="172543" y="2863949"/>
            <a:chExt cx="6190466" cy="2660551"/>
          </a:xfrm>
        </p:grpSpPr>
        <p:sp>
          <p:nvSpPr>
            <p:cNvPr id="102" name="Text Box 44">
              <a:extLst>
                <a:ext uri="{FF2B5EF4-FFF2-40B4-BE49-F238E27FC236}">
                  <a16:creationId xmlns:a16="http://schemas.microsoft.com/office/drawing/2014/main" id="{26B4BE77-FB6F-AB48-BDB1-C2E23D5564F9}"/>
                </a:ext>
              </a:extLst>
            </p:cNvPr>
            <p:cNvSpPr txBox="1">
              <a:spLocks noChangeArrowheads="1"/>
            </p:cNvSpPr>
            <p:nvPr/>
          </p:nvSpPr>
          <p:spPr bwMode="auto">
            <a:xfrm>
              <a:off x="172543" y="4822769"/>
              <a:ext cx="3419248" cy="70173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RST, SYN, FIN: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connection management</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06" name="Freeform 48">
              <a:extLst>
                <a:ext uri="{FF2B5EF4-FFF2-40B4-BE49-F238E27FC236}">
                  <a16:creationId xmlns:a16="http://schemas.microsoft.com/office/drawing/2014/main" id="{60B1CDA3-93F4-6C43-A635-618B9929B512}"/>
                </a:ext>
              </a:extLst>
            </p:cNvPr>
            <p:cNvSpPr>
              <a:spLocks/>
            </p:cNvSpPr>
            <p:nvPr/>
          </p:nvSpPr>
          <p:spPr bwMode="auto">
            <a:xfrm>
              <a:off x="3558336" y="3152325"/>
              <a:ext cx="2678659" cy="2026938"/>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877"/>
                <a:gd name="connsiteY0" fmla="*/ 32885 h 32885"/>
                <a:gd name="connsiteX1" fmla="*/ 10451 w 11877"/>
                <a:gd name="connsiteY1" fmla="*/ 0 h 32885"/>
                <a:gd name="connsiteX2" fmla="*/ 11877 w 11877"/>
                <a:gd name="connsiteY2" fmla="*/ 0 h 32885"/>
                <a:gd name="connsiteX0" fmla="*/ 0 w 11573"/>
                <a:gd name="connsiteY0" fmla="*/ 32885 h 32885"/>
                <a:gd name="connsiteX1" fmla="*/ 10147 w 11573"/>
                <a:gd name="connsiteY1" fmla="*/ 0 h 32885"/>
                <a:gd name="connsiteX2" fmla="*/ 11573 w 11573"/>
                <a:gd name="connsiteY2" fmla="*/ 0 h 32885"/>
                <a:gd name="connsiteX0" fmla="*/ 0 w 11573"/>
                <a:gd name="connsiteY0" fmla="*/ 28757 h 28757"/>
                <a:gd name="connsiteX1" fmla="*/ 10147 w 11573"/>
                <a:gd name="connsiteY1" fmla="*/ 0 h 28757"/>
                <a:gd name="connsiteX2" fmla="*/ 11573 w 11573"/>
                <a:gd name="connsiteY2" fmla="*/ 0 h 28757"/>
              </a:gdLst>
              <a:ahLst/>
              <a:cxnLst>
                <a:cxn ang="0">
                  <a:pos x="connsiteX0" y="connsiteY0"/>
                </a:cxn>
                <a:cxn ang="0">
                  <a:pos x="connsiteX1" y="connsiteY1"/>
                </a:cxn>
                <a:cxn ang="0">
                  <a:pos x="connsiteX2" y="connsiteY2"/>
                </a:cxn>
              </a:cxnLst>
              <a:rect l="l" t="t" r="r" b="b"/>
              <a:pathLst>
                <a:path w="11573" h="28757">
                  <a:moveTo>
                    <a:pt x="0" y="28757"/>
                  </a:moveTo>
                  <a:lnTo>
                    <a:pt x="10147" y="0"/>
                  </a:lnTo>
                  <a:lnTo>
                    <a:pt x="11573"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nvGrpSpPr>
            <p:cNvPr id="27" name="Group 26">
              <a:extLst>
                <a:ext uri="{FF2B5EF4-FFF2-40B4-BE49-F238E27FC236}">
                  <a16:creationId xmlns:a16="http://schemas.microsoft.com/office/drawing/2014/main" id="{879AF9A6-0FEF-B247-BE32-9C9E788D06B7}"/>
                </a:ext>
              </a:extLst>
            </p:cNvPr>
            <p:cNvGrpSpPr/>
            <p:nvPr/>
          </p:nvGrpSpPr>
          <p:grpSpPr>
            <a:xfrm>
              <a:off x="5775299" y="2863949"/>
              <a:ext cx="587710" cy="339181"/>
              <a:chOff x="5775299" y="2863949"/>
              <a:chExt cx="587710" cy="339181"/>
            </a:xfrm>
          </p:grpSpPr>
          <p:sp>
            <p:nvSpPr>
              <p:cNvPr id="104" name="Text Box 25">
                <a:extLst>
                  <a:ext uri="{FF2B5EF4-FFF2-40B4-BE49-F238E27FC236}">
                    <a16:creationId xmlns:a16="http://schemas.microsoft.com/office/drawing/2014/main" id="{1E9027CA-7A6A-B448-891E-3892BD3436EF}"/>
                  </a:ext>
                </a:extLst>
              </p:cNvPr>
              <p:cNvSpPr txBox="1">
                <a:spLocks noChangeArrowheads="1"/>
              </p:cNvSpPr>
              <p:nvPr/>
            </p:nvSpPr>
            <p:spPr bwMode="auto">
              <a:xfrm>
                <a:off x="6083766" y="2864576"/>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F</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05" name="Text Box 32">
                <a:extLst>
                  <a:ext uri="{FF2B5EF4-FFF2-40B4-BE49-F238E27FC236}">
                    <a16:creationId xmlns:a16="http://schemas.microsoft.com/office/drawing/2014/main" id="{BF401CFD-599A-5C4B-A029-67CB6B08DBD3}"/>
                  </a:ext>
                </a:extLst>
              </p:cNvPr>
              <p:cNvSpPr txBox="1">
                <a:spLocks noChangeArrowheads="1"/>
              </p:cNvSpPr>
              <p:nvPr/>
            </p:nvSpPr>
            <p:spPr bwMode="auto">
              <a:xfrm>
                <a:off x="5939184" y="2863949"/>
                <a:ext cx="279243"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S</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112" name="Text Box 33">
                <a:extLst>
                  <a:ext uri="{FF2B5EF4-FFF2-40B4-BE49-F238E27FC236}">
                    <a16:creationId xmlns:a16="http://schemas.microsoft.com/office/drawing/2014/main" id="{4835EFCA-3EC6-3040-AA54-B10AD772E111}"/>
                  </a:ext>
                </a:extLst>
              </p:cNvPr>
              <p:cNvSpPr txBox="1">
                <a:spLocks noChangeArrowheads="1"/>
              </p:cNvSpPr>
              <p:nvPr/>
            </p:nvSpPr>
            <p:spPr bwMode="auto">
              <a:xfrm>
                <a:off x="57752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R</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grpSp>
      <p:grpSp>
        <p:nvGrpSpPr>
          <p:cNvPr id="25" name="Group 24">
            <a:extLst>
              <a:ext uri="{FF2B5EF4-FFF2-40B4-BE49-F238E27FC236}">
                <a16:creationId xmlns:a16="http://schemas.microsoft.com/office/drawing/2014/main" id="{3AF86AF7-F0A9-0D49-BD66-0BCBA2EFC273}"/>
              </a:ext>
            </a:extLst>
          </p:cNvPr>
          <p:cNvGrpSpPr/>
          <p:nvPr/>
        </p:nvGrpSpPr>
        <p:grpSpPr>
          <a:xfrm>
            <a:off x="5277007" y="2859957"/>
            <a:ext cx="2976178" cy="719405"/>
            <a:chOff x="5277007" y="2859957"/>
            <a:chExt cx="2976178" cy="719405"/>
          </a:xfrm>
        </p:grpSpPr>
        <p:sp>
          <p:nvSpPr>
            <p:cNvPr id="81" name="Text Box 23">
              <a:extLst>
                <a:ext uri="{FF2B5EF4-FFF2-40B4-BE49-F238E27FC236}">
                  <a16:creationId xmlns:a16="http://schemas.microsoft.com/office/drawing/2014/main" id="{81D77D1D-D542-E748-880E-847E52816584}"/>
                </a:ext>
              </a:extLst>
            </p:cNvPr>
            <p:cNvSpPr txBox="1">
              <a:spLocks noChangeArrowheads="1"/>
            </p:cNvSpPr>
            <p:nvPr/>
          </p:nvSpPr>
          <p:spPr bwMode="auto">
            <a:xfrm>
              <a:off x="6430735" y="3212649"/>
              <a:ext cx="1822450" cy="3667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err="1">
                  <a:ln>
                    <a:noFill/>
                  </a:ln>
                  <a:solidFill>
                    <a:prstClr val="white">
                      <a:lumMod val="75000"/>
                    </a:prstClr>
                  </a:solidFill>
                  <a:effectLst/>
                  <a:uLnTx/>
                  <a:uFillTx/>
                  <a:latin typeface="Arial" charset="0"/>
                  <a:ea typeface="ＭＳ Ｐゴシック" charset="0"/>
                  <a:cs typeface="+mn-cs"/>
                </a:rPr>
                <a:t>Urg</a:t>
              </a:r>
              <a:r>
                <a:rPr kumimoji="0" lang="en-US" sz="1800" b="0" i="0" u="none" strike="noStrike" kern="1200" cap="none" spc="0" normalizeH="0" baseline="0" noProof="0" dirty="0">
                  <a:ln>
                    <a:noFill/>
                  </a:ln>
                  <a:solidFill>
                    <a:prstClr val="white">
                      <a:lumMod val="75000"/>
                    </a:prstClr>
                  </a:solidFill>
                  <a:effectLst/>
                  <a:uLnTx/>
                  <a:uFillTx/>
                  <a:latin typeface="Arial" charset="0"/>
                  <a:ea typeface="ＭＳ Ｐゴシック" charset="0"/>
                  <a:cs typeface="+mn-cs"/>
                </a:rPr>
                <a:t> data pointer</a:t>
              </a:r>
            </a:p>
          </p:txBody>
        </p:sp>
        <p:grpSp>
          <p:nvGrpSpPr>
            <p:cNvPr id="20" name="Group 19">
              <a:extLst>
                <a:ext uri="{FF2B5EF4-FFF2-40B4-BE49-F238E27FC236}">
                  <a16:creationId xmlns:a16="http://schemas.microsoft.com/office/drawing/2014/main" id="{B4F94C5D-E8AA-B440-8C55-70C383D81C15}"/>
                </a:ext>
              </a:extLst>
            </p:cNvPr>
            <p:cNvGrpSpPr/>
            <p:nvPr/>
          </p:nvGrpSpPr>
          <p:grpSpPr>
            <a:xfrm>
              <a:off x="5277007" y="2859957"/>
              <a:ext cx="627836" cy="345695"/>
              <a:chOff x="5527528" y="3067992"/>
              <a:chExt cx="627836" cy="345695"/>
            </a:xfrm>
          </p:grpSpPr>
          <p:sp>
            <p:nvSpPr>
              <p:cNvPr id="114" name="Text Box 34">
                <a:extLst>
                  <a:ext uri="{FF2B5EF4-FFF2-40B4-BE49-F238E27FC236}">
                    <a16:creationId xmlns:a16="http://schemas.microsoft.com/office/drawing/2014/main" id="{7FD0470F-0A1F-AA4D-A333-01EBF41CDBEA}"/>
                  </a:ext>
                </a:extLst>
              </p:cNvPr>
              <p:cNvSpPr txBox="1">
                <a:spLocks noChangeArrowheads="1"/>
              </p:cNvSpPr>
              <p:nvPr/>
            </p:nvSpPr>
            <p:spPr bwMode="auto">
              <a:xfrm>
                <a:off x="5864900" y="3067992"/>
                <a:ext cx="290464"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P</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sp>
            <p:nvSpPr>
              <p:cNvPr id="120" name="Text Box 36">
                <a:extLst>
                  <a:ext uri="{FF2B5EF4-FFF2-40B4-BE49-F238E27FC236}">
                    <a16:creationId xmlns:a16="http://schemas.microsoft.com/office/drawing/2014/main" id="{B48CC928-18A3-8E4E-944E-47C0F754B01D}"/>
                  </a:ext>
                </a:extLst>
              </p:cNvPr>
              <p:cNvSpPr txBox="1">
                <a:spLocks noChangeArrowheads="1"/>
              </p:cNvSpPr>
              <p:nvPr/>
            </p:nvSpPr>
            <p:spPr bwMode="auto">
              <a:xfrm>
                <a:off x="5527528" y="3075133"/>
                <a:ext cx="316112"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rPr>
                  <a:t>U</a:t>
                </a:r>
                <a:endParaRPr kumimoji="0" lang="en-US" sz="2400" b="0" i="0" u="none" strike="noStrike" kern="1200" cap="none" spc="0" normalizeH="0" baseline="0" noProof="0" dirty="0">
                  <a:ln>
                    <a:noFill/>
                  </a:ln>
                  <a:solidFill>
                    <a:prstClr val="white">
                      <a:lumMod val="65000"/>
                    </a:prstClr>
                  </a:solidFill>
                  <a:effectLst/>
                  <a:uLnTx/>
                  <a:uFillTx/>
                  <a:latin typeface="Calibri"/>
                  <a:ea typeface="ＭＳ Ｐゴシック" charset="0"/>
                  <a:cs typeface="+mn-cs"/>
                </a:endParaRPr>
              </a:p>
            </p:txBody>
          </p:sp>
        </p:grpSp>
      </p:grpSp>
      <p:sp>
        <p:nvSpPr>
          <p:cNvPr id="83" name="Line 39">
            <a:extLst>
              <a:ext uri="{FF2B5EF4-FFF2-40B4-BE49-F238E27FC236}">
                <a16:creationId xmlns:a16="http://schemas.microsoft.com/office/drawing/2014/main" id="{392B7123-3C26-1749-8AFA-C33B254E566D}"/>
              </a:ext>
            </a:extLst>
          </p:cNvPr>
          <p:cNvSpPr>
            <a:spLocks noChangeShapeType="1"/>
          </p:cNvSpPr>
          <p:nvPr/>
        </p:nvSpPr>
        <p:spPr bwMode="auto">
          <a:xfrm flipV="1">
            <a:off x="5038305" y="2821148"/>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sp>
        <p:nvSpPr>
          <p:cNvPr id="90" name="Line 39">
            <a:extLst>
              <a:ext uri="{FF2B5EF4-FFF2-40B4-BE49-F238E27FC236}">
                <a16:creationId xmlns:a16="http://schemas.microsoft.com/office/drawing/2014/main" id="{7076B497-C69A-EF44-9C73-7365E43E17C4}"/>
              </a:ext>
            </a:extLst>
          </p:cNvPr>
          <p:cNvSpPr>
            <a:spLocks noChangeShapeType="1"/>
          </p:cNvSpPr>
          <p:nvPr/>
        </p:nvSpPr>
        <p:spPr bwMode="auto">
          <a:xfrm flipV="1">
            <a:off x="5198693" y="2812182"/>
            <a:ext cx="0" cy="392113"/>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Calibri"/>
              <a:ea typeface="ＭＳ Ｐゴシック" charset="0"/>
              <a:cs typeface="+mn-cs"/>
            </a:endParaRPr>
          </a:p>
        </p:txBody>
      </p:sp>
      <p:grpSp>
        <p:nvGrpSpPr>
          <p:cNvPr id="21" name="Group 20">
            <a:extLst>
              <a:ext uri="{FF2B5EF4-FFF2-40B4-BE49-F238E27FC236}">
                <a16:creationId xmlns:a16="http://schemas.microsoft.com/office/drawing/2014/main" id="{EDC6B1EF-A64F-C94C-81C5-7457A0FFD99A}"/>
              </a:ext>
            </a:extLst>
          </p:cNvPr>
          <p:cNvGrpSpPr/>
          <p:nvPr/>
        </p:nvGrpSpPr>
        <p:grpSpPr>
          <a:xfrm>
            <a:off x="182880" y="2863950"/>
            <a:ext cx="5235245" cy="1390074"/>
            <a:chOff x="182880" y="2863950"/>
            <a:chExt cx="5235245" cy="1390074"/>
          </a:xfrm>
        </p:grpSpPr>
        <p:grpSp>
          <p:nvGrpSpPr>
            <p:cNvPr id="18" name="Group 17">
              <a:extLst>
                <a:ext uri="{FF2B5EF4-FFF2-40B4-BE49-F238E27FC236}">
                  <a16:creationId xmlns:a16="http://schemas.microsoft.com/office/drawing/2014/main" id="{A2C55822-331C-DB41-AB07-59E5BF177405}"/>
                </a:ext>
              </a:extLst>
            </p:cNvPr>
            <p:cNvGrpSpPr/>
            <p:nvPr/>
          </p:nvGrpSpPr>
          <p:grpSpPr>
            <a:xfrm>
              <a:off x="4962499" y="2863950"/>
              <a:ext cx="455626" cy="338554"/>
              <a:chOff x="4962499" y="2863950"/>
              <a:chExt cx="455626" cy="338554"/>
            </a:xfrm>
          </p:grpSpPr>
          <p:sp>
            <p:nvSpPr>
              <p:cNvPr id="91" name="Text Box 33">
                <a:extLst>
                  <a:ext uri="{FF2B5EF4-FFF2-40B4-BE49-F238E27FC236}">
                    <a16:creationId xmlns:a16="http://schemas.microsoft.com/office/drawing/2014/main" id="{C85C82AE-5A3B-EC47-8EA4-C0FA0727D048}"/>
                  </a:ext>
                </a:extLst>
              </p:cNvPr>
              <p:cNvSpPr txBox="1">
                <a:spLocks noChangeArrowheads="1"/>
              </p:cNvSpPr>
              <p:nvPr/>
            </p:nvSpPr>
            <p:spPr bwMode="auto">
              <a:xfrm>
                <a:off x="496249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C</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sp>
            <p:nvSpPr>
              <p:cNvPr id="92" name="Text Box 33">
                <a:extLst>
                  <a:ext uri="{FF2B5EF4-FFF2-40B4-BE49-F238E27FC236}">
                    <a16:creationId xmlns:a16="http://schemas.microsoft.com/office/drawing/2014/main" id="{D8D1B074-0355-2942-9977-4413DF7E41C7}"/>
                  </a:ext>
                </a:extLst>
              </p:cNvPr>
              <p:cNvSpPr txBox="1">
                <a:spLocks noChangeArrowheads="1"/>
              </p:cNvSpPr>
              <p:nvPr/>
            </p:nvSpPr>
            <p:spPr bwMode="auto">
              <a:xfrm>
                <a:off x="5121249" y="2863950"/>
                <a:ext cx="296876" cy="3385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a:ea typeface="ＭＳ Ｐゴシック" charset="0"/>
                    <a:cs typeface="+mn-cs"/>
                  </a:rPr>
                  <a:t>E</a:t>
                </a:r>
                <a:endParaRPr kumimoji="0" lang="en-US" sz="2400" b="0" i="0" u="none" strike="noStrike" kern="1200" cap="none" spc="0" normalizeH="0" baseline="0" noProof="0" dirty="0">
                  <a:ln>
                    <a:noFill/>
                  </a:ln>
                  <a:solidFill>
                    <a:srgbClr val="000000"/>
                  </a:solidFill>
                  <a:effectLst/>
                  <a:uLnTx/>
                  <a:uFillTx/>
                  <a:latin typeface="Calibri"/>
                  <a:ea typeface="ＭＳ Ｐゴシック" charset="0"/>
                  <a:cs typeface="+mn-cs"/>
                </a:endParaRPr>
              </a:p>
            </p:txBody>
          </p:sp>
        </p:grpSp>
        <p:sp>
          <p:nvSpPr>
            <p:cNvPr id="103" name="Text Box 44">
              <a:extLst>
                <a:ext uri="{FF2B5EF4-FFF2-40B4-BE49-F238E27FC236}">
                  <a16:creationId xmlns:a16="http://schemas.microsoft.com/office/drawing/2014/main" id="{8DAB804F-166B-0D4B-8089-4B58E3A0811F}"/>
                </a:ext>
              </a:extLst>
            </p:cNvPr>
            <p:cNvSpPr txBox="1">
              <a:spLocks noChangeArrowheads="1"/>
            </p:cNvSpPr>
            <p:nvPr/>
          </p:nvSpPr>
          <p:spPr bwMode="auto">
            <a:xfrm>
              <a:off x="182880" y="3829292"/>
              <a:ext cx="3384479"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 E: </a:t>
              </a:r>
              <a:r>
                <a:rPr kumimoji="0" lang="en-US" sz="20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congestion notification</a:t>
              </a:r>
              <a:endPar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sp>
          <p:nvSpPr>
            <p:cNvPr id="110" name="Freeform 48">
              <a:extLst>
                <a:ext uri="{FF2B5EF4-FFF2-40B4-BE49-F238E27FC236}">
                  <a16:creationId xmlns:a16="http://schemas.microsoft.com/office/drawing/2014/main" id="{7103D547-1AEC-9743-8B26-22B579AF1CE1}"/>
                </a:ext>
              </a:extLst>
            </p:cNvPr>
            <p:cNvSpPr>
              <a:spLocks/>
            </p:cNvSpPr>
            <p:nvPr/>
          </p:nvSpPr>
          <p:spPr bwMode="auto">
            <a:xfrm>
              <a:off x="3573195" y="3136684"/>
              <a:ext cx="1749482" cy="914811"/>
            </a:xfrm>
            <a:custGeom>
              <a:avLst/>
              <a:gdLst>
                <a:gd name="T0" fmla="*/ 0 w 1458"/>
                <a:gd name="T1" fmla="*/ 2147483647 h 444"/>
                <a:gd name="T2" fmla="*/ 2147483647 w 1458"/>
                <a:gd name="T3" fmla="*/ 0 h 444"/>
                <a:gd name="T4" fmla="*/ 2147483647 w 1458"/>
                <a:gd name="T5" fmla="*/ 2147483647 h 444"/>
                <a:gd name="T6" fmla="*/ 0 60000 65536"/>
                <a:gd name="T7" fmla="*/ 0 60000 65536"/>
                <a:gd name="T8" fmla="*/ 0 60000 65536"/>
                <a:gd name="connsiteX0" fmla="*/ 0 w 10533"/>
                <a:gd name="connsiteY0" fmla="*/ 10875 h 10875"/>
                <a:gd name="connsiteX1" fmla="*/ 9093 w 10533"/>
                <a:gd name="connsiteY1" fmla="*/ 0 h 10875"/>
                <a:gd name="connsiteX2" fmla="*/ 10533 w 10533"/>
                <a:gd name="connsiteY2" fmla="*/ 135 h 10875"/>
                <a:gd name="connsiteX0" fmla="*/ 0 w 11345"/>
                <a:gd name="connsiteY0" fmla="*/ 13363 h 13363"/>
                <a:gd name="connsiteX1" fmla="*/ 9905 w 11345"/>
                <a:gd name="connsiteY1" fmla="*/ 0 h 13363"/>
                <a:gd name="connsiteX2" fmla="*/ 11345 w 11345"/>
                <a:gd name="connsiteY2" fmla="*/ 135 h 13363"/>
                <a:gd name="connsiteX0" fmla="*/ 0 w 11465"/>
                <a:gd name="connsiteY0" fmla="*/ 23977 h 23977"/>
                <a:gd name="connsiteX1" fmla="*/ 10025 w 11465"/>
                <a:gd name="connsiteY1" fmla="*/ 0 h 23977"/>
                <a:gd name="connsiteX2" fmla="*/ 11465 w 11465"/>
                <a:gd name="connsiteY2" fmla="*/ 135 h 23977"/>
                <a:gd name="connsiteX0" fmla="*/ 0 w 11405"/>
                <a:gd name="connsiteY0" fmla="*/ 28694 h 28694"/>
                <a:gd name="connsiteX1" fmla="*/ 9965 w 11405"/>
                <a:gd name="connsiteY1" fmla="*/ 0 h 28694"/>
                <a:gd name="connsiteX2" fmla="*/ 11405 w 11405"/>
                <a:gd name="connsiteY2" fmla="*/ 135 h 28694"/>
                <a:gd name="connsiteX0" fmla="*/ 0 w 11391"/>
                <a:gd name="connsiteY0" fmla="*/ 28694 h 28694"/>
                <a:gd name="connsiteX1" fmla="*/ 9965 w 11391"/>
                <a:gd name="connsiteY1" fmla="*/ 0 h 28694"/>
                <a:gd name="connsiteX2" fmla="*/ 11391 w 11391"/>
                <a:gd name="connsiteY2" fmla="*/ 0 h 28694"/>
                <a:gd name="connsiteX0" fmla="*/ 0 w 11391"/>
                <a:gd name="connsiteY0" fmla="*/ 28743 h 28743"/>
                <a:gd name="connsiteX1" fmla="*/ 6388 w 11391"/>
                <a:gd name="connsiteY1" fmla="*/ 0 h 28743"/>
                <a:gd name="connsiteX2" fmla="*/ 11391 w 11391"/>
                <a:gd name="connsiteY2" fmla="*/ 49 h 28743"/>
                <a:gd name="connsiteX0" fmla="*/ 0 w 7455"/>
                <a:gd name="connsiteY0" fmla="*/ 28792 h 28792"/>
                <a:gd name="connsiteX1" fmla="*/ 6388 w 7455"/>
                <a:gd name="connsiteY1" fmla="*/ 49 h 28792"/>
                <a:gd name="connsiteX2" fmla="*/ 7455 w 7455"/>
                <a:gd name="connsiteY2" fmla="*/ 0 h 28792"/>
                <a:gd name="connsiteX0" fmla="*/ 0 w 9679"/>
                <a:gd name="connsiteY0" fmla="*/ 9983 h 9983"/>
                <a:gd name="connsiteX1" fmla="*/ 8569 w 9679"/>
                <a:gd name="connsiteY1" fmla="*/ 0 h 9983"/>
                <a:gd name="connsiteX2" fmla="*/ 9679 w 9679"/>
                <a:gd name="connsiteY2" fmla="*/ 34 h 9983"/>
                <a:gd name="connsiteX0" fmla="*/ 0 w 10062"/>
                <a:gd name="connsiteY0" fmla="*/ 10017 h 10017"/>
                <a:gd name="connsiteX1" fmla="*/ 8853 w 10062"/>
                <a:gd name="connsiteY1" fmla="*/ 17 h 10017"/>
                <a:gd name="connsiteX2" fmla="*/ 10062 w 10062"/>
                <a:gd name="connsiteY2" fmla="*/ 0 h 10017"/>
              </a:gdLst>
              <a:ahLst/>
              <a:cxnLst>
                <a:cxn ang="0">
                  <a:pos x="connsiteX0" y="connsiteY0"/>
                </a:cxn>
                <a:cxn ang="0">
                  <a:pos x="connsiteX1" y="connsiteY1"/>
                </a:cxn>
                <a:cxn ang="0">
                  <a:pos x="connsiteX2" y="connsiteY2"/>
                </a:cxn>
              </a:cxnLst>
              <a:rect l="l" t="t" r="r" b="b"/>
              <a:pathLst>
                <a:path w="10062" h="10017">
                  <a:moveTo>
                    <a:pt x="0" y="10017"/>
                  </a:moveTo>
                  <a:lnTo>
                    <a:pt x="8853" y="17"/>
                  </a:lnTo>
                  <a:lnTo>
                    <a:pt x="10062" y="0"/>
                  </a:lnTo>
                </a:path>
              </a:pathLst>
            </a:custGeom>
            <a:noFill/>
            <a:ln w="19050" cap="flat" cmpd="sng">
              <a:solidFill>
                <a:srgbClr val="C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94" name="Slide Number Placeholder 2">
            <a:extLst>
              <a:ext uri="{FF2B5EF4-FFF2-40B4-BE49-F238E27FC236}">
                <a16:creationId xmlns:a16="http://schemas.microsoft.com/office/drawing/2014/main" id="{A3EE5CD7-E8F0-2F4B-B766-7EC8F235C30A}"/>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4</a:t>
            </a:fld>
            <a:endParaRPr lang="en-US" dirty="0"/>
          </a:p>
        </p:txBody>
      </p:sp>
    </p:spTree>
    <p:extLst>
      <p:ext uri="{BB962C8B-B14F-4D97-AF65-F5344CB8AC3E}">
        <p14:creationId xmlns:p14="http://schemas.microsoft.com/office/powerpoint/2010/main" val="176151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dissolve">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dissolv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223" name="Rectangle 5">
            <a:extLst>
              <a:ext uri="{FF2B5EF4-FFF2-40B4-BE49-F238E27FC236}">
                <a16:creationId xmlns:a16="http://schemas.microsoft.com/office/drawing/2014/main" id="{D2976065-03BB-9A44-9CEB-93BE9CAA88A6}"/>
              </a:ext>
            </a:extLst>
          </p:cNvPr>
          <p:cNvSpPr txBox="1">
            <a:spLocks noChangeArrowheads="1"/>
          </p:cNvSpPr>
          <p:nvPr/>
        </p:nvSpPr>
        <p:spPr bwMode="auto">
          <a:xfrm>
            <a:off x="715171" y="1355712"/>
            <a:ext cx="5096669" cy="1311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Sequence numbers:</a:t>
            </a:r>
          </a:p>
          <a:p>
            <a:pPr marL="635000" marR="0" lvl="1" indent="-277813"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byte stream “</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number” of first byte in segment’s data</a:t>
            </a:r>
            <a:endParaRPr kumimoji="0"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grpSp>
        <p:nvGrpSpPr>
          <p:cNvPr id="224" name="Group 192">
            <a:extLst>
              <a:ext uri="{FF2B5EF4-FFF2-40B4-BE49-F238E27FC236}">
                <a16:creationId xmlns:a16="http://schemas.microsoft.com/office/drawing/2014/main" id="{9FCDCC73-BB43-8046-8E2C-1100B11E1F9D}"/>
              </a:ext>
            </a:extLst>
          </p:cNvPr>
          <p:cNvGrpSpPr>
            <a:grpSpLocks/>
          </p:cNvGrpSpPr>
          <p:nvPr/>
        </p:nvGrpSpPr>
        <p:grpSpPr bwMode="auto">
          <a:xfrm>
            <a:off x="7783528" y="3989281"/>
            <a:ext cx="3086106" cy="2541588"/>
            <a:chOff x="3520" y="2404"/>
            <a:chExt cx="1944" cy="1601"/>
          </a:xfrm>
        </p:grpSpPr>
        <p:sp>
          <p:nvSpPr>
            <p:cNvPr id="225" name="Rectangle 167">
              <a:extLst>
                <a:ext uri="{FF2B5EF4-FFF2-40B4-BE49-F238E27FC236}">
                  <a16:creationId xmlns:a16="http://schemas.microsoft.com/office/drawing/2014/main" id="{9463A16E-CF3F-744B-B6DB-33800BAB4519}"/>
                </a:ext>
              </a:extLst>
            </p:cNvPr>
            <p:cNvSpPr>
              <a:spLocks noChangeArrowheads="1"/>
            </p:cNvSpPr>
            <p:nvPr/>
          </p:nvSpPr>
          <p:spPr bwMode="auto">
            <a:xfrm>
              <a:off x="3755" y="3589"/>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226" name="Group 148">
              <a:extLst>
                <a:ext uri="{FF2B5EF4-FFF2-40B4-BE49-F238E27FC236}">
                  <a16:creationId xmlns:a16="http://schemas.microsoft.com/office/drawing/2014/main" id="{841F4166-2762-C948-9842-0D47AF0FC7F8}"/>
                </a:ext>
              </a:extLst>
            </p:cNvPr>
            <p:cNvGrpSpPr>
              <a:grpSpLocks/>
            </p:cNvGrpSpPr>
            <p:nvPr/>
          </p:nvGrpSpPr>
          <p:grpSpPr bwMode="auto">
            <a:xfrm>
              <a:off x="3731" y="3291"/>
              <a:ext cx="1252" cy="714"/>
              <a:chOff x="1974" y="2984"/>
              <a:chExt cx="1252" cy="714"/>
            </a:xfrm>
          </p:grpSpPr>
          <p:sp>
            <p:nvSpPr>
              <p:cNvPr id="229" name="Rectangle 149">
                <a:extLst>
                  <a:ext uri="{FF2B5EF4-FFF2-40B4-BE49-F238E27FC236}">
                    <a16:creationId xmlns:a16="http://schemas.microsoft.com/office/drawing/2014/main" id="{6E7D0693-0288-9A4A-9FBC-6B90B9B96584}"/>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0" name="Text Box 150">
                <a:extLst>
                  <a:ext uri="{FF2B5EF4-FFF2-40B4-BE49-F238E27FC236}">
                    <a16:creationId xmlns:a16="http://schemas.microsoft.com/office/drawing/2014/main" id="{62697352-4BED-A64F-8830-504FE043B5D0}"/>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231" name="Text Box 151">
                <a:extLst>
                  <a:ext uri="{FF2B5EF4-FFF2-40B4-BE49-F238E27FC236}">
                    <a16:creationId xmlns:a16="http://schemas.microsoft.com/office/drawing/2014/main" id="{2C0BFF63-7DCB-6D4D-AF9A-56894AAAD824}"/>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232" name="Text Box 152">
                <a:extLst>
                  <a:ext uri="{FF2B5EF4-FFF2-40B4-BE49-F238E27FC236}">
                    <a16:creationId xmlns:a16="http://schemas.microsoft.com/office/drawing/2014/main" id="{69698EB5-AC5E-124A-AB12-0B1B72742F02}"/>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sequence number</a:t>
                </a:r>
              </a:p>
            </p:txBody>
          </p:sp>
          <p:sp>
            <p:nvSpPr>
              <p:cNvPr id="233" name="Text Box 153">
                <a:extLst>
                  <a:ext uri="{FF2B5EF4-FFF2-40B4-BE49-F238E27FC236}">
                    <a16:creationId xmlns:a16="http://schemas.microsoft.com/office/drawing/2014/main" id="{697ADB2B-E096-7A41-ACDA-9E058B2EFF5D}"/>
                  </a:ext>
                </a:extLst>
              </p:cNvPr>
              <p:cNvSpPr txBox="1">
                <a:spLocks noChangeArrowheads="1"/>
              </p:cNvSpPr>
              <p:nvPr/>
            </p:nvSpPr>
            <p:spPr bwMode="auto">
              <a:xfrm>
                <a:off x="1974"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srgbClr val="FFFFFF"/>
                    </a:solidFill>
                    <a:effectLst/>
                    <a:uLnTx/>
                    <a:uFillTx/>
                    <a:latin typeface="Arial" charset="0"/>
                    <a:ea typeface="ＭＳ Ｐゴシック" charset="0"/>
                    <a:cs typeface="+mn-cs"/>
                  </a:rPr>
                  <a:t>acknowledgement number</a:t>
                </a:r>
              </a:p>
            </p:txBody>
          </p:sp>
          <p:sp>
            <p:nvSpPr>
              <p:cNvPr id="234" name="Text Box 154">
                <a:extLst>
                  <a:ext uri="{FF2B5EF4-FFF2-40B4-BE49-F238E27FC236}">
                    <a16:creationId xmlns:a16="http://schemas.microsoft.com/office/drawing/2014/main" id="{FD66858C-8D5E-8443-9F2A-57EB759D3EFB}"/>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235" name="Line 155">
                <a:extLst>
                  <a:ext uri="{FF2B5EF4-FFF2-40B4-BE49-F238E27FC236}">
                    <a16:creationId xmlns:a16="http://schemas.microsoft.com/office/drawing/2014/main" id="{3FFD0288-879C-5D4E-AB0C-3445A5A97975}"/>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6" name="Line 156">
                <a:extLst>
                  <a:ext uri="{FF2B5EF4-FFF2-40B4-BE49-F238E27FC236}">
                    <a16:creationId xmlns:a16="http://schemas.microsoft.com/office/drawing/2014/main" id="{258401F9-F43D-C344-A200-772A5E1E1CB6}"/>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7" name="Line 157">
                <a:extLst>
                  <a:ext uri="{FF2B5EF4-FFF2-40B4-BE49-F238E27FC236}">
                    <a16:creationId xmlns:a16="http://schemas.microsoft.com/office/drawing/2014/main" id="{1E8AD451-7070-4243-A92C-2F6573F9406B}"/>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8" name="Line 158">
                <a:extLst>
                  <a:ext uri="{FF2B5EF4-FFF2-40B4-BE49-F238E27FC236}">
                    <a16:creationId xmlns:a16="http://schemas.microsoft.com/office/drawing/2014/main" id="{A4BD4C96-4E2A-074E-8E46-E4BF76EDD858}"/>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39" name="Line 159">
                <a:extLst>
                  <a:ext uri="{FF2B5EF4-FFF2-40B4-BE49-F238E27FC236}">
                    <a16:creationId xmlns:a16="http://schemas.microsoft.com/office/drawing/2014/main" id="{2153A22B-2E95-B947-A87C-50991B8DBA5D}"/>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0" name="Line 160">
                <a:extLst>
                  <a:ext uri="{FF2B5EF4-FFF2-40B4-BE49-F238E27FC236}">
                    <a16:creationId xmlns:a16="http://schemas.microsoft.com/office/drawing/2014/main" id="{BE256B00-4CFB-254F-8432-198CA45B2CAE}"/>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1" name="Text Box 161">
                <a:extLst>
                  <a:ext uri="{FF2B5EF4-FFF2-40B4-BE49-F238E27FC236}">
                    <a16:creationId xmlns:a16="http://schemas.microsoft.com/office/drawing/2014/main" id="{B0718275-925B-4143-80DA-87B335709565}"/>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242" name="Text Box 162">
                <a:extLst>
                  <a:ext uri="{FF2B5EF4-FFF2-40B4-BE49-F238E27FC236}">
                    <a16:creationId xmlns:a16="http://schemas.microsoft.com/office/drawing/2014/main" id="{539F6CE1-CE5E-234B-9AFA-A6F230193072}"/>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243" name="Line 163">
                <a:extLst>
                  <a:ext uri="{FF2B5EF4-FFF2-40B4-BE49-F238E27FC236}">
                    <a16:creationId xmlns:a16="http://schemas.microsoft.com/office/drawing/2014/main" id="{6A1FC325-C1C9-E145-AB86-EB4CA77AB42D}"/>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4" name="Line 164">
                <a:extLst>
                  <a:ext uri="{FF2B5EF4-FFF2-40B4-BE49-F238E27FC236}">
                    <a16:creationId xmlns:a16="http://schemas.microsoft.com/office/drawing/2014/main" id="{A57D4AEC-EA9B-6441-B943-116E0B65541F}"/>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227" name="Text Box 166">
              <a:extLst>
                <a:ext uri="{FF2B5EF4-FFF2-40B4-BE49-F238E27FC236}">
                  <a16:creationId xmlns:a16="http://schemas.microsoft.com/office/drawing/2014/main" id="{A11A42A2-3DE7-8749-BEFC-4B12DFD4E911}"/>
                </a:ext>
              </a:extLst>
            </p:cNvPr>
            <p:cNvSpPr txBox="1">
              <a:spLocks noChangeArrowheads="1"/>
            </p:cNvSpPr>
            <p:nvPr/>
          </p:nvSpPr>
          <p:spPr bwMode="auto">
            <a:xfrm>
              <a:off x="3520" y="3092"/>
              <a:ext cx="1944"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receiver</a:t>
              </a:r>
            </a:p>
          </p:txBody>
        </p:sp>
        <p:sp>
          <p:nvSpPr>
            <p:cNvPr id="228" name="Freeform 168">
              <a:extLst>
                <a:ext uri="{FF2B5EF4-FFF2-40B4-BE49-F238E27FC236}">
                  <a16:creationId xmlns:a16="http://schemas.microsoft.com/office/drawing/2014/main" id="{06FB8DE4-FF8B-2A4C-9587-9B7067BCC3D8}"/>
                </a:ext>
              </a:extLst>
            </p:cNvPr>
            <p:cNvSpPr>
              <a:spLocks/>
            </p:cNvSpPr>
            <p:nvPr/>
          </p:nvSpPr>
          <p:spPr bwMode="auto">
            <a:xfrm flipH="1" flipV="1">
              <a:off x="3599" y="2404"/>
              <a:ext cx="107" cy="1194"/>
            </a:xfrm>
            <a:custGeom>
              <a:avLst/>
              <a:gdLst>
                <a:gd name="T0" fmla="*/ 0 w 107"/>
                <a:gd name="T1" fmla="*/ 0 h 910"/>
                <a:gd name="T2" fmla="*/ 107 w 107"/>
                <a:gd name="T3" fmla="*/ 0 h 910"/>
                <a:gd name="T4" fmla="*/ 107 w 107"/>
                <a:gd name="T5" fmla="*/ 13768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grpSp>
        <p:nvGrpSpPr>
          <p:cNvPr id="245" name="Group 195">
            <a:extLst>
              <a:ext uri="{FF2B5EF4-FFF2-40B4-BE49-F238E27FC236}">
                <a16:creationId xmlns:a16="http://schemas.microsoft.com/office/drawing/2014/main" id="{B37D7216-C212-C843-A667-53A7C0B847CF}"/>
              </a:ext>
            </a:extLst>
          </p:cNvPr>
          <p:cNvGrpSpPr>
            <a:grpSpLocks/>
          </p:cNvGrpSpPr>
          <p:nvPr/>
        </p:nvGrpSpPr>
        <p:grpSpPr bwMode="auto">
          <a:xfrm>
            <a:off x="8685214" y="6022869"/>
            <a:ext cx="358775" cy="304800"/>
            <a:chOff x="5144" y="3677"/>
            <a:chExt cx="226" cy="192"/>
          </a:xfrm>
        </p:grpSpPr>
        <p:sp>
          <p:nvSpPr>
            <p:cNvPr id="246" name="Rectangle 194">
              <a:extLst>
                <a:ext uri="{FF2B5EF4-FFF2-40B4-BE49-F238E27FC236}">
                  <a16:creationId xmlns:a16="http://schemas.microsoft.com/office/drawing/2014/main" id="{43AFBFF1-B1C6-C147-BB51-D67A053105CA}"/>
                </a:ext>
              </a:extLst>
            </p:cNvPr>
            <p:cNvSpPr>
              <a:spLocks noChangeArrowheads="1"/>
            </p:cNvSpPr>
            <p:nvPr/>
          </p:nvSpPr>
          <p:spPr bwMode="auto">
            <a:xfrm>
              <a:off x="5212" y="3716"/>
              <a:ext cx="88"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47" name="Text Box 193">
              <a:extLst>
                <a:ext uri="{FF2B5EF4-FFF2-40B4-BE49-F238E27FC236}">
                  <a16:creationId xmlns:a16="http://schemas.microsoft.com/office/drawing/2014/main" id="{BF6FCEAE-49B5-A041-A298-4CB690E54688}"/>
                </a:ext>
              </a:extLst>
            </p:cNvPr>
            <p:cNvSpPr txBox="1">
              <a:spLocks noChangeArrowheads="1"/>
            </p:cNvSpPr>
            <p:nvPr/>
          </p:nvSpPr>
          <p:spPr bwMode="auto">
            <a:xfrm>
              <a:off x="5144" y="3677"/>
              <a:ext cx="226" cy="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charset="0"/>
                  <a:ea typeface="ＭＳ Ｐゴシック" charset="0"/>
                  <a:cs typeface="+mn-cs"/>
                </a:rPr>
                <a:t>A</a:t>
              </a:r>
            </a:p>
          </p:txBody>
        </p:sp>
      </p:grpSp>
      <p:sp>
        <p:nvSpPr>
          <p:cNvPr id="248" name="Rectangle 37">
            <a:extLst>
              <a:ext uri="{FF2B5EF4-FFF2-40B4-BE49-F238E27FC236}">
                <a16:creationId xmlns:a16="http://schemas.microsoft.com/office/drawing/2014/main" id="{A8678432-C6E0-9045-9DFE-9E95FBC24301}"/>
              </a:ext>
            </a:extLst>
          </p:cNvPr>
          <p:cNvSpPr>
            <a:spLocks noChangeArrowheads="1"/>
          </p:cNvSpPr>
          <p:nvPr/>
        </p:nvSpPr>
        <p:spPr bwMode="auto">
          <a:xfrm>
            <a:off x="6835777" y="3123626"/>
            <a:ext cx="65087" cy="622300"/>
          </a:xfrm>
          <a:prstGeom prst="rect">
            <a:avLst/>
          </a:prstGeom>
          <a:gradFill rotWithShape="1">
            <a:gsLst>
              <a:gs pos="0">
                <a:srgbClr val="FFFFFF"/>
              </a:gs>
              <a:gs pos="100000">
                <a:srgbClr val="33CC33"/>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49" name="Rectangle 39">
            <a:extLst>
              <a:ext uri="{FF2B5EF4-FFF2-40B4-BE49-F238E27FC236}">
                <a16:creationId xmlns:a16="http://schemas.microsoft.com/office/drawing/2014/main" id="{92ADD221-F1C3-B645-92EB-9D1C9315A58A}"/>
              </a:ext>
            </a:extLst>
          </p:cNvPr>
          <p:cNvSpPr>
            <a:spLocks noChangeArrowheads="1"/>
          </p:cNvSpPr>
          <p:nvPr/>
        </p:nvSpPr>
        <p:spPr bwMode="auto">
          <a:xfrm>
            <a:off x="6932614" y="3125214"/>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0" name="Rectangle 40">
            <a:extLst>
              <a:ext uri="{FF2B5EF4-FFF2-40B4-BE49-F238E27FC236}">
                <a16:creationId xmlns:a16="http://schemas.microsoft.com/office/drawing/2014/main" id="{BB8D0EB3-2337-2A41-9EFC-CC44292E23D6}"/>
              </a:ext>
            </a:extLst>
          </p:cNvPr>
          <p:cNvSpPr>
            <a:spLocks noChangeArrowheads="1"/>
          </p:cNvSpPr>
          <p:nvPr/>
        </p:nvSpPr>
        <p:spPr bwMode="auto">
          <a:xfrm>
            <a:off x="7031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1" name="Rectangle 41">
            <a:extLst>
              <a:ext uri="{FF2B5EF4-FFF2-40B4-BE49-F238E27FC236}">
                <a16:creationId xmlns:a16="http://schemas.microsoft.com/office/drawing/2014/main" id="{08B40AAE-C4F3-B24B-A758-0CBE422C11F5}"/>
              </a:ext>
            </a:extLst>
          </p:cNvPr>
          <p:cNvSpPr>
            <a:spLocks noChangeArrowheads="1"/>
          </p:cNvSpPr>
          <p:nvPr/>
        </p:nvSpPr>
        <p:spPr bwMode="auto">
          <a:xfrm>
            <a:off x="712787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2" name="Rectangle 42">
            <a:extLst>
              <a:ext uri="{FF2B5EF4-FFF2-40B4-BE49-F238E27FC236}">
                <a16:creationId xmlns:a16="http://schemas.microsoft.com/office/drawing/2014/main" id="{1B696D21-4399-C041-91DC-701FB61A0E4C}"/>
              </a:ext>
            </a:extLst>
          </p:cNvPr>
          <p:cNvSpPr>
            <a:spLocks noChangeArrowheads="1"/>
          </p:cNvSpPr>
          <p:nvPr/>
        </p:nvSpPr>
        <p:spPr bwMode="auto">
          <a:xfrm>
            <a:off x="7223127"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3" name="Rectangle 43">
            <a:extLst>
              <a:ext uri="{FF2B5EF4-FFF2-40B4-BE49-F238E27FC236}">
                <a16:creationId xmlns:a16="http://schemas.microsoft.com/office/drawing/2014/main" id="{2CEBC228-9E7F-7E48-9C85-63629AFC09AA}"/>
              </a:ext>
            </a:extLst>
          </p:cNvPr>
          <p:cNvSpPr>
            <a:spLocks noChangeArrowheads="1"/>
          </p:cNvSpPr>
          <p:nvPr/>
        </p:nvSpPr>
        <p:spPr bwMode="auto">
          <a:xfrm>
            <a:off x="7319964"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4" name="Rectangle 45">
            <a:extLst>
              <a:ext uri="{FF2B5EF4-FFF2-40B4-BE49-F238E27FC236}">
                <a16:creationId xmlns:a16="http://schemas.microsoft.com/office/drawing/2014/main" id="{499D6101-0E72-764D-90A9-65FA5E9288DF}"/>
              </a:ext>
            </a:extLst>
          </p:cNvPr>
          <p:cNvSpPr>
            <a:spLocks noChangeArrowheads="1"/>
          </p:cNvSpPr>
          <p:nvPr/>
        </p:nvSpPr>
        <p:spPr bwMode="auto">
          <a:xfrm>
            <a:off x="74120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5" name="Rectangle 46">
            <a:extLst>
              <a:ext uri="{FF2B5EF4-FFF2-40B4-BE49-F238E27FC236}">
                <a16:creationId xmlns:a16="http://schemas.microsoft.com/office/drawing/2014/main" id="{69025D46-11EA-C34F-8D0D-7B789A5DBC95}"/>
              </a:ext>
            </a:extLst>
          </p:cNvPr>
          <p:cNvSpPr>
            <a:spLocks noChangeArrowheads="1"/>
          </p:cNvSpPr>
          <p:nvPr/>
        </p:nvSpPr>
        <p:spPr bwMode="auto">
          <a:xfrm>
            <a:off x="750728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6" name="Rectangle 47">
            <a:extLst>
              <a:ext uri="{FF2B5EF4-FFF2-40B4-BE49-F238E27FC236}">
                <a16:creationId xmlns:a16="http://schemas.microsoft.com/office/drawing/2014/main" id="{097282D2-CB09-6743-BD88-978413D66230}"/>
              </a:ext>
            </a:extLst>
          </p:cNvPr>
          <p:cNvSpPr>
            <a:spLocks noChangeArrowheads="1"/>
          </p:cNvSpPr>
          <p:nvPr/>
        </p:nvSpPr>
        <p:spPr bwMode="auto">
          <a:xfrm>
            <a:off x="7602539" y="3123626"/>
            <a:ext cx="65088"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7" name="Rectangle 50">
            <a:extLst>
              <a:ext uri="{FF2B5EF4-FFF2-40B4-BE49-F238E27FC236}">
                <a16:creationId xmlns:a16="http://schemas.microsoft.com/office/drawing/2014/main" id="{C44BBA4A-C75F-6344-A7C0-80FA59F967B5}"/>
              </a:ext>
            </a:extLst>
          </p:cNvPr>
          <p:cNvSpPr>
            <a:spLocks noChangeArrowheads="1"/>
          </p:cNvSpPr>
          <p:nvPr/>
        </p:nvSpPr>
        <p:spPr bwMode="auto">
          <a:xfrm>
            <a:off x="7708902" y="3123626"/>
            <a:ext cx="65087" cy="622300"/>
          </a:xfrm>
          <a:prstGeom prst="rect">
            <a:avLst/>
          </a:prstGeom>
          <a:solidFill>
            <a:srgbClr val="33CC33"/>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8" name="Rectangle 51">
            <a:extLst>
              <a:ext uri="{FF2B5EF4-FFF2-40B4-BE49-F238E27FC236}">
                <a16:creationId xmlns:a16="http://schemas.microsoft.com/office/drawing/2014/main" id="{660EEC78-FF50-7445-8190-34F20263528D}"/>
              </a:ext>
            </a:extLst>
          </p:cNvPr>
          <p:cNvSpPr>
            <a:spLocks noChangeArrowheads="1"/>
          </p:cNvSpPr>
          <p:nvPr/>
        </p:nvSpPr>
        <p:spPr bwMode="auto">
          <a:xfrm>
            <a:off x="7807327" y="3125214"/>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59" name="Rectangle 52">
            <a:extLst>
              <a:ext uri="{FF2B5EF4-FFF2-40B4-BE49-F238E27FC236}">
                <a16:creationId xmlns:a16="http://schemas.microsoft.com/office/drawing/2014/main" id="{BF1D4EAF-3E48-E64D-A9F0-800C14DE416B}"/>
              </a:ext>
            </a:extLst>
          </p:cNvPr>
          <p:cNvSpPr>
            <a:spLocks noChangeArrowheads="1"/>
          </p:cNvSpPr>
          <p:nvPr/>
        </p:nvSpPr>
        <p:spPr bwMode="auto">
          <a:xfrm>
            <a:off x="7904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0" name="Rectangle 53">
            <a:extLst>
              <a:ext uri="{FF2B5EF4-FFF2-40B4-BE49-F238E27FC236}">
                <a16:creationId xmlns:a16="http://schemas.microsoft.com/office/drawing/2014/main" id="{7F7F3BD0-061B-0346-BC6C-7C752F28EF13}"/>
              </a:ext>
            </a:extLst>
          </p:cNvPr>
          <p:cNvSpPr>
            <a:spLocks noChangeArrowheads="1"/>
          </p:cNvSpPr>
          <p:nvPr/>
        </p:nvSpPr>
        <p:spPr bwMode="auto">
          <a:xfrm>
            <a:off x="80010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1" name="Rectangle 54">
            <a:extLst>
              <a:ext uri="{FF2B5EF4-FFF2-40B4-BE49-F238E27FC236}">
                <a16:creationId xmlns:a16="http://schemas.microsoft.com/office/drawing/2014/main" id="{1419AB61-44E3-7B43-ADE9-9DF5C9E18D93}"/>
              </a:ext>
            </a:extLst>
          </p:cNvPr>
          <p:cNvSpPr>
            <a:spLocks noChangeArrowheads="1"/>
          </p:cNvSpPr>
          <p:nvPr/>
        </p:nvSpPr>
        <p:spPr bwMode="auto">
          <a:xfrm>
            <a:off x="809783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2" name="Rectangle 55">
            <a:extLst>
              <a:ext uri="{FF2B5EF4-FFF2-40B4-BE49-F238E27FC236}">
                <a16:creationId xmlns:a16="http://schemas.microsoft.com/office/drawing/2014/main" id="{FA07924E-D97C-9E4F-9629-377D86F65D54}"/>
              </a:ext>
            </a:extLst>
          </p:cNvPr>
          <p:cNvSpPr>
            <a:spLocks noChangeArrowheads="1"/>
          </p:cNvSpPr>
          <p:nvPr/>
        </p:nvSpPr>
        <p:spPr bwMode="auto">
          <a:xfrm>
            <a:off x="8193089"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3" name="Rectangle 56">
            <a:extLst>
              <a:ext uri="{FF2B5EF4-FFF2-40B4-BE49-F238E27FC236}">
                <a16:creationId xmlns:a16="http://schemas.microsoft.com/office/drawing/2014/main" id="{78BBA4C2-77BF-7140-8522-72AA5C9FF7DA}"/>
              </a:ext>
            </a:extLst>
          </p:cNvPr>
          <p:cNvSpPr>
            <a:spLocks noChangeArrowheads="1"/>
          </p:cNvSpPr>
          <p:nvPr/>
        </p:nvSpPr>
        <p:spPr bwMode="auto">
          <a:xfrm>
            <a:off x="828516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4" name="Rectangle 57">
            <a:extLst>
              <a:ext uri="{FF2B5EF4-FFF2-40B4-BE49-F238E27FC236}">
                <a16:creationId xmlns:a16="http://schemas.microsoft.com/office/drawing/2014/main" id="{8C781153-D0D1-4F49-A7D5-E9E0E02C7481}"/>
              </a:ext>
            </a:extLst>
          </p:cNvPr>
          <p:cNvSpPr>
            <a:spLocks noChangeArrowheads="1"/>
          </p:cNvSpPr>
          <p:nvPr/>
        </p:nvSpPr>
        <p:spPr bwMode="auto">
          <a:xfrm>
            <a:off x="8380414" y="3123626"/>
            <a:ext cx="65088"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5" name="Rectangle 58">
            <a:extLst>
              <a:ext uri="{FF2B5EF4-FFF2-40B4-BE49-F238E27FC236}">
                <a16:creationId xmlns:a16="http://schemas.microsoft.com/office/drawing/2014/main" id="{1252424B-0051-8B4E-8014-7CDFA89980FC}"/>
              </a:ext>
            </a:extLst>
          </p:cNvPr>
          <p:cNvSpPr>
            <a:spLocks noChangeArrowheads="1"/>
          </p:cNvSpPr>
          <p:nvPr/>
        </p:nvSpPr>
        <p:spPr bwMode="auto">
          <a:xfrm>
            <a:off x="84772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6" name="Rectangle 59">
            <a:extLst>
              <a:ext uri="{FF2B5EF4-FFF2-40B4-BE49-F238E27FC236}">
                <a16:creationId xmlns:a16="http://schemas.microsoft.com/office/drawing/2014/main" id="{FA783663-FBFD-1D4F-94E0-8E07864896AD}"/>
              </a:ext>
            </a:extLst>
          </p:cNvPr>
          <p:cNvSpPr>
            <a:spLocks noChangeArrowheads="1"/>
          </p:cNvSpPr>
          <p:nvPr/>
        </p:nvSpPr>
        <p:spPr bwMode="auto">
          <a:xfrm>
            <a:off x="856615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7" name="Rectangle 60">
            <a:extLst>
              <a:ext uri="{FF2B5EF4-FFF2-40B4-BE49-F238E27FC236}">
                <a16:creationId xmlns:a16="http://schemas.microsoft.com/office/drawing/2014/main" id="{9A20FCBA-A9E2-494E-8A95-747703BA2FAA}"/>
              </a:ext>
            </a:extLst>
          </p:cNvPr>
          <p:cNvSpPr>
            <a:spLocks noChangeArrowheads="1"/>
          </p:cNvSpPr>
          <p:nvPr/>
        </p:nvSpPr>
        <p:spPr bwMode="auto">
          <a:xfrm>
            <a:off x="8661402" y="3123626"/>
            <a:ext cx="65087" cy="622300"/>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8" name="Rectangle 61">
            <a:extLst>
              <a:ext uri="{FF2B5EF4-FFF2-40B4-BE49-F238E27FC236}">
                <a16:creationId xmlns:a16="http://schemas.microsoft.com/office/drawing/2014/main" id="{BD15B2FA-70B2-F44B-A21B-EE69A9B05DC8}"/>
              </a:ext>
            </a:extLst>
          </p:cNvPr>
          <p:cNvSpPr>
            <a:spLocks noChangeArrowheads="1"/>
          </p:cNvSpPr>
          <p:nvPr/>
        </p:nvSpPr>
        <p:spPr bwMode="auto">
          <a:xfrm>
            <a:off x="8755064"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69" name="Rectangle 62">
            <a:extLst>
              <a:ext uri="{FF2B5EF4-FFF2-40B4-BE49-F238E27FC236}">
                <a16:creationId xmlns:a16="http://schemas.microsoft.com/office/drawing/2014/main" id="{FCC59CFB-2A58-CB44-B886-3040D9E44C77}"/>
              </a:ext>
            </a:extLst>
          </p:cNvPr>
          <p:cNvSpPr>
            <a:spLocks noChangeArrowheads="1"/>
          </p:cNvSpPr>
          <p:nvPr/>
        </p:nvSpPr>
        <p:spPr bwMode="auto">
          <a:xfrm>
            <a:off x="8847139" y="3122039"/>
            <a:ext cx="65088"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0" name="Rectangle 63">
            <a:extLst>
              <a:ext uri="{FF2B5EF4-FFF2-40B4-BE49-F238E27FC236}">
                <a16:creationId xmlns:a16="http://schemas.microsoft.com/office/drawing/2014/main" id="{C2CEED62-895E-984B-A8A4-247D41CE7E93}"/>
              </a:ext>
            </a:extLst>
          </p:cNvPr>
          <p:cNvSpPr>
            <a:spLocks noChangeArrowheads="1"/>
          </p:cNvSpPr>
          <p:nvPr/>
        </p:nvSpPr>
        <p:spPr bwMode="auto">
          <a:xfrm>
            <a:off x="89439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1" name="Rectangle 64">
            <a:extLst>
              <a:ext uri="{FF2B5EF4-FFF2-40B4-BE49-F238E27FC236}">
                <a16:creationId xmlns:a16="http://schemas.microsoft.com/office/drawing/2014/main" id="{A927D859-82EA-9A4A-9764-093C53E03753}"/>
              </a:ext>
            </a:extLst>
          </p:cNvPr>
          <p:cNvSpPr>
            <a:spLocks noChangeArrowheads="1"/>
          </p:cNvSpPr>
          <p:nvPr/>
        </p:nvSpPr>
        <p:spPr bwMode="auto">
          <a:xfrm>
            <a:off x="90392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2" name="Rectangle 65">
            <a:extLst>
              <a:ext uri="{FF2B5EF4-FFF2-40B4-BE49-F238E27FC236}">
                <a16:creationId xmlns:a16="http://schemas.microsoft.com/office/drawing/2014/main" id="{F473CF44-260A-E04B-8696-E13EFF7EE281}"/>
              </a:ext>
            </a:extLst>
          </p:cNvPr>
          <p:cNvSpPr>
            <a:spLocks noChangeArrowheads="1"/>
          </p:cNvSpPr>
          <p:nvPr/>
        </p:nvSpPr>
        <p:spPr bwMode="auto">
          <a:xfrm>
            <a:off x="912812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3" name="Rectangle 66">
            <a:extLst>
              <a:ext uri="{FF2B5EF4-FFF2-40B4-BE49-F238E27FC236}">
                <a16:creationId xmlns:a16="http://schemas.microsoft.com/office/drawing/2014/main" id="{489A018C-E3FF-AC42-A61C-40BC11AD79CE}"/>
              </a:ext>
            </a:extLst>
          </p:cNvPr>
          <p:cNvSpPr>
            <a:spLocks noChangeArrowheads="1"/>
          </p:cNvSpPr>
          <p:nvPr/>
        </p:nvSpPr>
        <p:spPr bwMode="auto">
          <a:xfrm>
            <a:off x="9223377" y="3122039"/>
            <a:ext cx="65087" cy="622300"/>
          </a:xfrm>
          <a:prstGeom prst="rect">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74" name="Rectangle 68">
            <a:extLst>
              <a:ext uri="{FF2B5EF4-FFF2-40B4-BE49-F238E27FC236}">
                <a16:creationId xmlns:a16="http://schemas.microsoft.com/office/drawing/2014/main" id="{15DBA7E3-2A55-A347-8398-5FF2E190C152}"/>
              </a:ext>
            </a:extLst>
          </p:cNvPr>
          <p:cNvSpPr>
            <a:spLocks noChangeArrowheads="1"/>
          </p:cNvSpPr>
          <p:nvPr/>
        </p:nvSpPr>
        <p:spPr bwMode="auto">
          <a:xfrm>
            <a:off x="93202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5" name="Rectangle 69">
            <a:extLst>
              <a:ext uri="{FF2B5EF4-FFF2-40B4-BE49-F238E27FC236}">
                <a16:creationId xmlns:a16="http://schemas.microsoft.com/office/drawing/2014/main" id="{C41C2999-2C3A-6B42-BFD4-461D81F336F2}"/>
              </a:ext>
            </a:extLst>
          </p:cNvPr>
          <p:cNvSpPr>
            <a:spLocks noChangeArrowheads="1"/>
          </p:cNvSpPr>
          <p:nvPr/>
        </p:nvSpPr>
        <p:spPr bwMode="auto">
          <a:xfrm>
            <a:off x="9417052" y="3125214"/>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6" name="Rectangle 70">
            <a:extLst>
              <a:ext uri="{FF2B5EF4-FFF2-40B4-BE49-F238E27FC236}">
                <a16:creationId xmlns:a16="http://schemas.microsoft.com/office/drawing/2014/main" id="{C31E0892-5A99-CC4B-9267-B95157619AAA}"/>
              </a:ext>
            </a:extLst>
          </p:cNvPr>
          <p:cNvSpPr>
            <a:spLocks noChangeArrowheads="1"/>
          </p:cNvSpPr>
          <p:nvPr/>
        </p:nvSpPr>
        <p:spPr bwMode="auto">
          <a:xfrm>
            <a:off x="9513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7" name="Rectangle 71">
            <a:extLst>
              <a:ext uri="{FF2B5EF4-FFF2-40B4-BE49-F238E27FC236}">
                <a16:creationId xmlns:a16="http://schemas.microsoft.com/office/drawing/2014/main" id="{F4A34BCF-97FE-9043-BC3E-A64DDF0FE4E2}"/>
              </a:ext>
            </a:extLst>
          </p:cNvPr>
          <p:cNvSpPr>
            <a:spLocks noChangeArrowheads="1"/>
          </p:cNvSpPr>
          <p:nvPr/>
        </p:nvSpPr>
        <p:spPr bwMode="auto">
          <a:xfrm>
            <a:off x="96123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8" name="Rectangle 72">
            <a:extLst>
              <a:ext uri="{FF2B5EF4-FFF2-40B4-BE49-F238E27FC236}">
                <a16:creationId xmlns:a16="http://schemas.microsoft.com/office/drawing/2014/main" id="{AF39E66A-9553-3344-9AD6-6EDA216F2880}"/>
              </a:ext>
            </a:extLst>
          </p:cNvPr>
          <p:cNvSpPr>
            <a:spLocks noChangeArrowheads="1"/>
          </p:cNvSpPr>
          <p:nvPr/>
        </p:nvSpPr>
        <p:spPr bwMode="auto">
          <a:xfrm>
            <a:off x="970756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79" name="Rectangle 73">
            <a:extLst>
              <a:ext uri="{FF2B5EF4-FFF2-40B4-BE49-F238E27FC236}">
                <a16:creationId xmlns:a16="http://schemas.microsoft.com/office/drawing/2014/main" id="{ECFAFFA1-A372-CF41-884A-8A8C27CFE0C1}"/>
              </a:ext>
            </a:extLst>
          </p:cNvPr>
          <p:cNvSpPr>
            <a:spLocks noChangeArrowheads="1"/>
          </p:cNvSpPr>
          <p:nvPr/>
        </p:nvSpPr>
        <p:spPr bwMode="auto">
          <a:xfrm>
            <a:off x="9802814"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0" name="Rectangle 74">
            <a:extLst>
              <a:ext uri="{FF2B5EF4-FFF2-40B4-BE49-F238E27FC236}">
                <a16:creationId xmlns:a16="http://schemas.microsoft.com/office/drawing/2014/main" id="{3C3828F5-F0A3-9B49-AB1D-346F1948CC97}"/>
              </a:ext>
            </a:extLst>
          </p:cNvPr>
          <p:cNvSpPr>
            <a:spLocks noChangeArrowheads="1"/>
          </p:cNvSpPr>
          <p:nvPr/>
        </p:nvSpPr>
        <p:spPr bwMode="auto">
          <a:xfrm>
            <a:off x="9894889" y="3123626"/>
            <a:ext cx="65088"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1" name="Rectangle 75">
            <a:extLst>
              <a:ext uri="{FF2B5EF4-FFF2-40B4-BE49-F238E27FC236}">
                <a16:creationId xmlns:a16="http://schemas.microsoft.com/office/drawing/2014/main" id="{E047C25C-F28E-9A40-9394-4DFA7C5CF236}"/>
              </a:ext>
            </a:extLst>
          </p:cNvPr>
          <p:cNvSpPr>
            <a:spLocks noChangeArrowheads="1"/>
          </p:cNvSpPr>
          <p:nvPr/>
        </p:nvSpPr>
        <p:spPr bwMode="auto">
          <a:xfrm>
            <a:off x="9991727" y="3123626"/>
            <a:ext cx="65087" cy="622300"/>
          </a:xfrm>
          <a:prstGeom prst="rect">
            <a:avLst/>
          </a:prstGeom>
          <a:solidFill>
            <a:srgbClr val="B2B2B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2" name="Rectangle 76">
            <a:extLst>
              <a:ext uri="{FF2B5EF4-FFF2-40B4-BE49-F238E27FC236}">
                <a16:creationId xmlns:a16="http://schemas.microsoft.com/office/drawing/2014/main" id="{95AB1F8C-60E0-6E4E-BBC9-6AFCA871BF9F}"/>
              </a:ext>
            </a:extLst>
          </p:cNvPr>
          <p:cNvSpPr>
            <a:spLocks noChangeArrowheads="1"/>
          </p:cNvSpPr>
          <p:nvPr/>
        </p:nvSpPr>
        <p:spPr bwMode="auto">
          <a:xfrm>
            <a:off x="10086977" y="3123626"/>
            <a:ext cx="65087" cy="622300"/>
          </a:xfrm>
          <a:prstGeom prst="rect">
            <a:avLst/>
          </a:prstGeom>
          <a:gradFill rotWithShape="1">
            <a:gsLst>
              <a:gs pos="0">
                <a:srgbClr val="B2B2B2"/>
              </a:gs>
              <a:gs pos="100000">
                <a:srgbClr val="FFFFFF"/>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3" name="Rectangle 78">
            <a:extLst>
              <a:ext uri="{FF2B5EF4-FFF2-40B4-BE49-F238E27FC236}">
                <a16:creationId xmlns:a16="http://schemas.microsoft.com/office/drawing/2014/main" id="{4C4E8CF6-C760-5B4C-9C8B-724BC7EC9D27}"/>
              </a:ext>
            </a:extLst>
          </p:cNvPr>
          <p:cNvSpPr>
            <a:spLocks noChangeArrowheads="1"/>
          </p:cNvSpPr>
          <p:nvPr/>
        </p:nvSpPr>
        <p:spPr bwMode="auto">
          <a:xfrm>
            <a:off x="6792914" y="3861814"/>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4" name="Rectangle 79">
            <a:extLst>
              <a:ext uri="{FF2B5EF4-FFF2-40B4-BE49-F238E27FC236}">
                <a16:creationId xmlns:a16="http://schemas.microsoft.com/office/drawing/2014/main" id="{19F096B9-3111-7D40-B5B1-AE181A6D6D1D}"/>
              </a:ext>
            </a:extLst>
          </p:cNvPr>
          <p:cNvSpPr>
            <a:spLocks noChangeArrowheads="1"/>
          </p:cNvSpPr>
          <p:nvPr/>
        </p:nvSpPr>
        <p:spPr bwMode="auto">
          <a:xfrm>
            <a:off x="6878639" y="3014089"/>
            <a:ext cx="3408363" cy="88900"/>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285" name="Line 80">
            <a:extLst>
              <a:ext uri="{FF2B5EF4-FFF2-40B4-BE49-F238E27FC236}">
                <a16:creationId xmlns:a16="http://schemas.microsoft.com/office/drawing/2014/main" id="{E753CF95-7893-FD4E-BE3D-215F410E8408}"/>
              </a:ext>
            </a:extLst>
          </p:cNvPr>
          <p:cNvSpPr>
            <a:spLocks noChangeShapeType="1"/>
          </p:cNvSpPr>
          <p:nvPr/>
        </p:nvSpPr>
        <p:spPr bwMode="auto">
          <a:xfrm>
            <a:off x="6900864" y="3976114"/>
            <a:ext cx="868363"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6" name="Line 82">
            <a:extLst>
              <a:ext uri="{FF2B5EF4-FFF2-40B4-BE49-F238E27FC236}">
                <a16:creationId xmlns:a16="http://schemas.microsoft.com/office/drawing/2014/main" id="{A84B4DF1-EC9A-7F46-AA18-AD952AC6BF0E}"/>
              </a:ext>
            </a:extLst>
          </p:cNvPr>
          <p:cNvSpPr>
            <a:spLocks noChangeShapeType="1"/>
          </p:cNvSpPr>
          <p:nvPr/>
        </p:nvSpPr>
        <p:spPr bwMode="auto">
          <a:xfrm>
            <a:off x="7835902" y="3977701"/>
            <a:ext cx="868362"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7" name="Line 83">
            <a:extLst>
              <a:ext uri="{FF2B5EF4-FFF2-40B4-BE49-F238E27FC236}">
                <a16:creationId xmlns:a16="http://schemas.microsoft.com/office/drawing/2014/main" id="{F05D6B54-06E8-3340-AF49-E2A2D7CDBC38}"/>
              </a:ext>
            </a:extLst>
          </p:cNvPr>
          <p:cNvSpPr>
            <a:spLocks noChangeShapeType="1"/>
          </p:cNvSpPr>
          <p:nvPr/>
        </p:nvSpPr>
        <p:spPr bwMode="auto">
          <a:xfrm>
            <a:off x="9329739" y="3976114"/>
            <a:ext cx="801688"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8" name="Line 84">
            <a:extLst>
              <a:ext uri="{FF2B5EF4-FFF2-40B4-BE49-F238E27FC236}">
                <a16:creationId xmlns:a16="http://schemas.microsoft.com/office/drawing/2014/main" id="{B41A428C-2E0E-ED49-9C7F-ADDB6951A77B}"/>
              </a:ext>
            </a:extLst>
          </p:cNvPr>
          <p:cNvSpPr>
            <a:spLocks noChangeShapeType="1"/>
          </p:cNvSpPr>
          <p:nvPr/>
        </p:nvSpPr>
        <p:spPr bwMode="auto">
          <a:xfrm>
            <a:off x="8759827" y="3977701"/>
            <a:ext cx="528637" cy="0"/>
          </a:xfrm>
          <a:prstGeom prst="line">
            <a:avLst/>
          </a:prstGeom>
          <a:noFill/>
          <a:ln w="2857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89" name="Line 87">
            <a:extLst>
              <a:ext uri="{FF2B5EF4-FFF2-40B4-BE49-F238E27FC236}">
                <a16:creationId xmlns:a16="http://schemas.microsoft.com/office/drawing/2014/main" id="{F10E82D1-86EA-0A43-A26B-826B8C65625C}"/>
              </a:ext>
            </a:extLst>
          </p:cNvPr>
          <p:cNvSpPr>
            <a:spLocks noChangeShapeType="1"/>
          </p:cNvSpPr>
          <p:nvPr/>
        </p:nvSpPr>
        <p:spPr bwMode="auto">
          <a:xfrm>
            <a:off x="6992939" y="3999926"/>
            <a:ext cx="0" cy="233363"/>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0" name="Line 88">
            <a:extLst>
              <a:ext uri="{FF2B5EF4-FFF2-40B4-BE49-F238E27FC236}">
                <a16:creationId xmlns:a16="http://schemas.microsoft.com/office/drawing/2014/main" id="{849D7775-1F0E-F446-AFC3-AB4363FCD990}"/>
              </a:ext>
            </a:extLst>
          </p:cNvPr>
          <p:cNvSpPr>
            <a:spLocks noChangeShapeType="1"/>
          </p:cNvSpPr>
          <p:nvPr/>
        </p:nvSpPr>
        <p:spPr bwMode="auto">
          <a:xfrm>
            <a:off x="822166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1" name="Line 89">
            <a:extLst>
              <a:ext uri="{FF2B5EF4-FFF2-40B4-BE49-F238E27FC236}">
                <a16:creationId xmlns:a16="http://schemas.microsoft.com/office/drawing/2014/main" id="{0E0B871C-6367-774B-BA58-EF11B16FA4E2}"/>
              </a:ext>
            </a:extLst>
          </p:cNvPr>
          <p:cNvSpPr>
            <a:spLocks noChangeShapeType="1"/>
          </p:cNvSpPr>
          <p:nvPr/>
        </p:nvSpPr>
        <p:spPr bwMode="auto">
          <a:xfrm>
            <a:off x="9040814"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2" name="Line 90">
            <a:extLst>
              <a:ext uri="{FF2B5EF4-FFF2-40B4-BE49-F238E27FC236}">
                <a16:creationId xmlns:a16="http://schemas.microsoft.com/office/drawing/2014/main" id="{C09F078D-04FC-E640-8A03-2400CC0F0B8A}"/>
              </a:ext>
            </a:extLst>
          </p:cNvPr>
          <p:cNvSpPr>
            <a:spLocks noChangeShapeType="1"/>
          </p:cNvSpPr>
          <p:nvPr/>
        </p:nvSpPr>
        <p:spPr bwMode="auto">
          <a:xfrm>
            <a:off x="9698039" y="3995164"/>
            <a:ext cx="0" cy="233362"/>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293" name="Text Box 91">
            <a:extLst>
              <a:ext uri="{FF2B5EF4-FFF2-40B4-BE49-F238E27FC236}">
                <a16:creationId xmlns:a16="http://schemas.microsoft.com/office/drawing/2014/main" id="{39A723B2-B4B0-634D-AE9D-8AC58218E734}"/>
              </a:ext>
            </a:extLst>
          </p:cNvPr>
          <p:cNvSpPr txBox="1">
            <a:spLocks noChangeArrowheads="1"/>
          </p:cNvSpPr>
          <p:nvPr/>
        </p:nvSpPr>
        <p:spPr bwMode="auto">
          <a:xfrm>
            <a:off x="6869114" y="4223764"/>
            <a:ext cx="69373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sent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ACKed</a:t>
            </a:r>
          </a:p>
        </p:txBody>
      </p:sp>
      <p:sp>
        <p:nvSpPr>
          <p:cNvPr id="294" name="Text Box 92">
            <a:extLst>
              <a:ext uri="{FF2B5EF4-FFF2-40B4-BE49-F238E27FC236}">
                <a16:creationId xmlns:a16="http://schemas.microsoft.com/office/drawing/2014/main" id="{3B367685-832F-A24C-8E10-9208FC23187F}"/>
              </a:ext>
            </a:extLst>
          </p:cNvPr>
          <p:cNvSpPr txBox="1">
            <a:spLocks noChangeArrowheads="1"/>
          </p:cNvSpPr>
          <p:nvPr/>
        </p:nvSpPr>
        <p:spPr bwMode="auto">
          <a:xfrm>
            <a:off x="7850188" y="4230114"/>
            <a:ext cx="1139821" cy="6848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sent, not-yet </a:t>
            </a:r>
            <a:r>
              <a:rPr kumimoji="0" lang="en-US" altLang="en-US" sz="1400" b="0" i="0" u="none" strike="noStrike" kern="0" cap="none" spc="0" normalizeH="0" baseline="0" noProof="0" dirty="0" err="1">
                <a:ln>
                  <a:noFill/>
                </a:ln>
                <a:solidFill>
                  <a:srgbClr val="000000"/>
                </a:solidFill>
                <a:effectLst/>
                <a:uLnTx/>
                <a:uFillTx/>
                <a:latin typeface="Tahoma" panose="020B0604030504040204" pitchFamily="34" charset="0"/>
                <a:ea typeface="ＭＳ Ｐゴシック" panose="020B0600070205080204" pitchFamily="34" charset="-128"/>
                <a:cs typeface="+mn-cs"/>
              </a:rPr>
              <a:t>ACKed</a:t>
            </a:r>
            <a:endParaRPr kumimoji="0" lang="en-US" altLang="en-US" sz="14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a:p>
            <a:pPr marL="0" marR="0" lvl="0" indent="0" algn="l" defTabSz="914400" rtl="0" eaLnBrk="0" fontAlgn="base" latinLnBrk="0" hangingPunct="0">
              <a:lnSpc>
                <a:spcPct val="90000"/>
              </a:lnSpc>
              <a:spcBef>
                <a:spcPts val="300"/>
              </a:spcBef>
              <a:spcAft>
                <a:spcPct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a:t>
            </a:r>
            <a:r>
              <a:rPr kumimoji="0" lang="en-US" altLang="ja-JP"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rPr>
              <a:t>in-flight”)</a:t>
            </a:r>
            <a:endParaRPr kumimoji="0" lang="en-US" altLang="en-US" sz="1200" b="0" i="0" u="none" strike="noStrike" kern="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sp>
        <p:nvSpPr>
          <p:cNvPr id="295" name="Text Box 93">
            <a:extLst>
              <a:ext uri="{FF2B5EF4-FFF2-40B4-BE49-F238E27FC236}">
                <a16:creationId xmlns:a16="http://schemas.microsoft.com/office/drawing/2014/main" id="{81CC0B14-ECA5-7042-90A8-A3D1691D8277}"/>
              </a:ext>
            </a:extLst>
          </p:cNvPr>
          <p:cNvSpPr txBox="1">
            <a:spLocks noChangeArrowheads="1"/>
          </p:cNvSpPr>
          <p:nvPr/>
        </p:nvSpPr>
        <p:spPr bwMode="auto">
          <a:xfrm>
            <a:off x="8829677" y="4225351"/>
            <a:ext cx="1066800" cy="66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but 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yet sent</a:t>
            </a:r>
          </a:p>
        </p:txBody>
      </p:sp>
      <p:sp>
        <p:nvSpPr>
          <p:cNvPr id="296" name="Text Box 94">
            <a:extLst>
              <a:ext uri="{FF2B5EF4-FFF2-40B4-BE49-F238E27FC236}">
                <a16:creationId xmlns:a16="http://schemas.microsoft.com/office/drawing/2014/main" id="{AA04402D-D3B0-AD47-B91F-3AC1C3E2066A}"/>
              </a:ext>
            </a:extLst>
          </p:cNvPr>
          <p:cNvSpPr txBox="1">
            <a:spLocks noChangeArrowheads="1"/>
          </p:cNvSpPr>
          <p:nvPr/>
        </p:nvSpPr>
        <p:spPr bwMode="auto">
          <a:xfrm>
            <a:off x="9586914" y="4230114"/>
            <a:ext cx="8191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not </a:t>
            </a: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usable</a:t>
            </a:r>
          </a:p>
        </p:txBody>
      </p:sp>
      <p:sp>
        <p:nvSpPr>
          <p:cNvPr id="297" name="Text Box 96">
            <a:extLst>
              <a:ext uri="{FF2B5EF4-FFF2-40B4-BE49-F238E27FC236}">
                <a16:creationId xmlns:a16="http://schemas.microsoft.com/office/drawing/2014/main" id="{7BC9AF2B-9067-6D40-8AD6-38C8B0980442}"/>
              </a:ext>
            </a:extLst>
          </p:cNvPr>
          <p:cNvSpPr txBox="1">
            <a:spLocks noChangeArrowheads="1"/>
          </p:cNvSpPr>
          <p:nvPr/>
        </p:nvSpPr>
        <p:spPr bwMode="auto">
          <a:xfrm>
            <a:off x="7929564" y="2658489"/>
            <a:ext cx="1131888"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0" u="none" strike="noStrike" kern="0" cap="none" spc="0" normalizeH="0" baseline="0" noProof="0">
                <a:ln>
                  <a:noFill/>
                </a:ln>
                <a:solidFill>
                  <a:srgbClr val="000000"/>
                </a:solidFill>
                <a:effectLst/>
                <a:uLnTx/>
                <a:uFillTx/>
                <a:latin typeface="Tahoma" charset="0"/>
                <a:ea typeface="ＭＳ Ｐゴシック" charset="0"/>
                <a:cs typeface="+mn-cs"/>
              </a:rPr>
              <a:t>window size</a:t>
            </a:r>
          </a:p>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 N</a:t>
            </a:r>
          </a:p>
        </p:txBody>
      </p:sp>
      <p:grpSp>
        <p:nvGrpSpPr>
          <p:cNvPr id="298" name="Group 99">
            <a:extLst>
              <a:ext uri="{FF2B5EF4-FFF2-40B4-BE49-F238E27FC236}">
                <a16:creationId xmlns:a16="http://schemas.microsoft.com/office/drawing/2014/main" id="{24BD0429-57C9-5949-A0FA-36C1FBC99776}"/>
              </a:ext>
            </a:extLst>
          </p:cNvPr>
          <p:cNvGrpSpPr>
            <a:grpSpLocks/>
          </p:cNvGrpSpPr>
          <p:nvPr/>
        </p:nvGrpSpPr>
        <p:grpSpPr bwMode="auto">
          <a:xfrm>
            <a:off x="8696327" y="2882326"/>
            <a:ext cx="593725" cy="136525"/>
            <a:chOff x="4250" y="1692"/>
            <a:chExt cx="374" cy="86"/>
          </a:xfrm>
        </p:grpSpPr>
        <p:sp>
          <p:nvSpPr>
            <p:cNvPr id="299" name="Line 97">
              <a:extLst>
                <a:ext uri="{FF2B5EF4-FFF2-40B4-BE49-F238E27FC236}">
                  <a16:creationId xmlns:a16="http://schemas.microsoft.com/office/drawing/2014/main" id="{A02E02EA-0929-104A-BF00-5ADA492F2B7C}"/>
                </a:ext>
              </a:extLst>
            </p:cNvPr>
            <p:cNvSpPr>
              <a:spLocks noChangeShapeType="1"/>
            </p:cNvSpPr>
            <p:nvPr/>
          </p:nvSpPr>
          <p:spPr bwMode="auto">
            <a:xfrm>
              <a:off x="4250" y="1738"/>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0" name="Line 98">
              <a:extLst>
                <a:ext uri="{FF2B5EF4-FFF2-40B4-BE49-F238E27FC236}">
                  <a16:creationId xmlns:a16="http://schemas.microsoft.com/office/drawing/2014/main" id="{BBA1422E-A86D-8048-8C6A-CBCE03DB28AC}"/>
                </a:ext>
              </a:extLst>
            </p:cNvPr>
            <p:cNvSpPr>
              <a:spLocks noChangeShapeType="1"/>
            </p:cNvSpPr>
            <p:nvPr/>
          </p:nvSpPr>
          <p:spPr bwMode="auto">
            <a:xfrm>
              <a:off x="4622" y="1692"/>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grpSp>
        <p:nvGrpSpPr>
          <p:cNvPr id="301" name="Group 100">
            <a:extLst>
              <a:ext uri="{FF2B5EF4-FFF2-40B4-BE49-F238E27FC236}">
                <a16:creationId xmlns:a16="http://schemas.microsoft.com/office/drawing/2014/main" id="{953BBB09-1247-E749-B041-4AB4BC053F15}"/>
              </a:ext>
            </a:extLst>
          </p:cNvPr>
          <p:cNvGrpSpPr>
            <a:grpSpLocks/>
          </p:cNvGrpSpPr>
          <p:nvPr/>
        </p:nvGrpSpPr>
        <p:grpSpPr bwMode="auto">
          <a:xfrm rot="10800000">
            <a:off x="7804152" y="2907726"/>
            <a:ext cx="593725" cy="136525"/>
            <a:chOff x="4250" y="1692"/>
            <a:chExt cx="374" cy="86"/>
          </a:xfrm>
        </p:grpSpPr>
        <p:sp>
          <p:nvSpPr>
            <p:cNvPr id="302" name="Line 101">
              <a:extLst>
                <a:ext uri="{FF2B5EF4-FFF2-40B4-BE49-F238E27FC236}">
                  <a16:creationId xmlns:a16="http://schemas.microsoft.com/office/drawing/2014/main" id="{3C66FDCF-F2B7-8447-A6D6-18D719B215CF}"/>
                </a:ext>
              </a:extLst>
            </p:cNvPr>
            <p:cNvSpPr>
              <a:spLocks noChangeShapeType="1"/>
            </p:cNvSpPr>
            <p:nvPr/>
          </p:nvSpPr>
          <p:spPr bwMode="auto">
            <a:xfrm>
              <a:off x="4257" y="1745"/>
              <a:ext cx="374" cy="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03" name="Line 102">
              <a:extLst>
                <a:ext uri="{FF2B5EF4-FFF2-40B4-BE49-F238E27FC236}">
                  <a16:creationId xmlns:a16="http://schemas.microsoft.com/office/drawing/2014/main" id="{3E685C18-38D0-2242-B6E7-6B45955EA4D6}"/>
                </a:ext>
              </a:extLst>
            </p:cNvPr>
            <p:cNvSpPr>
              <a:spLocks noChangeShapeType="1"/>
            </p:cNvSpPr>
            <p:nvPr/>
          </p:nvSpPr>
          <p:spPr bwMode="auto">
            <a:xfrm>
              <a:off x="4629" y="1699"/>
              <a:ext cx="0" cy="86"/>
            </a:xfrm>
            <a:prstGeom prst="line">
              <a:avLst/>
            </a:prstGeom>
            <a:noFill/>
            <a:ln w="9525">
              <a:solidFill>
                <a:srgbClr val="CC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grpSp>
      <p:sp>
        <p:nvSpPr>
          <p:cNvPr id="304" name="Text Box 196">
            <a:extLst>
              <a:ext uri="{FF2B5EF4-FFF2-40B4-BE49-F238E27FC236}">
                <a16:creationId xmlns:a16="http://schemas.microsoft.com/office/drawing/2014/main" id="{8A4318F8-8B4B-BA46-9E7C-C771B9AFC315}"/>
              </a:ext>
            </a:extLst>
          </p:cNvPr>
          <p:cNvSpPr txBox="1">
            <a:spLocks noChangeArrowheads="1"/>
          </p:cNvSpPr>
          <p:nvPr/>
        </p:nvSpPr>
        <p:spPr bwMode="auto">
          <a:xfrm>
            <a:off x="7085014" y="3677664"/>
            <a:ext cx="3178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marL="342900" indent="-342900">
              <a:defRPr sz="1600">
                <a:solidFill>
                  <a:schemeClr val="tx1"/>
                </a:solidFill>
                <a:latin typeface="Tahoma" charset="0"/>
                <a:ea typeface="ＭＳ Ｐゴシック" charset="0"/>
              </a:defRPr>
            </a:lvl1pPr>
            <a:lvl2pPr>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1" indent="0" algn="ctr" defTabSz="914400" rtl="0" eaLnBrk="0" fontAlgn="base" latinLnBrk="0" hangingPunct="0">
              <a:lnSpc>
                <a:spcPct val="100000"/>
              </a:lnSpc>
              <a:spcBef>
                <a:spcPct val="0"/>
              </a:spcBef>
              <a:spcAft>
                <a:spcPct val="0"/>
              </a:spcAft>
              <a:buClrTx/>
              <a:buSzTx/>
              <a:buFontTx/>
              <a:buNone/>
              <a:tabLst/>
              <a:defRPr/>
            </a:pPr>
            <a:r>
              <a:rPr kumimoji="0" lang="en-US" sz="1400" b="0" i="1" u="none" strike="noStrike" kern="0" cap="none" spc="0" normalizeH="0" baseline="0" noProof="0">
                <a:ln>
                  <a:noFill/>
                </a:ln>
                <a:solidFill>
                  <a:srgbClr val="000000"/>
                </a:solidFill>
                <a:effectLst/>
                <a:uLnTx/>
                <a:uFillTx/>
                <a:latin typeface="Tahoma" charset="0"/>
                <a:ea typeface="ＭＳ Ｐゴシック" charset="0"/>
                <a:cs typeface="+mn-cs"/>
              </a:rPr>
              <a:t>sender sequence number space </a:t>
            </a:r>
          </a:p>
        </p:txBody>
      </p:sp>
      <p:grpSp>
        <p:nvGrpSpPr>
          <p:cNvPr id="305" name="Group 199">
            <a:extLst>
              <a:ext uri="{FF2B5EF4-FFF2-40B4-BE49-F238E27FC236}">
                <a16:creationId xmlns:a16="http://schemas.microsoft.com/office/drawing/2014/main" id="{17C79495-9E5E-D743-8F6F-313B7597C3E0}"/>
              </a:ext>
            </a:extLst>
          </p:cNvPr>
          <p:cNvGrpSpPr>
            <a:grpSpLocks/>
          </p:cNvGrpSpPr>
          <p:nvPr/>
        </p:nvGrpSpPr>
        <p:grpSpPr bwMode="auto">
          <a:xfrm>
            <a:off x="6321427" y="1140839"/>
            <a:ext cx="2952750" cy="1966912"/>
            <a:chOff x="2600" y="665"/>
            <a:chExt cx="1860" cy="1239"/>
          </a:xfrm>
        </p:grpSpPr>
        <p:sp>
          <p:nvSpPr>
            <p:cNvPr id="306" name="Rectangle 171">
              <a:extLst>
                <a:ext uri="{FF2B5EF4-FFF2-40B4-BE49-F238E27FC236}">
                  <a16:creationId xmlns:a16="http://schemas.microsoft.com/office/drawing/2014/main" id="{1EAF4F70-21E7-C34E-8873-423E3B1E6A8A}"/>
                </a:ext>
              </a:extLst>
            </p:cNvPr>
            <p:cNvSpPr>
              <a:spLocks noChangeArrowheads="1"/>
            </p:cNvSpPr>
            <p:nvPr/>
          </p:nvSpPr>
          <p:spPr bwMode="auto">
            <a:xfrm>
              <a:off x="2840" y="1028"/>
              <a:ext cx="1202" cy="130"/>
            </a:xfrm>
            <a:prstGeom prst="rect">
              <a:avLst/>
            </a:prstGeom>
            <a:solidFill>
              <a:srgbClr val="CC00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07" name="Group 172">
              <a:extLst>
                <a:ext uri="{FF2B5EF4-FFF2-40B4-BE49-F238E27FC236}">
                  <a16:creationId xmlns:a16="http://schemas.microsoft.com/office/drawing/2014/main" id="{DEE85BA8-BC48-F24A-B3C5-A13DD502AF23}"/>
                </a:ext>
              </a:extLst>
            </p:cNvPr>
            <p:cNvGrpSpPr>
              <a:grpSpLocks/>
            </p:cNvGrpSpPr>
            <p:nvPr/>
          </p:nvGrpSpPr>
          <p:grpSpPr bwMode="auto">
            <a:xfrm>
              <a:off x="2820" y="872"/>
              <a:ext cx="1252" cy="714"/>
              <a:chOff x="1976" y="2984"/>
              <a:chExt cx="1252" cy="714"/>
            </a:xfrm>
          </p:grpSpPr>
          <p:sp>
            <p:nvSpPr>
              <p:cNvPr id="310" name="Rectangle 173">
                <a:extLst>
                  <a:ext uri="{FF2B5EF4-FFF2-40B4-BE49-F238E27FC236}">
                    <a16:creationId xmlns:a16="http://schemas.microsoft.com/office/drawing/2014/main" id="{512EC936-B599-4C42-A3CB-F206B3359FAC}"/>
                  </a:ext>
                </a:extLst>
              </p:cNvPr>
              <p:cNvSpPr>
                <a:spLocks noChangeArrowheads="1"/>
              </p:cNvSpPr>
              <p:nvPr/>
            </p:nvSpPr>
            <p:spPr bwMode="auto">
              <a:xfrm>
                <a:off x="1994" y="2995"/>
                <a:ext cx="1210" cy="703"/>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1" name="Text Box 174">
                <a:extLst>
                  <a:ext uri="{FF2B5EF4-FFF2-40B4-BE49-F238E27FC236}">
                    <a16:creationId xmlns:a16="http://schemas.microsoft.com/office/drawing/2014/main" id="{D1A37C4D-C221-B944-960D-5E1AC157A7DE}"/>
                  </a:ext>
                </a:extLst>
              </p:cNvPr>
              <p:cNvSpPr txBox="1">
                <a:spLocks noChangeArrowheads="1"/>
              </p:cNvSpPr>
              <p:nvPr/>
            </p:nvSpPr>
            <p:spPr bwMode="auto">
              <a:xfrm>
                <a:off x="2001" y="2984"/>
                <a:ext cx="580"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source port #</a:t>
                </a:r>
              </a:p>
            </p:txBody>
          </p:sp>
          <p:sp>
            <p:nvSpPr>
              <p:cNvPr id="312" name="Text Box 175">
                <a:extLst>
                  <a:ext uri="{FF2B5EF4-FFF2-40B4-BE49-F238E27FC236}">
                    <a16:creationId xmlns:a16="http://schemas.microsoft.com/office/drawing/2014/main" id="{DC506D04-4DCA-2A42-8A11-92D274739497}"/>
                  </a:ext>
                </a:extLst>
              </p:cNvPr>
              <p:cNvSpPr txBox="1">
                <a:spLocks noChangeArrowheads="1"/>
              </p:cNvSpPr>
              <p:nvPr/>
            </p:nvSpPr>
            <p:spPr bwMode="auto">
              <a:xfrm>
                <a:off x="2648" y="2987"/>
                <a:ext cx="491"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dest port #</a:t>
                </a:r>
              </a:p>
            </p:txBody>
          </p:sp>
          <p:sp>
            <p:nvSpPr>
              <p:cNvPr id="313" name="Text Box 176">
                <a:extLst>
                  <a:ext uri="{FF2B5EF4-FFF2-40B4-BE49-F238E27FC236}">
                    <a16:creationId xmlns:a16="http://schemas.microsoft.com/office/drawing/2014/main" id="{E9E72ACF-7C4B-3247-896D-D6CDE3C1CEE4}"/>
                  </a:ext>
                </a:extLst>
              </p:cNvPr>
              <p:cNvSpPr txBox="1">
                <a:spLocks noChangeArrowheads="1"/>
              </p:cNvSpPr>
              <p:nvPr/>
            </p:nvSpPr>
            <p:spPr bwMode="auto">
              <a:xfrm>
                <a:off x="2154" y="3117"/>
                <a:ext cx="91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FFFFFF"/>
                    </a:solidFill>
                    <a:effectLst/>
                    <a:uLnTx/>
                    <a:uFillTx/>
                    <a:latin typeface="Arial" charset="0"/>
                    <a:ea typeface="ＭＳ Ｐゴシック" charset="0"/>
                    <a:cs typeface="+mn-cs"/>
                  </a:rPr>
                  <a:t>sequence number</a:t>
                </a:r>
              </a:p>
            </p:txBody>
          </p:sp>
          <p:sp>
            <p:nvSpPr>
              <p:cNvPr id="314" name="Text Box 177">
                <a:extLst>
                  <a:ext uri="{FF2B5EF4-FFF2-40B4-BE49-F238E27FC236}">
                    <a16:creationId xmlns:a16="http://schemas.microsoft.com/office/drawing/2014/main" id="{4A1EA7EA-E261-2540-A61F-14F1D3C62770}"/>
                  </a:ext>
                </a:extLst>
              </p:cNvPr>
              <p:cNvSpPr txBox="1">
                <a:spLocks noChangeArrowheads="1"/>
              </p:cNvSpPr>
              <p:nvPr/>
            </p:nvSpPr>
            <p:spPr bwMode="auto">
              <a:xfrm>
                <a:off x="1976" y="3257"/>
                <a:ext cx="1252"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acknowledgement number</a:t>
                </a:r>
              </a:p>
            </p:txBody>
          </p:sp>
          <p:sp>
            <p:nvSpPr>
              <p:cNvPr id="315" name="Text Box 178">
                <a:extLst>
                  <a:ext uri="{FF2B5EF4-FFF2-40B4-BE49-F238E27FC236}">
                    <a16:creationId xmlns:a16="http://schemas.microsoft.com/office/drawing/2014/main" id="{14D444FC-B976-4B43-AF8C-651999F1EAD7}"/>
                  </a:ext>
                </a:extLst>
              </p:cNvPr>
              <p:cNvSpPr txBox="1">
                <a:spLocks noChangeArrowheads="1"/>
              </p:cNvSpPr>
              <p:nvPr/>
            </p:nvSpPr>
            <p:spPr bwMode="auto">
              <a:xfrm>
                <a:off x="2053" y="3544"/>
                <a:ext cx="475"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checksum</a:t>
                </a:r>
              </a:p>
            </p:txBody>
          </p:sp>
          <p:sp>
            <p:nvSpPr>
              <p:cNvPr id="316" name="Line 179">
                <a:extLst>
                  <a:ext uri="{FF2B5EF4-FFF2-40B4-BE49-F238E27FC236}">
                    <a16:creationId xmlns:a16="http://schemas.microsoft.com/office/drawing/2014/main" id="{03CA3683-10CF-2D45-855C-D741CB3E84FC}"/>
                  </a:ext>
                </a:extLst>
              </p:cNvPr>
              <p:cNvSpPr>
                <a:spLocks noChangeShapeType="1"/>
              </p:cNvSpPr>
              <p:nvPr/>
            </p:nvSpPr>
            <p:spPr bwMode="auto">
              <a:xfrm>
                <a:off x="1994" y="313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7" name="Line 180">
                <a:extLst>
                  <a:ext uri="{FF2B5EF4-FFF2-40B4-BE49-F238E27FC236}">
                    <a16:creationId xmlns:a16="http://schemas.microsoft.com/office/drawing/2014/main" id="{4427CEC2-BFD3-0543-AAB5-E40DA49DCF81}"/>
                  </a:ext>
                </a:extLst>
              </p:cNvPr>
              <p:cNvSpPr>
                <a:spLocks noChangeShapeType="1"/>
              </p:cNvSpPr>
              <p:nvPr/>
            </p:nvSpPr>
            <p:spPr bwMode="auto">
              <a:xfrm>
                <a:off x="1994" y="327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8" name="Line 181">
                <a:extLst>
                  <a:ext uri="{FF2B5EF4-FFF2-40B4-BE49-F238E27FC236}">
                    <a16:creationId xmlns:a16="http://schemas.microsoft.com/office/drawing/2014/main" id="{83A31360-0241-B24B-9A5B-5DF36A70BB1A}"/>
                  </a:ext>
                </a:extLst>
              </p:cNvPr>
              <p:cNvSpPr>
                <a:spLocks noChangeShapeType="1"/>
              </p:cNvSpPr>
              <p:nvPr/>
            </p:nvSpPr>
            <p:spPr bwMode="auto">
              <a:xfrm>
                <a:off x="1992" y="3414"/>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19" name="Line 182">
                <a:extLst>
                  <a:ext uri="{FF2B5EF4-FFF2-40B4-BE49-F238E27FC236}">
                    <a16:creationId xmlns:a16="http://schemas.microsoft.com/office/drawing/2014/main" id="{E2E74D6E-689D-3E49-A5CA-1EB053F0D115}"/>
                  </a:ext>
                </a:extLst>
              </p:cNvPr>
              <p:cNvSpPr>
                <a:spLocks noChangeShapeType="1"/>
              </p:cNvSpPr>
              <p:nvPr/>
            </p:nvSpPr>
            <p:spPr bwMode="auto">
              <a:xfrm>
                <a:off x="2588" y="2994"/>
                <a:ext cx="0" cy="14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0" name="Line 183">
                <a:extLst>
                  <a:ext uri="{FF2B5EF4-FFF2-40B4-BE49-F238E27FC236}">
                    <a16:creationId xmlns:a16="http://schemas.microsoft.com/office/drawing/2014/main" id="{34408127-C1C4-5142-81BC-0772E406AF42}"/>
                  </a:ext>
                </a:extLst>
              </p:cNvPr>
              <p:cNvSpPr>
                <a:spLocks noChangeShapeType="1"/>
              </p:cNvSpPr>
              <p:nvPr/>
            </p:nvSpPr>
            <p:spPr bwMode="auto">
              <a:xfrm>
                <a:off x="2588" y="3416"/>
                <a:ext cx="0" cy="28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1" name="Line 184">
                <a:extLst>
                  <a:ext uri="{FF2B5EF4-FFF2-40B4-BE49-F238E27FC236}">
                    <a16:creationId xmlns:a16="http://schemas.microsoft.com/office/drawing/2014/main" id="{AF6C4EF8-1ED8-1A4B-B94D-F145C940A384}"/>
                  </a:ext>
                </a:extLst>
              </p:cNvPr>
              <p:cNvSpPr>
                <a:spLocks noChangeShapeType="1"/>
              </p:cNvSpPr>
              <p:nvPr/>
            </p:nvSpPr>
            <p:spPr bwMode="auto">
              <a:xfrm>
                <a:off x="1994" y="3548"/>
                <a:ext cx="121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2" name="Text Box 185">
                <a:extLst>
                  <a:ext uri="{FF2B5EF4-FFF2-40B4-BE49-F238E27FC236}">
                    <a16:creationId xmlns:a16="http://schemas.microsoft.com/office/drawing/2014/main" id="{8F8508CA-EE38-AF4E-A97C-1BE94735E56E}"/>
                  </a:ext>
                </a:extLst>
              </p:cNvPr>
              <p:cNvSpPr txBox="1">
                <a:spLocks noChangeArrowheads="1"/>
              </p:cNvSpPr>
              <p:nvPr/>
            </p:nvSpPr>
            <p:spPr bwMode="auto">
              <a:xfrm>
                <a:off x="2708" y="3390"/>
                <a:ext cx="323"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rwnd</a:t>
                </a:r>
              </a:p>
            </p:txBody>
          </p:sp>
          <p:sp>
            <p:nvSpPr>
              <p:cNvPr id="323" name="Text Box 186">
                <a:extLst>
                  <a:ext uri="{FF2B5EF4-FFF2-40B4-BE49-F238E27FC236}">
                    <a16:creationId xmlns:a16="http://schemas.microsoft.com/office/drawing/2014/main" id="{88BEC28D-C62B-B54E-A090-DF6809C9E835}"/>
                  </a:ext>
                </a:extLst>
              </p:cNvPr>
              <p:cNvSpPr txBox="1">
                <a:spLocks noChangeArrowheads="1"/>
              </p:cNvSpPr>
              <p:nvPr/>
            </p:nvSpPr>
            <p:spPr bwMode="auto">
              <a:xfrm>
                <a:off x="2651" y="3544"/>
                <a:ext cx="496"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a:ln>
                      <a:noFill/>
                    </a:ln>
                    <a:solidFill>
                      <a:srgbClr val="000000"/>
                    </a:solidFill>
                    <a:effectLst/>
                    <a:uLnTx/>
                    <a:uFillTx/>
                    <a:latin typeface="Arial" charset="0"/>
                    <a:ea typeface="ＭＳ Ｐゴシック" charset="0"/>
                    <a:cs typeface="+mn-cs"/>
                  </a:rPr>
                  <a:t>urg pointer</a:t>
                </a:r>
              </a:p>
            </p:txBody>
          </p:sp>
          <p:sp>
            <p:nvSpPr>
              <p:cNvPr id="324" name="Line 187">
                <a:extLst>
                  <a:ext uri="{FF2B5EF4-FFF2-40B4-BE49-F238E27FC236}">
                    <a16:creationId xmlns:a16="http://schemas.microsoft.com/office/drawing/2014/main" id="{8CC1CABE-C086-144F-8F1F-A7D004A1EA6E}"/>
                  </a:ext>
                </a:extLst>
              </p:cNvPr>
              <p:cNvSpPr>
                <a:spLocks noChangeShapeType="1"/>
              </p:cNvSpPr>
              <p:nvPr/>
            </p:nvSpPr>
            <p:spPr bwMode="auto">
              <a:xfrm>
                <a:off x="2398" y="3413"/>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325" name="Line 188">
                <a:extLst>
                  <a:ext uri="{FF2B5EF4-FFF2-40B4-BE49-F238E27FC236}">
                    <a16:creationId xmlns:a16="http://schemas.microsoft.com/office/drawing/2014/main" id="{061C4173-FBA5-7749-BCE1-9EBD070DBA3D}"/>
                  </a:ext>
                </a:extLst>
              </p:cNvPr>
              <p:cNvSpPr>
                <a:spLocks noChangeShapeType="1"/>
              </p:cNvSpPr>
              <p:nvPr/>
            </p:nvSpPr>
            <p:spPr bwMode="auto">
              <a:xfrm>
                <a:off x="2143" y="3412"/>
                <a:ext cx="0" cy="1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08" name="Text Box 189">
              <a:extLst>
                <a:ext uri="{FF2B5EF4-FFF2-40B4-BE49-F238E27FC236}">
                  <a16:creationId xmlns:a16="http://schemas.microsoft.com/office/drawing/2014/main" id="{961ADE6B-9EA8-FA44-92C6-6941117B3BDE}"/>
                </a:ext>
              </a:extLst>
            </p:cNvPr>
            <p:cNvSpPr txBox="1">
              <a:spLocks noChangeArrowheads="1"/>
            </p:cNvSpPr>
            <p:nvPr/>
          </p:nvSpPr>
          <p:spPr bwMode="auto">
            <a:xfrm>
              <a:off x="2600" y="665"/>
              <a:ext cx="1860"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Tahoma" charset="0"/>
                  <a:ea typeface="ＭＳ Ｐゴシック" charset="0"/>
                  <a:cs typeface="+mn-cs"/>
                </a:rPr>
                <a:t>outgoing segment from sender</a:t>
              </a:r>
            </a:p>
          </p:txBody>
        </p:sp>
        <p:sp>
          <p:nvSpPr>
            <p:cNvPr id="309" name="Freeform 190">
              <a:extLst>
                <a:ext uri="{FF2B5EF4-FFF2-40B4-BE49-F238E27FC236}">
                  <a16:creationId xmlns:a16="http://schemas.microsoft.com/office/drawing/2014/main" id="{ECB9422A-F7AA-6143-8673-CA97EE9D620B}"/>
                </a:ext>
              </a:extLst>
            </p:cNvPr>
            <p:cNvSpPr>
              <a:spLocks/>
            </p:cNvSpPr>
            <p:nvPr/>
          </p:nvSpPr>
          <p:spPr bwMode="auto">
            <a:xfrm>
              <a:off x="4050" y="1080"/>
              <a:ext cx="107" cy="824"/>
            </a:xfrm>
            <a:custGeom>
              <a:avLst/>
              <a:gdLst>
                <a:gd name="T0" fmla="*/ 0 w 107"/>
                <a:gd name="T1" fmla="*/ 0 h 910"/>
                <a:gd name="T2" fmla="*/ 107 w 107"/>
                <a:gd name="T3" fmla="*/ 0 h 910"/>
                <a:gd name="T4" fmla="*/ 107 w 107"/>
                <a:gd name="T5" fmla="*/ 337 h 910"/>
                <a:gd name="T6" fmla="*/ 0 60000 65536"/>
                <a:gd name="T7" fmla="*/ 0 60000 65536"/>
                <a:gd name="T8" fmla="*/ 0 60000 65536"/>
              </a:gdLst>
              <a:ahLst/>
              <a:cxnLst>
                <a:cxn ang="T6">
                  <a:pos x="T0" y="T1"/>
                </a:cxn>
                <a:cxn ang="T7">
                  <a:pos x="T2" y="T3"/>
                </a:cxn>
                <a:cxn ang="T8">
                  <a:pos x="T4" y="T5"/>
                </a:cxn>
              </a:cxnLst>
              <a:rect l="0" t="0" r="r" b="b"/>
              <a:pathLst>
                <a:path w="107" h="910">
                  <a:moveTo>
                    <a:pt x="0" y="0"/>
                  </a:moveTo>
                  <a:lnTo>
                    <a:pt x="107" y="0"/>
                  </a:lnTo>
                  <a:lnTo>
                    <a:pt x="107" y="910"/>
                  </a:lnTo>
                </a:path>
              </a:pathLst>
            </a:custGeom>
            <a:noFill/>
            <a:ln w="9525" cap="flat" cmpd="sng">
              <a:solidFill>
                <a:srgbClr val="CC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panose="020B0604030504040204" pitchFamily="34" charset="0"/>
                <a:ea typeface="ＭＳ Ｐゴシック" panose="020B0600070205080204" pitchFamily="34" charset="-128"/>
                <a:cs typeface="+mn-cs"/>
              </a:endParaRPr>
            </a:p>
          </p:txBody>
        </p:sp>
      </p:grpSp>
      <p:sp>
        <p:nvSpPr>
          <p:cNvPr id="107" name="Rectangle 5">
            <a:extLst>
              <a:ext uri="{FF2B5EF4-FFF2-40B4-BE49-F238E27FC236}">
                <a16:creationId xmlns:a16="http://schemas.microsoft.com/office/drawing/2014/main" id="{6C3FDCE7-5731-3B49-B3F0-A28BEE20C1DD}"/>
              </a:ext>
            </a:extLst>
          </p:cNvPr>
          <p:cNvSpPr txBox="1">
            <a:spLocks noChangeArrowheads="1"/>
          </p:cNvSpPr>
          <p:nvPr/>
        </p:nvSpPr>
        <p:spPr bwMode="auto">
          <a:xfrm>
            <a:off x="740571" y="2803512"/>
            <a:ext cx="5096669" cy="1768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ct val="20000"/>
              </a:spcBef>
              <a:spcAft>
                <a:spcPct val="0"/>
              </a:spcAft>
              <a:buClr>
                <a:srgbClr val="000099"/>
              </a:buClr>
              <a:buSzPct val="100000"/>
              <a:buFont typeface="Wingdings" pitchFamily="2" charset="2"/>
              <a:buNone/>
              <a:tabLst/>
              <a:defRPr/>
            </a:pPr>
            <a:r>
              <a:rPr kumimoji="0" lang="en-US" altLang="en-US" sz="2800" b="0" i="1"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Acknowledgements</a:t>
            </a:r>
            <a:r>
              <a:rPr kumimoji="0" lang="en-US" altLang="en-US" sz="2800" b="0" i="0"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endPar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endParaRP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seq # of next byte expected from other side</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cumulative ACK</a:t>
            </a:r>
          </a:p>
        </p:txBody>
      </p:sp>
      <p:sp>
        <p:nvSpPr>
          <p:cNvPr id="108" name="Rectangle 5">
            <a:extLst>
              <a:ext uri="{FF2B5EF4-FFF2-40B4-BE49-F238E27FC236}">
                <a16:creationId xmlns:a16="http://schemas.microsoft.com/office/drawing/2014/main" id="{845D3A7B-C2B2-5F46-AC88-0FE1A562E0B2}"/>
              </a:ext>
            </a:extLst>
          </p:cNvPr>
          <p:cNvSpPr txBox="1">
            <a:spLocks noChangeArrowheads="1"/>
          </p:cNvSpPr>
          <p:nvPr/>
        </p:nvSpPr>
        <p:spPr bwMode="auto">
          <a:xfrm>
            <a:off x="651671" y="4633906"/>
            <a:ext cx="5096669" cy="173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lnSpc>
                <a:spcPct val="85000"/>
              </a:lnSpc>
              <a:spcBef>
                <a:spcPct val="20000"/>
              </a:spcBef>
              <a:spcAft>
                <a:spcPct val="0"/>
              </a:spcAft>
              <a:buClr>
                <a:srgbClr val="000099"/>
              </a:buClr>
              <a:buSzPct val="100000"/>
              <a:buFont typeface="Wingdings" pitchFamily="2" charset="2"/>
              <a:buChar char="§"/>
              <a:defRPr sz="2800">
                <a:solidFill>
                  <a:schemeClr val="tx1"/>
                </a:solidFill>
                <a:latin typeface="+mn-lt"/>
                <a:ea typeface="ＭＳ Ｐゴシック" charset="0"/>
                <a:cs typeface="ＭＳ Ｐゴシック" charset="0"/>
              </a:defRPr>
            </a:lvl1pPr>
            <a:lvl2pPr marL="687388" indent="-230188" algn="l" rtl="0" eaLnBrk="0" fontAlgn="base" hangingPunct="0">
              <a:lnSpc>
                <a:spcPct val="85000"/>
              </a:lnSpc>
              <a:spcBef>
                <a:spcPct val="20000"/>
              </a:spcBef>
              <a:spcAft>
                <a:spcPct val="0"/>
              </a:spcAft>
              <a:buClr>
                <a:srgbClr val="000099"/>
              </a:buClr>
              <a:buFont typeface="Arial" panose="020B0604020202020204" pitchFamily="34"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18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18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18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18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1800">
                <a:solidFill>
                  <a:schemeClr val="tx1"/>
                </a:solidFill>
                <a:latin typeface="Times New Roman" pitchFamily="-109" charset="0"/>
              </a:defRPr>
            </a:lvl9pPr>
          </a:lstStyle>
          <a:p>
            <a:pPr marL="234950" marR="0" lvl="0" indent="-123825" algn="l" defTabSz="914400" rtl="0" eaLnBrk="0" fontAlgn="base" latinLnBrk="0" hangingPunct="0">
              <a:lnSpc>
                <a:spcPct val="85000"/>
              </a:lnSpc>
              <a:spcBef>
                <a:spcPts val="1900"/>
              </a:spcBef>
              <a:spcAft>
                <a:spcPct val="0"/>
              </a:spcAft>
              <a:buClr>
                <a:srgbClr val="000099"/>
              </a:buClr>
              <a:buSzPct val="100000"/>
              <a:buFont typeface="Wingdings" pitchFamily="2" charset="2"/>
              <a:buNone/>
              <a:tabLst/>
              <a:defRPr/>
            </a:pPr>
            <a:r>
              <a:rPr kumimoji="0" lang="en-US" altLang="en-US" sz="2800" b="0" i="1" u="sng"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Q</a:t>
            </a:r>
            <a:r>
              <a:rPr kumimoji="0" lang="en-US" altLang="en-US" sz="2800" b="0" i="0" u="none" strike="noStrike" kern="0" cap="none" spc="0" normalizeH="0" baseline="0" noProof="0" dirty="0">
                <a:ln>
                  <a:noFill/>
                </a:ln>
                <a:solidFill>
                  <a:srgbClr val="CC0000"/>
                </a:solidFill>
                <a:effectLst/>
                <a:uLnTx/>
                <a:uFillTx/>
                <a:latin typeface="Calibri" panose="020F0502020204030204"/>
                <a:ea typeface="ＭＳ Ｐゴシック" panose="020B0600070205080204" pitchFamily="34" charset="-128"/>
              </a:rPr>
              <a:t>:</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rPr>
              <a:t> how receiver handles out-of-order segments</a:t>
            </a:r>
          </a:p>
          <a:p>
            <a:pPr marL="635000" marR="0" lvl="1" indent="-285750" algn="l" defTabSz="914400" rtl="0" eaLnBrk="0" fontAlgn="base" latinLnBrk="0" hangingPunct="0">
              <a:lnSpc>
                <a:spcPct val="85000"/>
              </a:lnSpc>
              <a:spcBef>
                <a:spcPct val="20000"/>
              </a:spcBef>
              <a:spcAft>
                <a:spcPct val="0"/>
              </a:spcAft>
              <a:buClr>
                <a:srgbClr val="000099"/>
              </a:buClr>
              <a:buSzTx/>
              <a:buFont typeface="Arial" panose="020B0604020202020204" pitchFamily="34" charset="0"/>
              <a:buChar char="•"/>
              <a:tabLst/>
              <a:defRPr/>
            </a:pPr>
            <a:r>
              <a:rPr kumimoji="0" lang="en-US" altLang="en-US" sz="2800" b="0" i="1" u="sng" strike="noStrike" kern="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 </a:t>
            </a:r>
            <a:r>
              <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TCP spec doesn</a:t>
            </a:r>
            <a:r>
              <a:rPr kumimoji="0" lang="en-US" altLang="ja-JP"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 say, - up to implementor</a:t>
            </a:r>
            <a:endParaRPr kumimoji="0" lang="en-US" altLang="en-US" sz="28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p:txBody>
      </p:sp>
      <p:sp>
        <p:nvSpPr>
          <p:cNvPr id="109" name="Slide Number Placeholder 2">
            <a:extLst>
              <a:ext uri="{FF2B5EF4-FFF2-40B4-BE49-F238E27FC236}">
                <a16:creationId xmlns:a16="http://schemas.microsoft.com/office/drawing/2014/main" id="{471D7C94-F1DF-F240-884F-FBFDCBF8355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5</a:t>
            </a:fld>
            <a:endParaRPr lang="en-US" dirty="0"/>
          </a:p>
        </p:txBody>
      </p:sp>
    </p:spTree>
    <p:extLst>
      <p:ext uri="{BB962C8B-B14F-4D97-AF65-F5344CB8AC3E}">
        <p14:creationId xmlns:p14="http://schemas.microsoft.com/office/powerpoint/2010/main" val="165580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dissolv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4"/>
                                        </p:tgtEl>
                                        <p:attrNameLst>
                                          <p:attrName>style.visibility</p:attrName>
                                        </p:attrNameLst>
                                      </p:cBhvr>
                                      <p:to>
                                        <p:strVal val="visible"/>
                                      </p:to>
                                    </p:set>
                                    <p:animEffect transition="in" filter="dissolve">
                                      <p:cBhvr>
                                        <p:cTn id="12" dur="500"/>
                                        <p:tgtEl>
                                          <p:spTgt spid="224"/>
                                        </p:tgtEl>
                                      </p:cBhvr>
                                    </p:animEffect>
                                  </p:childTnLst>
                                </p:cTn>
                              </p:par>
                              <p:par>
                                <p:cTn id="13" presetID="9" presetClass="entr" presetSubtype="0" fill="hold" nodeType="withEffect">
                                  <p:stCondLst>
                                    <p:cond delay="0"/>
                                  </p:stCondLst>
                                  <p:childTnLst>
                                    <p:set>
                                      <p:cBhvr>
                                        <p:cTn id="14" dur="1" fill="hold">
                                          <p:stCondLst>
                                            <p:cond delay="0"/>
                                          </p:stCondLst>
                                        </p:cTn>
                                        <p:tgtEl>
                                          <p:spTgt spid="245"/>
                                        </p:tgtEl>
                                        <p:attrNameLst>
                                          <p:attrName>style.visibility</p:attrName>
                                        </p:attrNameLst>
                                      </p:cBhvr>
                                      <p:to>
                                        <p:strVal val="visible"/>
                                      </p:to>
                                    </p:set>
                                    <p:animEffect transition="in" filter="dissolve">
                                      <p:cBhvr>
                                        <p:cTn id="15" dur="500"/>
                                        <p:tgtEl>
                                          <p:spTgt spid="24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Effect transition="in" filter="dissolve">
                                      <p:cBhvr>
                                        <p:cTn id="18" dur="500"/>
                                        <p:tgtEl>
                                          <p:spTgt spid="10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dissolve">
                                      <p:cBhvr>
                                        <p:cTn id="23"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sequence numbers, ACKs</a:t>
            </a:r>
            <a:endParaRPr lang="en-US" sz="4400" b="0" dirty="0"/>
          </a:p>
        </p:txBody>
      </p:sp>
      <p:sp>
        <p:nvSpPr>
          <p:cNvPr id="133" name="Text Box 8">
            <a:extLst>
              <a:ext uri="{FF2B5EF4-FFF2-40B4-BE49-F238E27FC236}">
                <a16:creationId xmlns:a16="http://schemas.microsoft.com/office/drawing/2014/main" id="{4BFA7F94-ECDC-4F4E-BAAE-2F377F89AF1C}"/>
              </a:ext>
            </a:extLst>
          </p:cNvPr>
          <p:cNvSpPr txBox="1">
            <a:spLocks noChangeArrowheads="1"/>
          </p:cNvSpPr>
          <p:nvPr/>
        </p:nvSpPr>
        <p:spPr bwMode="auto">
          <a:xfrm>
            <a:off x="1661117" y="4011734"/>
            <a:ext cx="2519185" cy="757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 echoed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4" name="Text Box 9">
            <a:extLst>
              <a:ext uri="{FF2B5EF4-FFF2-40B4-BE49-F238E27FC236}">
                <a16:creationId xmlns:a16="http://schemas.microsoft.com/office/drawing/2014/main" id="{6F6C270A-95D4-3B45-95CD-2E7A27820BF0}"/>
              </a:ext>
            </a:extLst>
          </p:cNvPr>
          <p:cNvSpPr txBox="1">
            <a:spLocks noChangeArrowheads="1"/>
          </p:cNvSpPr>
          <p:nvPr/>
        </p:nvSpPr>
        <p:spPr bwMode="auto">
          <a:xfrm>
            <a:off x="7229477" y="3001865"/>
            <a:ext cx="3187212" cy="8309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host ACKs receipt of</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 echoes </a:t>
            </a: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back </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6" name="Text Box 11">
            <a:extLst>
              <a:ext uri="{FF2B5EF4-FFF2-40B4-BE49-F238E27FC236}">
                <a16:creationId xmlns:a16="http://schemas.microsoft.com/office/drawing/2014/main" id="{7AB83FEF-E6C5-3C4E-8F11-410822AB937A}"/>
              </a:ext>
            </a:extLst>
          </p:cNvPr>
          <p:cNvSpPr txBox="1">
            <a:spLocks noChangeArrowheads="1"/>
          </p:cNvSpPr>
          <p:nvPr/>
        </p:nvSpPr>
        <p:spPr bwMode="auto">
          <a:xfrm>
            <a:off x="3961011" y="5644479"/>
            <a:ext cx="3401893"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rPr>
              <a:t>simple telnet scenario</a:t>
            </a:r>
            <a:endParaRPr kumimoji="0" lang="en-US" sz="1200" b="0" i="0" u="none" strike="noStrike" kern="0" cap="none" spc="0" normalizeH="0" baseline="0" noProof="0" dirty="0">
              <a:ln>
                <a:noFill/>
              </a:ln>
              <a:solidFill>
                <a:srgbClr val="000099"/>
              </a:solidFill>
              <a:effectLst/>
              <a:uLnTx/>
              <a:uFillTx/>
              <a:latin typeface="Calibri" panose="020F0502020204030204"/>
              <a:ea typeface="ＭＳ Ｐゴシック" charset="0"/>
              <a:cs typeface="+mn-cs"/>
            </a:endParaRPr>
          </a:p>
        </p:txBody>
      </p:sp>
      <p:sp>
        <p:nvSpPr>
          <p:cNvPr id="137" name="Text Box 13">
            <a:extLst>
              <a:ext uri="{FF2B5EF4-FFF2-40B4-BE49-F238E27FC236}">
                <a16:creationId xmlns:a16="http://schemas.microsoft.com/office/drawing/2014/main" id="{0851DEB2-88A4-C849-8DEA-02D53E9ABCBD}"/>
              </a:ext>
            </a:extLst>
          </p:cNvPr>
          <p:cNvSpPr txBox="1">
            <a:spLocks noChangeArrowheads="1"/>
          </p:cNvSpPr>
          <p:nvPr/>
        </p:nvSpPr>
        <p:spPr bwMode="auto">
          <a:xfrm>
            <a:off x="7129672" y="1492971"/>
            <a:ext cx="99738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B</a:t>
            </a:r>
          </a:p>
        </p:txBody>
      </p:sp>
      <p:sp>
        <p:nvSpPr>
          <p:cNvPr id="138" name="Text Box 17">
            <a:extLst>
              <a:ext uri="{FF2B5EF4-FFF2-40B4-BE49-F238E27FC236}">
                <a16:creationId xmlns:a16="http://schemas.microsoft.com/office/drawing/2014/main" id="{847A8C2E-C7AE-5B45-9FFE-DE39BC581384}"/>
              </a:ext>
            </a:extLst>
          </p:cNvPr>
          <p:cNvSpPr txBox="1">
            <a:spLocks noChangeArrowheads="1"/>
          </p:cNvSpPr>
          <p:nvPr/>
        </p:nvSpPr>
        <p:spPr bwMode="auto">
          <a:xfrm>
            <a:off x="3204390" y="1459336"/>
            <a:ext cx="1008610"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rPr>
              <a:t>Host A</a:t>
            </a:r>
          </a:p>
        </p:txBody>
      </p:sp>
      <p:grpSp>
        <p:nvGrpSpPr>
          <p:cNvPr id="4" name="Group 3">
            <a:extLst>
              <a:ext uri="{FF2B5EF4-FFF2-40B4-BE49-F238E27FC236}">
                <a16:creationId xmlns:a16="http://schemas.microsoft.com/office/drawing/2014/main" id="{89152BC9-BFE2-2C4F-B7CF-DD705BF09468}"/>
              </a:ext>
            </a:extLst>
          </p:cNvPr>
          <p:cNvGrpSpPr/>
          <p:nvPr/>
        </p:nvGrpSpPr>
        <p:grpSpPr>
          <a:xfrm>
            <a:off x="1499000" y="2541021"/>
            <a:ext cx="5581275" cy="780392"/>
            <a:chOff x="1499000" y="2541021"/>
            <a:chExt cx="5581275" cy="780392"/>
          </a:xfrm>
        </p:grpSpPr>
        <p:sp>
          <p:nvSpPr>
            <p:cNvPr id="131" name="Line 4">
              <a:extLst>
                <a:ext uri="{FF2B5EF4-FFF2-40B4-BE49-F238E27FC236}">
                  <a16:creationId xmlns:a16="http://schemas.microsoft.com/office/drawing/2014/main" id="{4E48AD8B-7F93-B847-8494-F0B86AABA007}"/>
                </a:ext>
              </a:extLst>
            </p:cNvPr>
            <p:cNvSpPr>
              <a:spLocks noChangeShapeType="1"/>
            </p:cNvSpPr>
            <p:nvPr/>
          </p:nvSpPr>
          <p:spPr bwMode="auto">
            <a:xfrm>
              <a:off x="4354237" y="2749913"/>
              <a:ext cx="2586037" cy="5715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32" name="Text Box 7">
              <a:extLst>
                <a:ext uri="{FF2B5EF4-FFF2-40B4-BE49-F238E27FC236}">
                  <a16:creationId xmlns:a16="http://schemas.microsoft.com/office/drawing/2014/main" id="{B9E9C219-DA90-8A41-A18D-4DF67A2B1B94}"/>
                </a:ext>
              </a:extLst>
            </p:cNvPr>
            <p:cNvSpPr txBox="1">
              <a:spLocks noChangeArrowheads="1"/>
            </p:cNvSpPr>
            <p:nvPr/>
          </p:nvSpPr>
          <p:spPr bwMode="auto">
            <a:xfrm>
              <a:off x="1499000" y="2541021"/>
              <a:ext cx="2725007" cy="4247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r" defTabSz="914400" rtl="0" eaLnBrk="0" fontAlgn="base" latinLnBrk="0" hangingPunct="0">
                <a:lnSpc>
                  <a:spcPct val="9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User types</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24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2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sp>
          <p:nvSpPr>
            <p:cNvPr id="139" name="Rectangle 18">
              <a:extLst>
                <a:ext uri="{FF2B5EF4-FFF2-40B4-BE49-F238E27FC236}">
                  <a16:creationId xmlns:a16="http://schemas.microsoft.com/office/drawing/2014/main" id="{35BA661F-5A22-C84E-B47D-9147B3088598}"/>
                </a:ext>
              </a:extLst>
            </p:cNvPr>
            <p:cNvSpPr>
              <a:spLocks noChangeArrowheads="1"/>
            </p:cNvSpPr>
            <p:nvPr/>
          </p:nvSpPr>
          <p:spPr bwMode="auto">
            <a:xfrm>
              <a:off x="5167037" y="2841988"/>
              <a:ext cx="814387" cy="37941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0" name="Text Box 19">
              <a:extLst>
                <a:ext uri="{FF2B5EF4-FFF2-40B4-BE49-F238E27FC236}">
                  <a16:creationId xmlns:a16="http://schemas.microsoft.com/office/drawing/2014/main" id="{880D64B6-5AB7-0245-B925-5A511DDE93D7}"/>
                </a:ext>
              </a:extLst>
            </p:cNvPr>
            <p:cNvSpPr txBox="1">
              <a:spLocks noChangeArrowheads="1"/>
            </p:cNvSpPr>
            <p:nvPr/>
          </p:nvSpPr>
          <p:spPr bwMode="auto">
            <a:xfrm>
              <a:off x="4260272" y="2854620"/>
              <a:ext cx="2820003"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Seq=42, ACK=79, data = </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800"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5" name="Group 4">
            <a:extLst>
              <a:ext uri="{FF2B5EF4-FFF2-40B4-BE49-F238E27FC236}">
                <a16:creationId xmlns:a16="http://schemas.microsoft.com/office/drawing/2014/main" id="{30581A9F-48A7-D546-AB16-5A259024E309}"/>
              </a:ext>
            </a:extLst>
          </p:cNvPr>
          <p:cNvGrpSpPr/>
          <p:nvPr/>
        </p:nvGrpSpPr>
        <p:grpSpPr>
          <a:xfrm>
            <a:off x="4264368" y="3523026"/>
            <a:ext cx="2813399" cy="800100"/>
            <a:chOff x="4264368" y="3523026"/>
            <a:chExt cx="2813399" cy="800100"/>
          </a:xfrm>
        </p:grpSpPr>
        <p:sp>
          <p:nvSpPr>
            <p:cNvPr id="135" name="Line 10">
              <a:extLst>
                <a:ext uri="{FF2B5EF4-FFF2-40B4-BE49-F238E27FC236}">
                  <a16:creationId xmlns:a16="http://schemas.microsoft.com/office/drawing/2014/main" id="{7C681F4C-24E8-5D43-BE10-D3949F61CDFA}"/>
                </a:ext>
              </a:extLst>
            </p:cNvPr>
            <p:cNvSpPr>
              <a:spLocks noChangeShapeType="1"/>
            </p:cNvSpPr>
            <p:nvPr/>
          </p:nvSpPr>
          <p:spPr bwMode="auto">
            <a:xfrm flipH="1">
              <a:off x="4344712" y="3523026"/>
              <a:ext cx="2554287" cy="800100"/>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1" name="Rectangle 20">
              <a:extLst>
                <a:ext uri="{FF2B5EF4-FFF2-40B4-BE49-F238E27FC236}">
                  <a16:creationId xmlns:a16="http://schemas.microsoft.com/office/drawing/2014/main" id="{E3E3363E-9511-1A43-912C-05D171708B3A}"/>
                </a:ext>
              </a:extLst>
            </p:cNvPr>
            <p:cNvSpPr>
              <a:spLocks noChangeArrowheads="1"/>
            </p:cNvSpPr>
            <p:nvPr/>
          </p:nvSpPr>
          <p:spPr bwMode="auto">
            <a:xfrm>
              <a:off x="5201962" y="3800838"/>
              <a:ext cx="823912" cy="246063"/>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2" name="Text Box 21">
              <a:extLst>
                <a:ext uri="{FF2B5EF4-FFF2-40B4-BE49-F238E27FC236}">
                  <a16:creationId xmlns:a16="http://schemas.microsoft.com/office/drawing/2014/main" id="{18709FF4-595B-2F4F-9697-F2C14F760728}"/>
                </a:ext>
              </a:extLst>
            </p:cNvPr>
            <p:cNvSpPr txBox="1">
              <a:spLocks noChangeArrowheads="1"/>
            </p:cNvSpPr>
            <p:nvPr/>
          </p:nvSpPr>
          <p:spPr bwMode="auto">
            <a:xfrm>
              <a:off x="4264368" y="3736718"/>
              <a:ext cx="2813399"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Seq=79, ACK=43, data = </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r>
                <a:rPr kumimoji="0" lang="en-US" altLang="ja-JP" sz="18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rPr>
                <a:t>C</a:t>
              </a:r>
              <a:r>
                <a:rPr kumimoji="0" lang="ja-JP" altLang="en-US" sz="18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rPr>
                <a:t>’</a:t>
              </a:r>
              <a:endParaRPr kumimoji="0" lang="en-US" altLang="en-US" sz="1100" b="0" i="0" u="none" strike="noStrike" kern="120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6" name="Group 5">
            <a:extLst>
              <a:ext uri="{FF2B5EF4-FFF2-40B4-BE49-F238E27FC236}">
                <a16:creationId xmlns:a16="http://schemas.microsoft.com/office/drawing/2014/main" id="{9A6C1350-9453-1E48-8790-F100F9587769}"/>
              </a:ext>
            </a:extLst>
          </p:cNvPr>
          <p:cNvGrpSpPr/>
          <p:nvPr/>
        </p:nvGrpSpPr>
        <p:grpSpPr>
          <a:xfrm>
            <a:off x="4339949" y="4518388"/>
            <a:ext cx="2590800" cy="506413"/>
            <a:chOff x="4339949" y="4518388"/>
            <a:chExt cx="2590800" cy="506413"/>
          </a:xfrm>
        </p:grpSpPr>
        <p:sp>
          <p:nvSpPr>
            <p:cNvPr id="130" name="Line 3">
              <a:extLst>
                <a:ext uri="{FF2B5EF4-FFF2-40B4-BE49-F238E27FC236}">
                  <a16:creationId xmlns:a16="http://schemas.microsoft.com/office/drawing/2014/main" id="{21939EAE-12FE-4B4B-8477-DA966E53E581}"/>
                </a:ext>
              </a:extLst>
            </p:cNvPr>
            <p:cNvSpPr>
              <a:spLocks noChangeShapeType="1"/>
            </p:cNvSpPr>
            <p:nvPr/>
          </p:nvSpPr>
          <p:spPr bwMode="auto">
            <a:xfrm>
              <a:off x="4339949" y="4518388"/>
              <a:ext cx="2590800" cy="506413"/>
            </a:xfrm>
            <a:prstGeom prst="line">
              <a:avLst/>
            </a:prstGeom>
            <a:noFill/>
            <a:ln w="28575">
              <a:solidFill>
                <a:srgbClr val="3333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3" name="Rectangle 22">
              <a:extLst>
                <a:ext uri="{FF2B5EF4-FFF2-40B4-BE49-F238E27FC236}">
                  <a16:creationId xmlns:a16="http://schemas.microsoft.com/office/drawing/2014/main" id="{36373196-F0F3-9041-A157-0DFF0B56BE41}"/>
                </a:ext>
              </a:extLst>
            </p:cNvPr>
            <p:cNvSpPr>
              <a:spLocks noChangeArrowheads="1"/>
            </p:cNvSpPr>
            <p:nvPr/>
          </p:nvSpPr>
          <p:spPr bwMode="auto">
            <a:xfrm>
              <a:off x="5268637" y="4648563"/>
              <a:ext cx="958850" cy="35718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4" name="Text Box 23">
              <a:extLst>
                <a:ext uri="{FF2B5EF4-FFF2-40B4-BE49-F238E27FC236}">
                  <a16:creationId xmlns:a16="http://schemas.microsoft.com/office/drawing/2014/main" id="{2C94660D-0BE1-434B-85A6-BB22849908C7}"/>
                </a:ext>
              </a:extLst>
            </p:cNvPr>
            <p:cNvSpPr txBox="1">
              <a:spLocks noChangeArrowheads="1"/>
            </p:cNvSpPr>
            <p:nvPr/>
          </p:nvSpPr>
          <p:spPr bwMode="auto">
            <a:xfrm>
              <a:off x="4934710" y="4609843"/>
              <a:ext cx="1712264" cy="3693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Seq=43, ACK=80</a:t>
              </a:r>
              <a:endParaRPr kumimoji="0" lang="en-US" sz="11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145" name="Line 24">
            <a:extLst>
              <a:ext uri="{FF2B5EF4-FFF2-40B4-BE49-F238E27FC236}">
                <a16:creationId xmlns:a16="http://schemas.microsoft.com/office/drawing/2014/main" id="{4198420A-33F5-1542-B39F-616C0F629FE7}"/>
              </a:ext>
            </a:extLst>
          </p:cNvPr>
          <p:cNvSpPr>
            <a:spLocks noChangeShapeType="1"/>
          </p:cNvSpPr>
          <p:nvPr/>
        </p:nvSpPr>
        <p:spPr bwMode="auto">
          <a:xfrm>
            <a:off x="4332012" y="2508613"/>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5">
            <a:extLst>
              <a:ext uri="{FF2B5EF4-FFF2-40B4-BE49-F238E27FC236}">
                <a16:creationId xmlns:a16="http://schemas.microsoft.com/office/drawing/2014/main" id="{C59AD6B4-1F7E-D046-AE58-B0A2143452E4}"/>
              </a:ext>
            </a:extLst>
          </p:cNvPr>
          <p:cNvSpPr>
            <a:spLocks noChangeShapeType="1"/>
          </p:cNvSpPr>
          <p:nvPr/>
        </p:nvSpPr>
        <p:spPr bwMode="auto">
          <a:xfrm>
            <a:off x="6994249" y="2561001"/>
            <a:ext cx="0" cy="2587625"/>
          </a:xfrm>
          <a:prstGeom prst="line">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147" name="Group 27">
            <a:extLst>
              <a:ext uri="{FF2B5EF4-FFF2-40B4-BE49-F238E27FC236}">
                <a16:creationId xmlns:a16="http://schemas.microsoft.com/office/drawing/2014/main" id="{78A4C821-5D3D-F049-95FB-64A6C2EFC29B}"/>
              </a:ext>
            </a:extLst>
          </p:cNvPr>
          <p:cNvGrpSpPr>
            <a:grpSpLocks/>
          </p:cNvGrpSpPr>
          <p:nvPr/>
        </p:nvGrpSpPr>
        <p:grpSpPr bwMode="auto">
          <a:xfrm>
            <a:off x="3824012" y="1687876"/>
            <a:ext cx="755650" cy="782637"/>
            <a:chOff x="-44" y="1473"/>
            <a:chExt cx="981" cy="1105"/>
          </a:xfrm>
        </p:grpSpPr>
        <p:pic>
          <p:nvPicPr>
            <p:cNvPr id="148" name="Picture 28" descr="desktop_computer_stylized_medium">
              <a:extLst>
                <a:ext uri="{FF2B5EF4-FFF2-40B4-BE49-F238E27FC236}">
                  <a16:creationId xmlns:a16="http://schemas.microsoft.com/office/drawing/2014/main" id="{37E197D2-A990-E643-BBEF-3FDB8B30E8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 name="Freeform 29">
              <a:extLst>
                <a:ext uri="{FF2B5EF4-FFF2-40B4-BE49-F238E27FC236}">
                  <a16:creationId xmlns:a16="http://schemas.microsoft.com/office/drawing/2014/main" id="{B63C2E39-A8CB-1F4B-B3CA-E65FF2976D4E}"/>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150" name="Group 30">
            <a:extLst>
              <a:ext uri="{FF2B5EF4-FFF2-40B4-BE49-F238E27FC236}">
                <a16:creationId xmlns:a16="http://schemas.microsoft.com/office/drawing/2014/main" id="{AEA67504-808C-2C43-80AA-6BED564C9A22}"/>
              </a:ext>
            </a:extLst>
          </p:cNvPr>
          <p:cNvGrpSpPr>
            <a:grpSpLocks/>
          </p:cNvGrpSpPr>
          <p:nvPr/>
        </p:nvGrpSpPr>
        <p:grpSpPr bwMode="auto">
          <a:xfrm flipH="1">
            <a:off x="6686274" y="1727563"/>
            <a:ext cx="788988" cy="862013"/>
            <a:chOff x="-44" y="1473"/>
            <a:chExt cx="981" cy="1105"/>
          </a:xfrm>
        </p:grpSpPr>
        <p:pic>
          <p:nvPicPr>
            <p:cNvPr id="151" name="Picture 31" descr="desktop_computer_stylized_medium">
              <a:extLst>
                <a:ext uri="{FF2B5EF4-FFF2-40B4-BE49-F238E27FC236}">
                  <a16:creationId xmlns:a16="http://schemas.microsoft.com/office/drawing/2014/main" id="{0B37A6B2-9E4A-114B-85F9-5E3DF6205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 name="Freeform 32">
              <a:extLst>
                <a:ext uri="{FF2B5EF4-FFF2-40B4-BE49-F238E27FC236}">
                  <a16:creationId xmlns:a16="http://schemas.microsoft.com/office/drawing/2014/main" id="{100E17DE-5CEE-AB45-8E97-F0E8B6617909}"/>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grpSp>
      <p:grpSp>
        <p:nvGrpSpPr>
          <p:cNvPr id="9" name="Group 8">
            <a:extLst>
              <a:ext uri="{FF2B5EF4-FFF2-40B4-BE49-F238E27FC236}">
                <a16:creationId xmlns:a16="http://schemas.microsoft.com/office/drawing/2014/main" id="{178778AE-4599-7841-B71E-D835F9A5393E}"/>
              </a:ext>
            </a:extLst>
          </p:cNvPr>
          <p:cNvGrpSpPr/>
          <p:nvPr/>
        </p:nvGrpSpPr>
        <p:grpSpPr>
          <a:xfrm>
            <a:off x="4692316" y="2815389"/>
            <a:ext cx="1388485" cy="1371600"/>
            <a:chOff x="4692316" y="2815389"/>
            <a:chExt cx="1388485" cy="1371600"/>
          </a:xfrm>
        </p:grpSpPr>
        <p:sp>
          <p:nvSpPr>
            <p:cNvPr id="3" name="Oval 2">
              <a:extLst>
                <a:ext uri="{FF2B5EF4-FFF2-40B4-BE49-F238E27FC236}">
                  <a16:creationId xmlns:a16="http://schemas.microsoft.com/office/drawing/2014/main" id="{AB715EF6-F294-3449-96CB-B6947A099ADE}"/>
                </a:ext>
              </a:extLst>
            </p:cNvPr>
            <p:cNvSpPr/>
            <p:nvPr/>
          </p:nvSpPr>
          <p:spPr>
            <a:xfrm>
              <a:off x="5566610" y="3721768"/>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Oval 30">
              <a:extLst>
                <a:ext uri="{FF2B5EF4-FFF2-40B4-BE49-F238E27FC236}">
                  <a16:creationId xmlns:a16="http://schemas.microsoft.com/office/drawing/2014/main" id="{7D783624-80C6-2148-8502-F1C29047872A}"/>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Arrow Connector 7">
              <a:extLst>
                <a:ext uri="{FF2B5EF4-FFF2-40B4-BE49-F238E27FC236}">
                  <a16:creationId xmlns:a16="http://schemas.microsoft.com/office/drawing/2014/main" id="{907B7D31-A373-0B4B-A1B5-F4FD39A2F3C3}"/>
                </a:ext>
              </a:extLst>
            </p:cNvPr>
            <p:cNvCxnSpPr/>
            <p:nvPr/>
          </p:nvCxnSpPr>
          <p:spPr>
            <a:xfrm flipH="1" flipV="1">
              <a:off x="5117431" y="3224463"/>
              <a:ext cx="513348" cy="513348"/>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A45AF06C-D673-CA4F-A51B-93240818CB9A}"/>
              </a:ext>
            </a:extLst>
          </p:cNvPr>
          <p:cNvGrpSpPr/>
          <p:nvPr/>
        </p:nvGrpSpPr>
        <p:grpSpPr>
          <a:xfrm>
            <a:off x="4684295" y="3737810"/>
            <a:ext cx="1982043" cy="1307432"/>
            <a:chOff x="4692316" y="2815389"/>
            <a:chExt cx="1982043" cy="1307432"/>
          </a:xfrm>
        </p:grpSpPr>
        <p:sp>
          <p:nvSpPr>
            <p:cNvPr id="36" name="Oval 35">
              <a:extLst>
                <a:ext uri="{FF2B5EF4-FFF2-40B4-BE49-F238E27FC236}">
                  <a16:creationId xmlns:a16="http://schemas.microsoft.com/office/drawing/2014/main" id="{6B1B5065-4044-F742-9CE7-C6C1E51A71E8}"/>
                </a:ext>
              </a:extLst>
            </p:cNvPr>
            <p:cNvSpPr/>
            <p:nvPr/>
          </p:nvSpPr>
          <p:spPr>
            <a:xfrm>
              <a:off x="6160168" y="3657600"/>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C5F4BEC1-9A8B-BA47-BC77-A5A357B8A4B6}"/>
                </a:ext>
              </a:extLst>
            </p:cNvPr>
            <p:cNvSpPr/>
            <p:nvPr/>
          </p:nvSpPr>
          <p:spPr>
            <a:xfrm>
              <a:off x="4692316" y="2815389"/>
              <a:ext cx="514191" cy="465221"/>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Straight Arrow Connector 37">
              <a:extLst>
                <a:ext uri="{FF2B5EF4-FFF2-40B4-BE49-F238E27FC236}">
                  <a16:creationId xmlns:a16="http://schemas.microsoft.com/office/drawing/2014/main" id="{1894C7DC-0B9B-5648-ACEB-7945930EE55B}"/>
                </a:ext>
              </a:extLst>
            </p:cNvPr>
            <p:cNvCxnSpPr>
              <a:cxnSpLocks/>
            </p:cNvCxnSpPr>
            <p:nvPr/>
          </p:nvCxnSpPr>
          <p:spPr>
            <a:xfrm flipH="1" flipV="1">
              <a:off x="5165557" y="3224463"/>
              <a:ext cx="970548" cy="521369"/>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Slide Number Placeholder 2">
            <a:extLst>
              <a:ext uri="{FF2B5EF4-FFF2-40B4-BE49-F238E27FC236}">
                <a16:creationId xmlns:a16="http://schemas.microsoft.com/office/drawing/2014/main" id="{951C5C48-402B-A744-B23C-9DA42D7A6E17}"/>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6</a:t>
            </a:fld>
            <a:endParaRPr lang="en-US" dirty="0"/>
          </a:p>
        </p:txBody>
      </p:sp>
    </p:spTree>
    <p:extLst>
      <p:ext uri="{BB962C8B-B14F-4D97-AF65-F5344CB8AC3E}">
        <p14:creationId xmlns:p14="http://schemas.microsoft.com/office/powerpoint/2010/main" val="26775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dissolve">
                                      <p:cBhvr>
                                        <p:cTn id="11" dur="500"/>
                                        <p:tgtEl>
                                          <p:spTgt spid="13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3"/>
                                        </p:tgtEl>
                                        <p:attrNameLst>
                                          <p:attrName>style.visibility</p:attrName>
                                        </p:attrNameLst>
                                      </p:cBhvr>
                                      <p:to>
                                        <p:strVal val="visible"/>
                                      </p:to>
                                    </p:set>
                                    <p:animEffect transition="in" filter="dissolve">
                                      <p:cBhvr>
                                        <p:cTn id="19" dur="500"/>
                                        <p:tgtEl>
                                          <p:spTgt spid="1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dissolv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p:bldP spid="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9" name="Rectangle 1027">
            <a:extLst>
              <a:ext uri="{FF2B5EF4-FFF2-40B4-BE49-F238E27FC236}">
                <a16:creationId xmlns:a16="http://schemas.microsoft.com/office/drawing/2014/main" id="{E2121436-377D-9943-817E-B014539AAB14}"/>
              </a:ext>
            </a:extLst>
          </p:cNvPr>
          <p:cNvSpPr txBox="1">
            <a:spLocks noChangeArrowheads="1"/>
          </p:cNvSpPr>
          <p:nvPr/>
        </p:nvSpPr>
        <p:spPr>
          <a:xfrm>
            <a:off x="673789" y="1393136"/>
            <a:ext cx="5213444"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3200" b="0" i="1" u="sng" strike="noStrike" kern="1200" cap="none" spc="0" normalizeH="0" baseline="0" noProof="0" dirty="0">
                <a:ln>
                  <a:noFill/>
                </a:ln>
                <a:solidFill>
                  <a:srgbClr val="C00000"/>
                </a:solidFill>
                <a:effectLst/>
                <a:uLnTx/>
                <a:uFillTx/>
                <a:latin typeface="Calibri" panose="020F0502020204030204"/>
                <a:ea typeface="+mn-ea"/>
                <a:cs typeface="+mn-cs"/>
              </a:rPr>
              <a:t>Q:</a:t>
            </a:r>
            <a:r>
              <a:rPr kumimoji="0" lang="en-US" sz="3200" b="0" i="1"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how to set TCP timeout value?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longer than RTT, but RTT varies!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short:</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premature timeout, unnecessary retransmissions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2"/>
              <a:buChar char="§"/>
              <a:tabLst/>
              <a:defRPr/>
            </a:pPr>
            <a:r>
              <a:rPr kumimoji="0" lang="en-US" sz="2800" b="0" i="1" u="none" strike="noStrike" kern="1200" cap="none" spc="0" normalizeH="0" baseline="0" noProof="0" dirty="0">
                <a:ln>
                  <a:noFill/>
                </a:ln>
                <a:solidFill>
                  <a:srgbClr val="C00000"/>
                </a:solidFill>
                <a:effectLst/>
                <a:uLnTx/>
                <a:uFillTx/>
                <a:latin typeface="Calibri" panose="020F0502020204030204"/>
                <a:ea typeface="+mn-ea"/>
                <a:cs typeface="+mn-cs"/>
              </a:rPr>
              <a:t>too long:</a:t>
            </a: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slow reaction to segment loss</a:t>
            </a:r>
          </a:p>
        </p:txBody>
      </p:sp>
      <p:sp>
        <p:nvSpPr>
          <p:cNvPr id="30" name="Rectangle 1028">
            <a:extLst>
              <a:ext uri="{FF2B5EF4-FFF2-40B4-BE49-F238E27FC236}">
                <a16:creationId xmlns:a16="http://schemas.microsoft.com/office/drawing/2014/main" id="{EBDCCB72-DE33-3D44-BBEA-E4C6F08C3D8E}"/>
              </a:ext>
            </a:extLst>
          </p:cNvPr>
          <p:cNvSpPr txBox="1">
            <a:spLocks noChangeArrowheads="1"/>
          </p:cNvSpPr>
          <p:nvPr/>
        </p:nvSpPr>
        <p:spPr>
          <a:xfrm>
            <a:off x="6258838" y="1393136"/>
            <a:ext cx="5565913"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altLang="en-US" sz="3200" b="0" i="1"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Q</a:t>
            </a:r>
            <a:r>
              <a:rPr kumimoji="0" lang="en-US" altLang="en-US" sz="3200" b="0" i="0" u="sng"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a:t>
            </a:r>
            <a:r>
              <a:rPr kumimoji="0" lang="en-US" altLang="en-US" sz="3200" b="0" i="0" u="none" strike="noStrike" kern="1200" cap="none" spc="0" normalizeH="0" baseline="0" noProof="0" dirty="0">
                <a:ln>
                  <a:noFill/>
                </a:ln>
                <a:solidFill>
                  <a:srgbClr val="C00000"/>
                </a:solidFill>
                <a:effectLst/>
                <a:uLnTx/>
                <a:uFillTx/>
                <a:latin typeface="Calibri" panose="020F0502020204030204"/>
                <a:ea typeface="ＭＳ Ｐゴシック" panose="020B0600070205080204" pitchFamily="34" charset="-128"/>
                <a:cs typeface="+mn-cs"/>
              </a:rPr>
              <a:t> </a:t>
            </a:r>
            <a:r>
              <a:rPr kumimoji="0" lang="en-US" altLang="en-US" sz="3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how to estimate RTT?</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99"/>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34" charset="-128"/>
                <a:cs typeface="+mn-cs"/>
              </a:rPr>
              <a:t>measured</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time from segment transmission until ACK receipt</a:t>
            </a: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ignore retransmissions</a:t>
            </a:r>
          </a:p>
          <a:p>
            <a:pPr marL="352425" marR="0" lvl="0" indent="-222250" algn="l" defTabSz="914400" rtl="0" eaLnBrk="1" fontAlgn="auto" latinLnBrk="0" hangingPunct="1">
              <a:lnSpc>
                <a:spcPct val="90000"/>
              </a:lnSpc>
              <a:spcBef>
                <a:spcPts val="6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r>
              <a:rPr kumimoji="0" lang="en-US" altLang="en-US" sz="2800" b="0" i="0" u="none" strike="noStrike" kern="1200" cap="none" spc="0" normalizeH="0" baseline="0" noProof="0" dirty="0">
                <a:ln>
                  <a:noFill/>
                </a:ln>
                <a:solidFill>
                  <a:srgbClr val="0000A8"/>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will vary, want estimated RTT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smoother</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t>
            </a:r>
            <a:endPar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endParaRPr>
          </a:p>
          <a:p>
            <a:pPr marL="695325" marR="0" lvl="1" indent="-231775" algn="l" defTabSz="914400" rtl="0" eaLnBrk="1" fontAlgn="auto" latinLnBrk="0" hangingPunct="1">
              <a:lnSpc>
                <a:spcPct val="90000"/>
              </a:lnSpc>
              <a:spcBef>
                <a:spcPts val="600"/>
              </a:spcBef>
              <a:spcAft>
                <a:spcPts val="0"/>
              </a:spcAft>
              <a:buClr>
                <a:srgbClr val="0000A8"/>
              </a:buClr>
              <a:buSzTx/>
              <a:buFont typeface="Arial" panose="020B0604020202020204" pitchFamily="34" charset="0"/>
              <a:buChar char="•"/>
              <a:tabLst/>
              <a:defRPr/>
            </a:pP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average several </a:t>
            </a:r>
            <a:r>
              <a:rPr kumimoji="0" lang="en-US" altLang="en-US" sz="2400" b="0" i="1"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recent</a:t>
            </a:r>
            <a:r>
              <a:rPr kumimoji="0" lang="en-US"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measurements, not just current </a:t>
            </a:r>
            <a:r>
              <a:rPr kumimoji="0" lang="en-US" altLang="en-US" sz="2400" b="0" i="0" u="none" strike="noStrike" kern="1200" cap="none" spc="0" normalizeH="0" baseline="0" noProof="0" dirty="0" err="1">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SampleRTT</a:t>
            </a:r>
            <a:endParaRPr kumimoji="0" lang="en-US" altLang="en-US" sz="2400" b="0" i="0" u="none" strike="noStrike" kern="1200" cap="none" spc="0" normalizeH="0" baseline="0" noProof="0" dirty="0">
              <a:ln>
                <a:noFill/>
              </a:ln>
              <a:solidFill>
                <a:srgbClr val="0000A3"/>
              </a:solidFill>
              <a:effectLst/>
              <a:uLnTx/>
              <a:uFillTx/>
              <a:latin typeface="Courier New" panose="02070309020205020404" pitchFamily="49" charset="0"/>
              <a:ea typeface="ＭＳ Ｐゴシック" panose="020B0600070205080204" pitchFamily="34" charset="-128"/>
              <a:cs typeface="Courier New" panose="02070309020205020404" pitchFamily="49" charset="0"/>
            </a:endParaRPr>
          </a:p>
        </p:txBody>
      </p:sp>
      <p:sp>
        <p:nvSpPr>
          <p:cNvPr id="5" name="Slide Number Placeholder 2">
            <a:extLst>
              <a:ext uri="{FF2B5EF4-FFF2-40B4-BE49-F238E27FC236}">
                <a16:creationId xmlns:a16="http://schemas.microsoft.com/office/drawing/2014/main" id="{969C69A2-4389-474B-8FF4-E0D66DDE428E}"/>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7</a:t>
            </a:fld>
            <a:endParaRPr lang="en-US" dirty="0"/>
          </a:p>
        </p:txBody>
      </p:sp>
    </p:spTree>
    <p:extLst>
      <p:ext uri="{BB962C8B-B14F-4D97-AF65-F5344CB8AC3E}">
        <p14:creationId xmlns:p14="http://schemas.microsoft.com/office/powerpoint/2010/main" val="414990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3F844AE2-7CBB-B241-ABD8-7F7D48828D4B}"/>
              </a:ext>
            </a:extLst>
          </p:cNvPr>
          <p:cNvSpPr/>
          <p:nvPr/>
        </p:nvSpPr>
        <p:spPr>
          <a:xfrm>
            <a:off x="876300" y="1261543"/>
            <a:ext cx="8974869"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28" name="Text Box 3">
            <a:extLst>
              <a:ext uri="{FF2B5EF4-FFF2-40B4-BE49-F238E27FC236}">
                <a16:creationId xmlns:a16="http://schemas.microsoft.com/office/drawing/2014/main" id="{6466E19A-B1DF-1A42-B002-F49CA04A4C03}"/>
              </a:ext>
            </a:extLst>
          </p:cNvPr>
          <p:cNvSpPr txBox="1">
            <a:spLocks noChangeArrowheads="1"/>
          </p:cNvSpPr>
          <p:nvPr/>
        </p:nvSpPr>
        <p:spPr bwMode="auto">
          <a:xfrm>
            <a:off x="876300" y="1246817"/>
            <a:ext cx="9052479"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(1-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srgbClr val="000000"/>
                </a:solidFill>
                <a:effectLst/>
                <a:uLnTx/>
                <a:uFillTx/>
                <a:latin typeface="Courier New" charset="0"/>
                <a:ea typeface="ＭＳ Ｐゴシック" charset="0"/>
                <a:cs typeface="+mn-cs"/>
              </a:rPr>
              <a:t>SampleRTT</a:t>
            </a:r>
            <a:endParaRPr kumimoji="0" lang="en-US" sz="2400" b="1" i="0" u="none" strike="noStrike" kern="1200" cap="none" spc="0" normalizeH="0" baseline="0" noProof="0" dirty="0">
              <a:ln>
                <a:noFill/>
              </a:ln>
              <a:solidFill>
                <a:srgbClr val="000000"/>
              </a:solidFill>
              <a:effectLst/>
              <a:uLnTx/>
              <a:uFillTx/>
              <a:latin typeface="Courier New" charset="0"/>
              <a:ea typeface="ＭＳ Ｐゴシック" charset="0"/>
              <a:cs typeface="+mn-cs"/>
            </a:endParaRPr>
          </a:p>
        </p:txBody>
      </p:sp>
      <p:sp>
        <p:nvSpPr>
          <p:cNvPr id="31" name="Rectangle 4">
            <a:extLst>
              <a:ext uri="{FF2B5EF4-FFF2-40B4-BE49-F238E27FC236}">
                <a16:creationId xmlns:a16="http://schemas.microsoft.com/office/drawing/2014/main" id="{4A4474B4-4EC5-0C4B-8B43-3433BA1CD706}"/>
              </a:ext>
            </a:extLst>
          </p:cNvPr>
          <p:cNvSpPr>
            <a:spLocks noChangeArrowheads="1"/>
          </p:cNvSpPr>
          <p:nvPr/>
        </p:nvSpPr>
        <p:spPr bwMode="auto">
          <a:xfrm>
            <a:off x="951602" y="1857328"/>
            <a:ext cx="7067550" cy="14244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e</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xponential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w</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eighted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m</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oving </a:t>
            </a:r>
            <a:r>
              <a:rPr kumimoji="0" lang="en-US" sz="2400" b="0" i="0" u="sng" strike="noStrike" kern="1200" cap="none" spc="0" normalizeH="0" baseline="0" noProof="0" dirty="0">
                <a:ln>
                  <a:noFill/>
                </a:ln>
                <a:solidFill>
                  <a:srgbClr val="000000"/>
                </a:solidFill>
                <a:effectLst/>
                <a:uLnTx/>
                <a:uFillTx/>
                <a:latin typeface="Calibri" panose="020F0502020204030204"/>
                <a:ea typeface="ＭＳ Ｐゴシック" charset="0"/>
                <a:cs typeface="+mn-cs"/>
              </a:rPr>
              <a:t>a</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verage (EWMA)</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influence of past sample decreases exponentially fast</a:t>
            </a:r>
          </a:p>
          <a:p>
            <a:pPr marL="292100" marR="0" lvl="0" indent="-292100"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typical value: </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 </a:t>
            </a: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sym typeface="Symbol" charset="0"/>
              </a:rPr>
              <a:t>=</a:t>
            </a:r>
            <a:r>
              <a:rPr kumimoji="0" lang="en-US" sz="2400" b="0" i="0" u="none" strike="noStrike" kern="1200" cap="none" spc="0" normalizeH="0" baseline="0" noProof="0" dirty="0">
                <a:ln>
                  <a:noFill/>
                </a:ln>
                <a:solidFill>
                  <a:srgbClr val="000000"/>
                </a:solidFill>
                <a:effectLst/>
                <a:uLnTx/>
                <a:uFillTx/>
                <a:latin typeface="Calibri" panose="020F0502020204030204"/>
                <a:ea typeface="ＭＳ Ｐゴシック" charset="0"/>
                <a:cs typeface="+mn-cs"/>
              </a:rPr>
              <a:t> 0.125</a:t>
            </a:r>
          </a:p>
        </p:txBody>
      </p:sp>
      <p:grpSp>
        <p:nvGrpSpPr>
          <p:cNvPr id="5" name="Group 4">
            <a:extLst>
              <a:ext uri="{FF2B5EF4-FFF2-40B4-BE49-F238E27FC236}">
                <a16:creationId xmlns:a16="http://schemas.microsoft.com/office/drawing/2014/main" id="{F081A723-2F83-4149-BCD6-BF02F3F3BE24}"/>
              </a:ext>
            </a:extLst>
          </p:cNvPr>
          <p:cNvGrpSpPr/>
          <p:nvPr/>
        </p:nvGrpSpPr>
        <p:grpSpPr>
          <a:xfrm>
            <a:off x="4673229" y="2443135"/>
            <a:ext cx="6448425" cy="4292600"/>
            <a:chOff x="1531938" y="2565400"/>
            <a:chExt cx="6448425" cy="4292600"/>
          </a:xfrm>
        </p:grpSpPr>
        <p:grpSp>
          <p:nvGrpSpPr>
            <p:cNvPr id="25" name="Group 14">
              <a:extLst>
                <a:ext uri="{FF2B5EF4-FFF2-40B4-BE49-F238E27FC236}">
                  <a16:creationId xmlns:a16="http://schemas.microsoft.com/office/drawing/2014/main" id="{B47CB747-71BF-F246-8D51-35EDB4E56B20}"/>
                </a:ext>
              </a:extLst>
            </p:cNvPr>
            <p:cNvGrpSpPr>
              <a:grpSpLocks/>
            </p:cNvGrpSpPr>
            <p:nvPr/>
          </p:nvGrpSpPr>
          <p:grpSpPr bwMode="auto">
            <a:xfrm>
              <a:off x="1708150" y="2565400"/>
              <a:ext cx="6272213" cy="4292600"/>
              <a:chOff x="782" y="1865"/>
              <a:chExt cx="3951" cy="2704"/>
            </a:xfrm>
          </p:grpSpPr>
          <p:pic>
            <p:nvPicPr>
              <p:cNvPr id="26" name="Picture 12">
                <a:extLst>
                  <a:ext uri="{FF2B5EF4-FFF2-40B4-BE49-F238E27FC236}">
                    <a16:creationId xmlns:a16="http://schemas.microsoft.com/office/drawing/2014/main" id="{1B79C964-96AD-AA4A-B4CF-C6377C29E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 y="1865"/>
                <a:ext cx="3951" cy="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13">
                <a:extLst>
                  <a:ext uri="{FF2B5EF4-FFF2-40B4-BE49-F238E27FC236}">
                    <a16:creationId xmlns:a16="http://schemas.microsoft.com/office/drawing/2014/main" id="{92FABEFD-E51C-0A49-A008-5D94B930D232}"/>
                  </a:ext>
                </a:extLst>
              </p:cNvPr>
              <p:cNvSpPr>
                <a:spLocks noChangeArrowheads="1"/>
              </p:cNvSpPr>
              <p:nvPr/>
            </p:nvSpPr>
            <p:spPr bwMode="auto">
              <a:xfrm>
                <a:off x="2070" y="1926"/>
                <a:ext cx="1404" cy="16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sp>
          <p:nvSpPr>
            <p:cNvPr id="32" name="Text Box 18">
              <a:extLst>
                <a:ext uri="{FF2B5EF4-FFF2-40B4-BE49-F238E27FC236}">
                  <a16:creationId xmlns:a16="http://schemas.microsoft.com/office/drawing/2014/main" id="{F9CA757D-88CC-BF41-8C8F-6A16BC6C043B}"/>
                </a:ext>
              </a:extLst>
            </p:cNvPr>
            <p:cNvSpPr txBox="1">
              <a:spLocks noChangeArrowheads="1"/>
            </p:cNvSpPr>
            <p:nvPr/>
          </p:nvSpPr>
          <p:spPr bwMode="auto">
            <a:xfrm rot="10800000">
              <a:off x="1531938" y="3535363"/>
              <a:ext cx="428625" cy="1747837"/>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RTT (milliseconds)</a:t>
              </a:r>
            </a:p>
          </p:txBody>
        </p:sp>
        <p:sp>
          <p:nvSpPr>
            <p:cNvPr id="33" name="Text Box 19">
              <a:extLst>
                <a:ext uri="{FF2B5EF4-FFF2-40B4-BE49-F238E27FC236}">
                  <a16:creationId xmlns:a16="http://schemas.microsoft.com/office/drawing/2014/main" id="{5783915F-0896-D04A-9D0B-BE930F53923F}"/>
                </a:ext>
              </a:extLst>
            </p:cNvPr>
            <p:cNvSpPr txBox="1">
              <a:spLocks noChangeArrowheads="1"/>
            </p:cNvSpPr>
            <p:nvPr/>
          </p:nvSpPr>
          <p:spPr bwMode="auto">
            <a:xfrm>
              <a:off x="2265363" y="3168650"/>
              <a:ext cx="3867150" cy="304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RTT:</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gaia.cs.umass.edu</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to</a:t>
              </a:r>
              <a:r>
                <a:rPr kumimoji="0" lang="en-US" sz="1400" b="0" i="0" u="none" strike="noStrike" kern="1200" cap="none" spc="0" normalizeH="0" baseline="0" noProof="0">
                  <a:ln>
                    <a:noFill/>
                  </a:ln>
                  <a:solidFill>
                    <a:srgbClr val="FFFFFF"/>
                  </a:solidFill>
                  <a:effectLst/>
                  <a:uLnTx/>
                  <a:uFillTx/>
                  <a:latin typeface="Arial" charset="0"/>
                  <a:ea typeface="ＭＳ Ｐゴシック" charset="0"/>
                  <a:cs typeface="+mn-cs"/>
                </a:rPr>
                <a:t> </a:t>
              </a: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fantasia.eurecom.fr</a:t>
              </a:r>
            </a:p>
          </p:txBody>
        </p:sp>
        <p:sp>
          <p:nvSpPr>
            <p:cNvPr id="34" name="Text Box 20">
              <a:extLst>
                <a:ext uri="{FF2B5EF4-FFF2-40B4-BE49-F238E27FC236}">
                  <a16:creationId xmlns:a16="http://schemas.microsoft.com/office/drawing/2014/main" id="{FDF3CC5E-05FF-9348-AFEA-B37BF0709D00}"/>
                </a:ext>
              </a:extLst>
            </p:cNvPr>
            <p:cNvSpPr txBox="1">
              <a:spLocks noChangeArrowheads="1"/>
            </p:cNvSpPr>
            <p:nvPr/>
          </p:nvSpPr>
          <p:spPr bwMode="auto">
            <a:xfrm>
              <a:off x="6221413" y="5230813"/>
              <a:ext cx="11811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sampleRTT</a:t>
              </a:r>
            </a:p>
          </p:txBody>
        </p:sp>
        <p:sp>
          <p:nvSpPr>
            <p:cNvPr id="35" name="Text Box 21">
              <a:extLst>
                <a:ext uri="{FF2B5EF4-FFF2-40B4-BE49-F238E27FC236}">
                  <a16:creationId xmlns:a16="http://schemas.microsoft.com/office/drawing/2014/main" id="{F17B9932-059C-5C46-AFDC-5141617F4B50}"/>
                </a:ext>
              </a:extLst>
            </p:cNvPr>
            <p:cNvSpPr txBox="1">
              <a:spLocks noChangeArrowheads="1"/>
            </p:cNvSpPr>
            <p:nvPr/>
          </p:nvSpPr>
          <p:spPr bwMode="auto">
            <a:xfrm>
              <a:off x="6215063" y="5548313"/>
              <a:ext cx="1431925"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EstimatedRTT</a:t>
              </a:r>
            </a:p>
          </p:txBody>
        </p:sp>
        <p:sp>
          <p:nvSpPr>
            <p:cNvPr id="36" name="AutoShape 22">
              <a:extLst>
                <a:ext uri="{FF2B5EF4-FFF2-40B4-BE49-F238E27FC236}">
                  <a16:creationId xmlns:a16="http://schemas.microsoft.com/office/drawing/2014/main" id="{5C984DD6-69E3-6841-B32A-69B38C890B14}"/>
                </a:ext>
              </a:extLst>
            </p:cNvPr>
            <p:cNvSpPr>
              <a:spLocks noChangeArrowheads="1"/>
            </p:cNvSpPr>
            <p:nvPr/>
          </p:nvSpPr>
          <p:spPr bwMode="auto">
            <a:xfrm>
              <a:off x="6005513" y="5343525"/>
              <a:ext cx="147637" cy="142875"/>
            </a:xfrm>
            <a:prstGeom prst="diamond">
              <a:avLst/>
            </a:prstGeom>
            <a:solidFill>
              <a:srgbClr val="00009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7" name="AutoShape 23">
              <a:extLst>
                <a:ext uri="{FF2B5EF4-FFF2-40B4-BE49-F238E27FC236}">
                  <a16:creationId xmlns:a16="http://schemas.microsoft.com/office/drawing/2014/main" id="{949FCF6B-A257-E540-8887-09B596633DCF}"/>
                </a:ext>
              </a:extLst>
            </p:cNvPr>
            <p:cNvSpPr>
              <a:spLocks noChangeArrowheads="1"/>
            </p:cNvSpPr>
            <p:nvPr/>
          </p:nvSpPr>
          <p:spPr bwMode="auto">
            <a:xfrm rot="2776382">
              <a:off x="6011069" y="5633244"/>
              <a:ext cx="147637" cy="142875"/>
            </a:xfrm>
            <a:prstGeom prst="diamond">
              <a:avLst/>
            </a:prstGeom>
            <a:solidFill>
              <a:srgbClr val="FF66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Tahoma" charset="0"/>
                <a:ea typeface="ＭＳ Ｐゴシック" charset="0"/>
                <a:cs typeface="+mn-cs"/>
              </a:endParaRPr>
            </a:p>
          </p:txBody>
        </p:sp>
        <p:sp>
          <p:nvSpPr>
            <p:cNvPr id="38" name="Rectangle 24">
              <a:extLst>
                <a:ext uri="{FF2B5EF4-FFF2-40B4-BE49-F238E27FC236}">
                  <a16:creationId xmlns:a16="http://schemas.microsoft.com/office/drawing/2014/main" id="{1C4D877B-9F3D-6342-9DFB-B8DAC5F2E1C6}"/>
                </a:ext>
              </a:extLst>
            </p:cNvPr>
            <p:cNvSpPr>
              <a:spLocks noChangeArrowheads="1"/>
            </p:cNvSpPr>
            <p:nvPr/>
          </p:nvSpPr>
          <p:spPr bwMode="auto">
            <a:xfrm>
              <a:off x="4108450" y="6389688"/>
              <a:ext cx="1863725" cy="46831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grpSp>
          <p:nvGrpSpPr>
            <p:cNvPr id="39" name="Group 15">
              <a:extLst>
                <a:ext uri="{FF2B5EF4-FFF2-40B4-BE49-F238E27FC236}">
                  <a16:creationId xmlns:a16="http://schemas.microsoft.com/office/drawing/2014/main" id="{46A7C35C-F55E-D448-9F19-A868DE731AA0}"/>
                </a:ext>
              </a:extLst>
            </p:cNvPr>
            <p:cNvGrpSpPr>
              <a:grpSpLocks/>
            </p:cNvGrpSpPr>
            <p:nvPr/>
          </p:nvGrpSpPr>
          <p:grpSpPr bwMode="auto">
            <a:xfrm>
              <a:off x="4041775" y="6386513"/>
              <a:ext cx="1512888" cy="336550"/>
              <a:chOff x="2343" y="3645"/>
              <a:chExt cx="953" cy="212"/>
            </a:xfrm>
          </p:grpSpPr>
          <p:sp>
            <p:nvSpPr>
              <p:cNvPr id="40" name="Rectangle 16">
                <a:extLst>
                  <a:ext uri="{FF2B5EF4-FFF2-40B4-BE49-F238E27FC236}">
                    <a16:creationId xmlns:a16="http://schemas.microsoft.com/office/drawing/2014/main" id="{76A5B688-5F66-A646-903E-26608C06EFAA}"/>
                  </a:ext>
                </a:extLst>
              </p:cNvPr>
              <p:cNvSpPr>
                <a:spLocks noChangeArrowheads="1"/>
              </p:cNvSpPr>
              <p:nvPr/>
            </p:nvSpPr>
            <p:spPr bwMode="auto">
              <a:xfrm>
                <a:off x="2592" y="3695"/>
                <a:ext cx="527" cy="98"/>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endParaRPr>
              </a:p>
            </p:txBody>
          </p:sp>
          <p:sp>
            <p:nvSpPr>
              <p:cNvPr id="41" name="Text Box 17">
                <a:extLst>
                  <a:ext uri="{FF2B5EF4-FFF2-40B4-BE49-F238E27FC236}">
                    <a16:creationId xmlns:a16="http://schemas.microsoft.com/office/drawing/2014/main" id="{9530FDC0-AF61-1C41-8AC4-6B29BC1A8D3C}"/>
                  </a:ext>
                </a:extLst>
              </p:cNvPr>
              <p:cNvSpPr txBox="1">
                <a:spLocks noChangeArrowheads="1"/>
              </p:cNvSpPr>
              <p:nvPr/>
            </p:nvSpPr>
            <p:spPr bwMode="auto">
              <a:xfrm>
                <a:off x="2343" y="3645"/>
                <a:ext cx="953" cy="21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Tahoma" charset="0"/>
                    <a:ea typeface="ＭＳ Ｐゴシック" charset="0"/>
                    <a:cs typeface="+mn-cs"/>
                  </a:rPr>
                  <a:t>time (seconds)</a:t>
                </a:r>
              </a:p>
            </p:txBody>
          </p:sp>
        </p:grpSp>
      </p:grpSp>
      <p:sp>
        <p:nvSpPr>
          <p:cNvPr id="20" name="Slide Number Placeholder 2">
            <a:extLst>
              <a:ext uri="{FF2B5EF4-FFF2-40B4-BE49-F238E27FC236}">
                <a16:creationId xmlns:a16="http://schemas.microsoft.com/office/drawing/2014/main" id="{80D2031C-D174-0C4C-B2D2-3D6ED6240314}"/>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8</a:t>
            </a:fld>
            <a:endParaRPr lang="en-US" dirty="0"/>
          </a:p>
        </p:txBody>
      </p:sp>
    </p:spTree>
    <p:extLst>
      <p:ext uri="{BB962C8B-B14F-4D97-AF65-F5344CB8AC3E}">
        <p14:creationId xmlns:p14="http://schemas.microsoft.com/office/powerpoint/2010/main" val="38898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0" y="289325"/>
            <a:ext cx="11393310" cy="894622"/>
          </a:xfrm>
        </p:spPr>
        <p:txBody>
          <a:bodyPr>
            <a:normAutofit/>
          </a:bodyPr>
          <a:lstStyle/>
          <a:p>
            <a:r>
              <a:rPr lang="en-US" sz="4800" dirty="0"/>
              <a:t>TCP round trip time, timeout</a:t>
            </a:r>
            <a:endParaRPr lang="en-US" sz="4400" b="0" dirty="0"/>
          </a:p>
        </p:txBody>
      </p:sp>
      <p:sp>
        <p:nvSpPr>
          <p:cNvPr id="59" name="Rectangle 5">
            <a:extLst>
              <a:ext uri="{FF2B5EF4-FFF2-40B4-BE49-F238E27FC236}">
                <a16:creationId xmlns:a16="http://schemas.microsoft.com/office/drawing/2014/main" id="{818E497C-5ADD-8648-BF4A-762A1B89120F}"/>
              </a:ext>
            </a:extLst>
          </p:cNvPr>
          <p:cNvSpPr txBox="1">
            <a:spLocks noChangeArrowheads="1"/>
          </p:cNvSpPr>
          <p:nvPr/>
        </p:nvSpPr>
        <p:spPr>
          <a:xfrm>
            <a:off x="635138" y="1537841"/>
            <a:ext cx="11327678" cy="11291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timeout interval:</a:t>
            </a:r>
            <a:r>
              <a:rPr kumimoji="0" lang="en-US" altLang="en-US" sz="2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plus “</a:t>
            </a:r>
            <a:r>
              <a:rPr kumimoji="0"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safety margin”</a:t>
            </a:r>
          </a:p>
          <a:p>
            <a:pPr marL="695325" marR="0" lvl="1" indent="-231775" algn="l" defTabSz="914400" rtl="0" eaLnBrk="1" fontAlgn="auto" latinLnBrk="0" hangingPunct="1">
              <a:lnSpc>
                <a:spcPct val="90000"/>
              </a:lnSpc>
              <a:spcBef>
                <a:spcPts val="1000"/>
              </a:spcBef>
              <a:spcAft>
                <a:spcPts val="0"/>
              </a:spcAft>
              <a:buClr>
                <a:srgbClr val="0000A8"/>
              </a:buClr>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large variation in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want a larger safety margin</a:t>
            </a:r>
          </a:p>
        </p:txBody>
      </p:sp>
      <p:grpSp>
        <p:nvGrpSpPr>
          <p:cNvPr id="5" name="Group 4">
            <a:extLst>
              <a:ext uri="{FF2B5EF4-FFF2-40B4-BE49-F238E27FC236}">
                <a16:creationId xmlns:a16="http://schemas.microsoft.com/office/drawing/2014/main" id="{98DFD149-D3B6-7049-8FD3-A4E0D481C064}"/>
              </a:ext>
            </a:extLst>
          </p:cNvPr>
          <p:cNvGrpSpPr/>
          <p:nvPr/>
        </p:nvGrpSpPr>
        <p:grpSpPr>
          <a:xfrm>
            <a:off x="1061454" y="2679700"/>
            <a:ext cx="9532485" cy="1193800"/>
            <a:chOff x="858254" y="2667000"/>
            <a:chExt cx="9532485" cy="1193800"/>
          </a:xfrm>
        </p:grpSpPr>
        <p:sp>
          <p:nvSpPr>
            <p:cNvPr id="70" name="Rectangle 69">
              <a:extLst>
                <a:ext uri="{FF2B5EF4-FFF2-40B4-BE49-F238E27FC236}">
                  <a16:creationId xmlns:a16="http://schemas.microsoft.com/office/drawing/2014/main" id="{6D78BD41-D638-4D4B-B561-317912C0037E}"/>
                </a:ext>
              </a:extLst>
            </p:cNvPr>
            <p:cNvSpPr/>
            <p:nvPr/>
          </p:nvSpPr>
          <p:spPr>
            <a:xfrm>
              <a:off x="858254" y="2667000"/>
              <a:ext cx="9532485" cy="46166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Rectangle 13">
              <a:extLst>
                <a:ext uri="{FF2B5EF4-FFF2-40B4-BE49-F238E27FC236}">
                  <a16:creationId xmlns:a16="http://schemas.microsoft.com/office/drawing/2014/main" id="{13338CC9-61FA-4847-87D5-4B4830DB87F4}"/>
                </a:ext>
              </a:extLst>
            </p:cNvPr>
            <p:cNvSpPr>
              <a:spLocks noChangeArrowheads="1"/>
            </p:cNvSpPr>
            <p:nvPr/>
          </p:nvSpPr>
          <p:spPr bwMode="auto">
            <a:xfrm>
              <a:off x="859979" y="2701243"/>
              <a:ext cx="7918450" cy="692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TimeoutInterval</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+ 4*</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endPar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endParaRPr>
            </a:p>
          </p:txBody>
        </p:sp>
        <p:sp>
          <p:nvSpPr>
            <p:cNvPr id="63" name="Text Box 14">
              <a:extLst>
                <a:ext uri="{FF2B5EF4-FFF2-40B4-BE49-F238E27FC236}">
                  <a16:creationId xmlns:a16="http://schemas.microsoft.com/office/drawing/2014/main" id="{29ECD817-A810-F04B-85CA-8D6E49B8D6DC}"/>
                </a:ext>
              </a:extLst>
            </p:cNvPr>
            <p:cNvSpPr txBox="1">
              <a:spLocks noChangeArrowheads="1"/>
            </p:cNvSpPr>
            <p:nvPr/>
          </p:nvSpPr>
          <p:spPr bwMode="auto">
            <a:xfrm>
              <a:off x="4304854" y="3442606"/>
              <a:ext cx="1811338"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99"/>
                  </a:solidFill>
                  <a:effectLst/>
                  <a:uLnTx/>
                  <a:uFillTx/>
                  <a:latin typeface="Tahoma" charset="0"/>
                  <a:ea typeface="ＭＳ Ｐゴシック" charset="0"/>
                  <a:cs typeface="+mn-cs"/>
                </a:rPr>
                <a:t>estimated RTT</a:t>
              </a:r>
            </a:p>
          </p:txBody>
        </p:sp>
        <p:sp>
          <p:nvSpPr>
            <p:cNvPr id="64" name="Text Box 16">
              <a:extLst>
                <a:ext uri="{FF2B5EF4-FFF2-40B4-BE49-F238E27FC236}">
                  <a16:creationId xmlns:a16="http://schemas.microsoft.com/office/drawing/2014/main" id="{B6E79AC7-559E-CA4D-B400-169E15D6448A}"/>
                </a:ext>
              </a:extLst>
            </p:cNvPr>
            <p:cNvSpPr txBox="1">
              <a:spLocks noChangeArrowheads="1"/>
            </p:cNvSpPr>
            <p:nvPr/>
          </p:nvSpPr>
          <p:spPr bwMode="auto">
            <a:xfrm>
              <a:off x="6736904" y="3461656"/>
              <a:ext cx="1917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r>
                <a:rPr kumimoji="0" lang="en-US" altLang="ja-JP"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rPr>
                <a:t>safety margin</a:t>
              </a:r>
              <a:r>
                <a:rPr kumimoji="0" lang="ja-JP" altLang="en-US" sz="2000" b="0" i="0" u="none" strike="noStrike" kern="1200" cap="none" spc="0" normalizeH="0" baseline="0" noProof="0">
                  <a:ln>
                    <a:noFill/>
                  </a:ln>
                  <a:solidFill>
                    <a:srgbClr val="000099"/>
                  </a:solidFill>
                  <a:effectLst/>
                  <a:uLnTx/>
                  <a:uFillTx/>
                  <a:latin typeface="Tahoma" panose="020B0604030504040204" pitchFamily="34" charset="0"/>
                  <a:ea typeface="ＭＳ Ｐゴシック" panose="020B0600070205080204" pitchFamily="34" charset="-128"/>
                  <a:cs typeface="+mn-cs"/>
                </a:rPr>
                <a:t>”</a:t>
              </a:r>
              <a:endParaRPr kumimoji="0" lang="en-US" altLang="en-US" sz="2000" b="0" i="0" u="none" strike="noStrike" kern="1200" cap="none" spc="0" normalizeH="0" baseline="0" noProof="0" dirty="0">
                <a:ln>
                  <a:noFill/>
                </a:ln>
                <a:solidFill>
                  <a:srgbClr val="000099"/>
                </a:solidFill>
                <a:effectLst/>
                <a:uLnTx/>
                <a:uFillTx/>
                <a:latin typeface="Tahoma" panose="020B0604030504040204" pitchFamily="34" charset="0"/>
                <a:ea typeface="ＭＳ Ｐゴシック" panose="020B0600070205080204" pitchFamily="34" charset="-128"/>
                <a:cs typeface="+mn-cs"/>
              </a:endParaRPr>
            </a:p>
          </p:txBody>
        </p:sp>
        <p:sp>
          <p:nvSpPr>
            <p:cNvPr id="65" name="Line 17">
              <a:extLst>
                <a:ext uri="{FF2B5EF4-FFF2-40B4-BE49-F238E27FC236}">
                  <a16:creationId xmlns:a16="http://schemas.microsoft.com/office/drawing/2014/main" id="{FF049043-4FEA-C546-ADC2-E314E7D23CA5}"/>
                </a:ext>
              </a:extLst>
            </p:cNvPr>
            <p:cNvSpPr>
              <a:spLocks noChangeShapeType="1"/>
            </p:cNvSpPr>
            <p:nvPr/>
          </p:nvSpPr>
          <p:spPr bwMode="auto">
            <a:xfrm flipV="1">
              <a:off x="5101779" y="308224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sp>
          <p:nvSpPr>
            <p:cNvPr id="66" name="Line 19">
              <a:extLst>
                <a:ext uri="{FF2B5EF4-FFF2-40B4-BE49-F238E27FC236}">
                  <a16:creationId xmlns:a16="http://schemas.microsoft.com/office/drawing/2014/main" id="{F55903EC-FD0A-654A-913F-52F13FFBE690}"/>
                </a:ext>
              </a:extLst>
            </p:cNvPr>
            <p:cNvSpPr>
              <a:spLocks noChangeShapeType="1"/>
            </p:cNvSpPr>
            <p:nvPr/>
          </p:nvSpPr>
          <p:spPr bwMode="auto">
            <a:xfrm flipV="1">
              <a:off x="7673529" y="3088593"/>
              <a:ext cx="0" cy="446088"/>
            </a:xfrm>
            <a:prstGeom prst="line">
              <a:avLst/>
            </a:prstGeom>
            <a:noFill/>
            <a:ln w="19050">
              <a:solidFill>
                <a:srgbClr val="000099"/>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ahoma" charset="0"/>
                <a:ea typeface="ＭＳ Ｐゴシック" charset="0"/>
                <a:cs typeface="+mn-cs"/>
              </a:endParaRPr>
            </a:p>
          </p:txBody>
        </p:sp>
        <p:pic>
          <p:nvPicPr>
            <p:cNvPr id="67" name="Picture 20" descr="alarm_clock_ringing">
              <a:extLst>
                <a:ext uri="{FF2B5EF4-FFF2-40B4-BE49-F238E27FC236}">
                  <a16:creationId xmlns:a16="http://schemas.microsoft.com/office/drawing/2014/main" id="{DF906935-706B-2B43-B876-CAD3FE51C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5043" y="3238052"/>
              <a:ext cx="646558" cy="622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1">
            <a:extLst>
              <a:ext uri="{FF2B5EF4-FFF2-40B4-BE49-F238E27FC236}">
                <a16:creationId xmlns:a16="http://schemas.microsoft.com/office/drawing/2014/main" id="{04CEDEED-587A-DF46-A338-0F70AC9A28A9}"/>
              </a:ext>
            </a:extLst>
          </p:cNvPr>
          <p:cNvSpPr txBox="1">
            <a:spLocks noChangeArrowheads="1"/>
          </p:cNvSpPr>
          <p:nvPr/>
        </p:nvSpPr>
        <p:spPr bwMode="auto">
          <a:xfrm>
            <a:off x="876300" y="6343507"/>
            <a:ext cx="10018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chemeClr val="tx1"/>
                </a:solidFill>
                <a:latin typeface="Tahoma" panose="020B0604030504040204" pitchFamily="34" charset="0"/>
                <a:ea typeface="ＭＳ Ｐゴシック" panose="020B0600070205080204" pitchFamily="34" charset="-128"/>
              </a:defRPr>
            </a:lvl1pPr>
            <a:lvl2pPr marL="742950" indent="-285750">
              <a:defRPr sz="1600">
                <a:solidFill>
                  <a:schemeClr val="tx1"/>
                </a:solidFill>
                <a:latin typeface="Tahoma" panose="020B0604030504040204" pitchFamily="34" charset="0"/>
                <a:ea typeface="ＭＳ Ｐゴシック" panose="020B0600070205080204" pitchFamily="34" charset="-128"/>
              </a:defRPr>
            </a:lvl2pPr>
            <a:lvl3pPr marL="1143000" indent="-228600">
              <a:defRPr sz="1600">
                <a:solidFill>
                  <a:schemeClr val="tx1"/>
                </a:solidFill>
                <a:latin typeface="Tahoma" panose="020B0604030504040204" pitchFamily="34" charset="0"/>
                <a:ea typeface="ＭＳ Ｐゴシック" panose="020B0600070205080204" pitchFamily="34" charset="-128"/>
              </a:defRPr>
            </a:lvl3pPr>
            <a:lvl4pPr marL="1600200" indent="-228600">
              <a:defRPr sz="1600">
                <a:solidFill>
                  <a:schemeClr val="tx1"/>
                </a:solidFill>
                <a:latin typeface="Tahoma" panose="020B0604030504040204" pitchFamily="34" charset="0"/>
                <a:ea typeface="ＭＳ Ｐゴシック" panose="020B0600070205080204" pitchFamily="34" charset="-128"/>
              </a:defRPr>
            </a:lvl4pPr>
            <a:lvl5pPr marL="2057400" indent="-228600">
              <a:defRPr sz="1600">
                <a:solidFill>
                  <a:schemeClr val="tx1"/>
                </a:solidFill>
                <a:latin typeface="Tahoma" panose="020B060403050404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Tahoma" panose="020B060403050404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Check out the online interactive exercises for more examples: h</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ttp://</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gaia.cs.umass.edu</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kurose_ross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/interactive/</a:t>
            </a:r>
          </a:p>
        </p:txBody>
      </p:sp>
      <p:grpSp>
        <p:nvGrpSpPr>
          <p:cNvPr id="4" name="Group 3">
            <a:extLst>
              <a:ext uri="{FF2B5EF4-FFF2-40B4-BE49-F238E27FC236}">
                <a16:creationId xmlns:a16="http://schemas.microsoft.com/office/drawing/2014/main" id="{32E77073-7604-A04F-8597-12BF5941CCE7}"/>
              </a:ext>
            </a:extLst>
          </p:cNvPr>
          <p:cNvGrpSpPr/>
          <p:nvPr/>
        </p:nvGrpSpPr>
        <p:grpSpPr>
          <a:xfrm>
            <a:off x="1304479" y="4827690"/>
            <a:ext cx="10446405" cy="940044"/>
            <a:chOff x="1837879" y="3151290"/>
            <a:chExt cx="10446405" cy="940044"/>
          </a:xfrm>
        </p:grpSpPr>
        <p:sp>
          <p:nvSpPr>
            <p:cNvPr id="69" name="Rectangle 68">
              <a:extLst>
                <a:ext uri="{FF2B5EF4-FFF2-40B4-BE49-F238E27FC236}">
                  <a16:creationId xmlns:a16="http://schemas.microsoft.com/office/drawing/2014/main" id="{6D88E7C6-ABA1-FA45-A2D5-10F964EB5DB8}"/>
                </a:ext>
              </a:extLst>
            </p:cNvPr>
            <p:cNvSpPr/>
            <p:nvPr/>
          </p:nvSpPr>
          <p:spPr>
            <a:xfrm>
              <a:off x="1837879" y="3151290"/>
              <a:ext cx="9532486" cy="52228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Text Box 7">
              <a:extLst>
                <a:ext uri="{FF2B5EF4-FFF2-40B4-BE49-F238E27FC236}">
                  <a16:creationId xmlns:a16="http://schemas.microsoft.com/office/drawing/2014/main" id="{2F6AE672-95B4-DF44-B435-567781B49E2D}"/>
                </a:ext>
              </a:extLst>
            </p:cNvPr>
            <p:cNvSpPr txBox="1">
              <a:spLocks noChangeArrowheads="1"/>
            </p:cNvSpPr>
            <p:nvPr/>
          </p:nvSpPr>
          <p:spPr bwMode="auto">
            <a:xfrm>
              <a:off x="1837879" y="3151831"/>
              <a:ext cx="10018644" cy="4616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ourier" pitchFamily="2"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pitchFamily="2"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(1-</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DevRTT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 + </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r>
                <a:rPr kumimoji="0" lang="en-US" sz="2400" b="1" i="0" u="none" strike="noStrike" kern="1200" cap="none" spc="0" normalizeH="0" baseline="0" noProof="0" dirty="0" err="1">
                  <a:ln>
                    <a:noFill/>
                  </a:ln>
                  <a:solidFill>
                    <a:prstClr val="black"/>
                  </a:solidFill>
                  <a:effectLst/>
                  <a:uLnTx/>
                  <a:uFillTx/>
                  <a:latin typeface="Courier New" charset="0"/>
                  <a:ea typeface="ＭＳ Ｐゴシック" charset="0"/>
                  <a:cs typeface="+mn-cs"/>
                </a:rPr>
                <a:t>SampleRTT-EstimatedRTT</a:t>
              </a:r>
              <a:r>
                <a:rPr kumimoji="0" lang="en-US" sz="2400" b="1" i="0" u="none" strike="noStrike" kern="1200" cap="none" spc="0" normalizeH="0" baseline="0" noProof="0" dirty="0">
                  <a:ln>
                    <a:noFill/>
                  </a:ln>
                  <a:solidFill>
                    <a:prstClr val="black"/>
                  </a:solidFill>
                  <a:effectLst/>
                  <a:uLnTx/>
                  <a:uFillTx/>
                  <a:latin typeface="Courier New" charset="0"/>
                  <a:ea typeface="ＭＳ Ｐゴシック" charset="0"/>
                  <a:cs typeface="+mn-cs"/>
                </a:rPr>
                <a:t>|</a:t>
              </a:r>
            </a:p>
          </p:txBody>
        </p:sp>
        <p:sp>
          <p:nvSpPr>
            <p:cNvPr id="61" name="Text Box 12">
              <a:extLst>
                <a:ext uri="{FF2B5EF4-FFF2-40B4-BE49-F238E27FC236}">
                  <a16:creationId xmlns:a16="http://schemas.microsoft.com/office/drawing/2014/main" id="{D33A459F-5B30-B942-A281-437341BBF16B}"/>
                </a:ext>
              </a:extLst>
            </p:cNvPr>
            <p:cNvSpPr txBox="1">
              <a:spLocks noChangeArrowheads="1"/>
            </p:cNvSpPr>
            <p:nvPr/>
          </p:nvSpPr>
          <p:spPr bwMode="auto">
            <a:xfrm>
              <a:off x="8898147" y="3694459"/>
              <a:ext cx="3386137" cy="396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1600">
                  <a:solidFill>
                    <a:schemeClr val="tx1"/>
                  </a:solidFill>
                  <a:latin typeface="Tahoma" charset="0"/>
                  <a:ea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rPr>
                <a:t>(typically, </a:t>
              </a:r>
              <a:r>
                <a:rPr kumimoji="0" lang="en-US" sz="2000" b="0"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a:t>
              </a:r>
              <a:r>
                <a:rPr kumimoji="0" lang="en-US" sz="2000" b="1" i="0" u="none" strike="noStrike" kern="1200" cap="none" spc="0" normalizeH="0" baseline="0" noProof="0" dirty="0">
                  <a:ln>
                    <a:noFill/>
                  </a:ln>
                  <a:solidFill>
                    <a:prstClr val="black"/>
                  </a:solidFill>
                  <a:effectLst/>
                  <a:uLnTx/>
                  <a:uFillTx/>
                  <a:latin typeface="Courier New" charset="0"/>
                  <a:ea typeface="ＭＳ Ｐゴシック" charset="0"/>
                  <a:cs typeface="+mn-cs"/>
                  <a:sym typeface="Symbol" charset="0"/>
                </a:rPr>
                <a:t> </a:t>
              </a:r>
              <a:r>
                <a:rPr kumimoji="0" lang="en-US" sz="20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sym typeface="Symbol" charset="0"/>
                </a:rPr>
                <a:t>= 0.25)</a:t>
              </a:r>
            </a:p>
          </p:txBody>
        </p:sp>
      </p:grpSp>
      <p:sp>
        <p:nvSpPr>
          <p:cNvPr id="16" name="Rectangle 5">
            <a:extLst>
              <a:ext uri="{FF2B5EF4-FFF2-40B4-BE49-F238E27FC236}">
                <a16:creationId xmlns:a16="http://schemas.microsoft.com/office/drawing/2014/main" id="{4DBD9BE8-0206-984D-9734-DB015980BF63}"/>
              </a:ext>
            </a:extLst>
          </p:cNvPr>
          <p:cNvSpPr txBox="1">
            <a:spLocks noChangeArrowheads="1"/>
          </p:cNvSpPr>
          <p:nvPr/>
        </p:nvSpPr>
        <p:spPr>
          <a:xfrm>
            <a:off x="660538" y="4192141"/>
            <a:ext cx="11327678" cy="54496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altLang="en-US" sz="2800" b="1" i="0" u="none" strike="noStrike" kern="1200" cap="none" spc="0" normalizeH="0" baseline="0" noProof="0" dirty="0" err="1">
                <a:ln>
                  <a:noFill/>
                </a:ln>
                <a:solidFill>
                  <a:prstClr val="black"/>
                </a:solidFill>
                <a:effectLst/>
                <a:uLnTx/>
                <a:uFillTx/>
                <a:latin typeface="Courier New" panose="02070309020205020404" pitchFamily="49" charset="0"/>
                <a:ea typeface="ＭＳ Ｐゴシック" panose="020B0600070205080204" pitchFamily="34" charset="-128"/>
                <a:cs typeface="Courier New" panose="02070309020205020404" pitchFamily="49" charset="0"/>
              </a:rPr>
              <a:t>DevRTT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EWMA of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SampleRTT</a:t>
            </a:r>
            <a:r>
              <a:rPr kumimoji="0" lang="en-US" altLang="en-US" sz="2800" b="1" i="0" u="none" strike="noStrike" kern="1200" cap="none" spc="0" normalizeH="0" baseline="0" noProof="0" dirty="0">
                <a:ln>
                  <a:noFill/>
                </a:ln>
                <a:solidFill>
                  <a:prstClr val="black"/>
                </a:solidFill>
                <a:effectLst/>
                <a:uLnTx/>
                <a:uFillTx/>
                <a:latin typeface="Courier" pitchFamily="2" charset="0"/>
                <a:ea typeface="ＭＳ Ｐゴシック" panose="020B0600070205080204" pitchFamily="34" charset="-128"/>
                <a:cs typeface="+mn-cs"/>
              </a:rPr>
              <a:t> </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deviation from </a:t>
            </a:r>
            <a:r>
              <a:rPr kumimoji="0" lang="en-US" altLang="en-US" sz="2800" b="1" i="0" u="none" strike="noStrike" kern="1200" cap="none" spc="0" normalizeH="0" baseline="0" noProof="0" dirty="0" err="1">
                <a:ln>
                  <a:noFill/>
                </a:ln>
                <a:solidFill>
                  <a:prstClr val="black"/>
                </a:solidFill>
                <a:effectLst/>
                <a:uLnTx/>
                <a:uFillTx/>
                <a:latin typeface="Courier" pitchFamily="2" charset="0"/>
                <a:ea typeface="ＭＳ Ｐゴシック" panose="020B0600070205080204" pitchFamily="34" charset="-128"/>
                <a:cs typeface="+mn-cs"/>
              </a:rPr>
              <a:t>EstimatedRTT</a:t>
            </a: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34" charset="-128"/>
                <a:cs typeface="+mn-cs"/>
              </a:rPr>
              <a:t>: </a:t>
            </a:r>
          </a:p>
        </p:txBody>
      </p:sp>
      <p:sp>
        <p:nvSpPr>
          <p:cNvPr id="18" name="Slide Number Placeholder 2">
            <a:extLst>
              <a:ext uri="{FF2B5EF4-FFF2-40B4-BE49-F238E27FC236}">
                <a16:creationId xmlns:a16="http://schemas.microsoft.com/office/drawing/2014/main" id="{0FC6F86E-C16B-C949-B055-1DD32A860108}"/>
              </a:ext>
            </a:extLst>
          </p:cNvPr>
          <p:cNvSpPr>
            <a:spLocks noGrp="1"/>
          </p:cNvSpPr>
          <p:nvPr>
            <p:ph type="sldNum" sz="quarter" idx="4"/>
          </p:nvPr>
        </p:nvSpPr>
        <p:spPr>
          <a:xfrm>
            <a:off x="9219616" y="6443089"/>
            <a:ext cx="2743200" cy="365125"/>
          </a:xfrm>
        </p:spPr>
        <p:txBody>
          <a:bodyPr/>
          <a:lstStyle/>
          <a:p>
            <a:r>
              <a:rPr lang="en-US"/>
              <a:t>Transport Layer: 3-</a:t>
            </a:r>
            <a:fld id="{C4204591-24BD-A542-B9D5-F8D8A88D2FEE}" type="slidenum">
              <a:rPr lang="en-US" smtClean="0"/>
              <a:pPr/>
              <a:t>9</a:t>
            </a:fld>
            <a:endParaRPr lang="en-US" dirty="0"/>
          </a:p>
        </p:txBody>
      </p:sp>
    </p:spTree>
    <p:extLst>
      <p:ext uri="{BB962C8B-B14F-4D97-AF65-F5344CB8AC3E}">
        <p14:creationId xmlns:p14="http://schemas.microsoft.com/office/powerpoint/2010/main" val="139230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8882</TotalTime>
  <Words>4855</Words>
  <Application>Microsoft Office PowerPoint</Application>
  <PresentationFormat>Geniş ekran</PresentationFormat>
  <Paragraphs>711</Paragraphs>
  <Slides>30</Slides>
  <Notes>30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30</vt:i4>
      </vt:variant>
    </vt:vector>
  </HeadingPairs>
  <TitlesOfParts>
    <vt:vector size="42" baseType="lpstr">
      <vt:lpstr>Arial</vt:lpstr>
      <vt:lpstr>Arial Narrow</vt:lpstr>
      <vt:lpstr>Calibri</vt:lpstr>
      <vt:lpstr>Calibri Light</vt:lpstr>
      <vt:lpstr>Courier</vt:lpstr>
      <vt:lpstr>Courier New</vt:lpstr>
      <vt:lpstr>Courier Std</vt:lpstr>
      <vt:lpstr>Gill Sans MT</vt:lpstr>
      <vt:lpstr>Tahoma</vt:lpstr>
      <vt:lpstr>Times New Roman</vt:lpstr>
      <vt:lpstr>Wingdings</vt:lpstr>
      <vt:lpstr>Office Theme</vt:lpstr>
      <vt:lpstr>PowerPoint Sunusu</vt:lpstr>
      <vt:lpstr>Chapter 3: roadmap</vt:lpstr>
      <vt:lpstr>TCP: overview  RFCs: 793,1122, 2018, 5681, 7323</vt:lpstr>
      <vt:lpstr>TCP segment structure</vt:lpstr>
      <vt:lpstr>TCP sequence numbers, ACKs</vt:lpstr>
      <vt:lpstr>TCP sequence numbers, ACKs</vt:lpstr>
      <vt:lpstr>TCP round trip time, timeout</vt:lpstr>
      <vt:lpstr>TCP round trip time, timeout</vt:lpstr>
      <vt:lpstr>TCP round trip time, timeout</vt:lpstr>
      <vt:lpstr>TCP Sender (simplified)</vt:lpstr>
      <vt:lpstr>TCP Receiver: ACK generation [RFC 5681]</vt:lpstr>
      <vt:lpstr>TCP: retransmission scenarios</vt:lpstr>
      <vt:lpstr>TCP: retransmission scenarios</vt:lpstr>
      <vt:lpstr>TCP fast retransmit</vt:lpstr>
      <vt:lpstr>Chapter 3: roadmap</vt:lpstr>
      <vt:lpstr>TCP flow control</vt:lpstr>
      <vt:lpstr>TCP flow control</vt:lpstr>
      <vt:lpstr>TCP flow control</vt:lpstr>
      <vt:lpstr>TCP flow control</vt:lpstr>
      <vt:lpstr>TCP flow control</vt:lpstr>
      <vt:lpstr>TCP flow control</vt:lpstr>
      <vt:lpstr>TCP connection management</vt:lpstr>
      <vt:lpstr>Agreeing to establish a connection</vt:lpstr>
      <vt:lpstr>2-way handshake scenarios</vt:lpstr>
      <vt:lpstr>2-way handshake scenarios</vt:lpstr>
      <vt:lpstr>2-way handshake scenarios</vt:lpstr>
      <vt:lpstr>TCP 3-way handshake</vt:lpstr>
      <vt:lpstr>A human 3-way handshake protocol</vt:lpstr>
      <vt:lpstr>Closing a TCP connection</vt:lpstr>
      <vt:lpstr>Chapter 3: roadmap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yakup bakış</cp:lastModifiedBy>
  <cp:revision>401</cp:revision>
  <dcterms:created xsi:type="dcterms:W3CDTF">2020-01-18T07:24:59Z</dcterms:created>
  <dcterms:modified xsi:type="dcterms:W3CDTF">2026-03-29T22:38:49Z</dcterms:modified>
</cp:coreProperties>
</file>