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960" r:id="rId2"/>
    <p:sldId id="1044" r:id="rId3"/>
    <p:sldId id="1096" r:id="rId4"/>
    <p:sldId id="1203" r:id="rId5"/>
    <p:sldId id="1098" r:id="rId6"/>
    <p:sldId id="1099" r:id="rId7"/>
    <p:sldId id="1100" r:id="rId8"/>
    <p:sldId id="1101" r:id="rId9"/>
    <p:sldId id="1102" r:id="rId10"/>
    <p:sldId id="1104" r:id="rId11"/>
    <p:sldId id="1108" r:id="rId12"/>
    <p:sldId id="1106" r:id="rId13"/>
    <p:sldId id="1107" r:id="rId14"/>
    <p:sldId id="1110" r:id="rId15"/>
    <p:sldId id="1111" r:id="rId16"/>
    <p:sldId id="1112" r:id="rId17"/>
    <p:sldId id="1198" r:id="rId18"/>
    <p:sldId id="1124" r:id="rId19"/>
    <p:sldId id="1125" r:id="rId20"/>
    <p:sldId id="1113" r:id="rId21"/>
    <p:sldId id="1199" r:id="rId22"/>
    <p:sldId id="1114" r:id="rId23"/>
    <p:sldId id="1115" r:id="rId24"/>
    <p:sldId id="1116" r:id="rId25"/>
    <p:sldId id="1200" r:id="rId26"/>
    <p:sldId id="1201" r:id="rId27"/>
    <p:sldId id="1117" r:id="rId28"/>
    <p:sldId id="1202" r:id="rId29"/>
    <p:sldId id="1119" r:id="rId30"/>
    <p:sldId id="104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729"/>
  </p:normalViewPr>
  <p:slideViewPr>
    <p:cSldViewPr snapToGrid="0" snapToObjects="1">
      <p:cViewPr varScale="1">
        <p:scale>
          <a:sx n="64" d="100"/>
          <a:sy n="64" d="100"/>
        </p:scale>
        <p:origin x="72" y="120"/>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1 - Chapter 3 Transport Layer</a:t>
            </a:r>
            <a:endParaRPr lang="tr-TR" dirty="0"/>
          </a:p>
          <a:p>
            <a:r>
              <a:rPr lang="tr-TR" dirty="0"/>
              <a:t>Kitap bağlantısı (Kurose &amp; Ross, Chapter 3, s. 227): kısa alıntı: "TCP is said to be connection-oriented".</a:t>
            </a:r>
            <a:endParaRPr lang="tr-TR" dirty="0"/>
          </a:p>
          <a:p>
            <a:r>
              <a:rPr lang="tr-TR" dirty="0"/>
              <a:t>Bu slaytta önceki haftadaki RDT ilkelerinin TCP’ye nasıl dönüştüğünü hatırlatın. TCP gerçek Internet’te güvenilir, sıralı, bağlantı temelli byte stream hizmeti verir; ama bunu IP’nin güvenilmez datagram hizmetinin üstünde yapar.</a:t>
            </a:r>
            <a:endParaRPr lang="tr-TR" dirty="0"/>
          </a:p>
          <a:p>
            <a:r>
              <a:rPr lang="tr-TR" dirty="0"/>
              <a:t>Roadmap maddelerini TCP içinde dört ana başlık olarak bağlayın: segment structure hangi alanların taşındığını, reliable data transfer sequence/ACK/timer mantığını, flow control alıcı bufferını, connection management ise başlangıç ve bitiş el sıkışmalarını açıklar.</a:t>
            </a:r>
            <a:endParaRPr lang="tr-TR" dirty="0"/>
          </a:p>
          <a:p>
            <a:r>
              <a:rPr lang="tr-TR" dirty="0"/>
              <a:t>Slayttaki görünür anahtarlar: Computer Networking: A Top-Down Approach, 8, th, edition, Jim Kurose, Keith Ross, Pearson, 2020, Chapter 3, Transport Layer, A note on the use of these PowerPoint slides:, We’, re making these slides freely available to all (faculty, students, readers). They’re in PowerPoint form so you see the animations; and can add, modify, and delete slides (including this one) and slide content to suit your needs. They obviously represent a, lot, of work on our part. In return for use, we only ask the following:, If you use these slides (e.g., in a class) that you mention their source (after all, we’, d like people to use our book!), If you post any slides on a www site, that you note that they are adap.</a:t>
            </a:r>
            <a:endParaRPr lang="tr-TR" dirty="0"/>
          </a:p>
          <a:p>
            <a:r>
              <a:rPr lang="tr-TR" dirty="0"/>
              <a:t>Kısa soru: TCP güvenilirliği network layer’dan mı miras alır, yoksa uçlarda kendisi mi kurar? Beklenen cevap: uçlarda kendisi kurar.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ns2:creationId val="2792661257"/>
      </p:ext>
    </p:extLst>
  </p:cSld>
  <p:clrMapOvr>
    <a:masterClrMapping/>
  </p:clrMapOvr>
</p:notes>
</file>

<file path=ppt/notesSlides/notesSlide1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10 - TCP Sender</a:t>
            </a:r>
            <a:endParaRPr lang="tr-TR" dirty="0"/>
          </a:p>
          <a:p>
            <a:r>
              <a:rPr lang="tr-TR" dirty="0"/>
              <a:t>Kitap bağlantısı (Kurose &amp; Ross, Chapter 3, s. 239): kısa alıntı: "single retransmission timer".</a:t>
            </a:r>
            <a:endParaRPr lang="tr-TR" dirty="0"/>
          </a:p>
          <a:p>
            <a:r>
              <a:rPr lang="tr-TR" dirty="0"/>
              <a:t>TCP sender algoritmasını olay tabanlı okuyun: uygulamadan veri gelirse segment yapılır, sequence number atanır ve gerekiyorsa timer başlatılır; timeout olursa en eski ACK almamış segment yeniden gönderilir; ACK gelirse SendBase ilerletilir.</a:t>
            </a:r>
            <a:endParaRPr lang="tr-TR" dirty="0"/>
          </a:p>
          <a:p>
            <a:r>
              <a:rPr lang="tr-TR" dirty="0"/>
              <a:t>Receiver ACK generation tablosunda delayed ACK, cumulative ACK ve duplicate ACK davranışlarını açıklayın. Out-of-order segment gap oluşturduğunda receiver beklediği byte için duplicate ACK göndererek sender’a eksikliği sezdirir.</a:t>
            </a:r>
            <a:endParaRPr lang="tr-TR" dirty="0"/>
          </a:p>
          <a:p>
            <a:r>
              <a:rPr lang="tr-TR" dirty="0"/>
              <a:t>Slayttaki görünür anahtarlar: TCP Sender, (simplified), event: data received from application, create segment with seq #, seq # is byte-stream number of first data byte in segment, start timer if not already running, think of timer as for oldest, unACKed, segment, expiration interval:, TimeOutInterval, event: timeout, retransmit segment that caused timeout, restart timer, event: ACK received, if ACK acknowledges previously, unACKed, segments, update what is known to be, ACKed, start timer if there are still, unACKed, segments, Transport Layer: 3-, 10.</a:t>
            </a:r>
            <a:endParaRPr lang="tr-TR" dirty="0"/>
          </a:p>
          <a:p>
            <a:r>
              <a:rPr lang="tr-TR" dirty="0"/>
              <a:t>Kısa soru: TCP’de timer her segment için ayrı ayrı mı anlatılıyor? Kitabın basitleştirmesinde tek retransmission timer kullanılır.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018937782"/>
      </p:ext>
    </p:extLst>
  </p:cSld>
  <p:clrMapOvr>
    <a:masterClrMapping/>
  </p:clrMapOvr>
</p:notes>
</file>

<file path=ppt/notesSlides/notesSlide1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11 - TCP Receiver: ACK generation</a:t>
            </a:r>
            <a:endParaRPr lang="tr-TR" dirty="0"/>
          </a:p>
          <a:p>
            <a:r>
              <a:rPr lang="tr-TR" dirty="0"/>
              <a:t>Kitap bağlantısı (Kurose &amp; Ross, Chapter 3, s. 239): kısa alıntı: "single retransmission timer".</a:t>
            </a:r>
            <a:endParaRPr lang="tr-TR" dirty="0"/>
          </a:p>
          <a:p>
            <a:r>
              <a:rPr lang="tr-TR" dirty="0"/>
              <a:t>TCP sender algoritmasını olay tabanlı okuyun: uygulamadan veri gelirse segment yapılır, sequence number atanır ve gerekiyorsa timer başlatılır; timeout olursa en eski ACK almamış segment yeniden gönderilir; ACK gelirse SendBase ilerletilir.</a:t>
            </a:r>
            <a:endParaRPr lang="tr-TR" dirty="0"/>
          </a:p>
          <a:p>
            <a:r>
              <a:rPr lang="tr-TR" dirty="0"/>
              <a:t>Receiver ACK generation tablosunda delayed ACK, cumulative ACK ve duplicate ACK davranışlarını açıklayın. Out-of-order segment gap oluşturduğunda receiver beklediği byte için duplicate ACK göndererek sender’a eksikliği sezdirir.</a:t>
            </a:r>
            <a:endParaRPr lang="tr-TR" dirty="0"/>
          </a:p>
          <a:p>
            <a:r>
              <a:rPr lang="tr-TR" dirty="0"/>
              <a:t>Slayttaki görünür anahtarlar: TCP Receiver: ACK generation, [RFC 5681], Event at receiver, arrival of in-order segment with, expected seq #. All data up to, expected seq # already, ACKed, arrival of in-order segment with, expected seq #. One other, segment has ACK pending, arrival of out-of-order segment, higher-than-expect seq. # ., Gap detected, arrival of segment that, partially or completely fills gap, TCP receiver action, delayed ACK. Wait up to 500ms, for next segment. If no next segment,, send ACK, immediately send single cumulative, ACK,, ACKing, both in-order segments, immediately send, duplicate ACK, ,, indicating seq. # of next expected byte, immediate send ACK, provided that, segment starts at lower end of ga.</a:t>
            </a:r>
            <a:endParaRPr lang="tr-TR" dirty="0"/>
          </a:p>
          <a:p>
            <a:r>
              <a:rPr lang="tr-TR" dirty="0"/>
              <a:t>Kısa soru: TCP’de timer her segment için ayrı ayrı mı anlatılıyor? Kitabın basitleştirmesinde tek retransmission timer kullanılır.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935711164"/>
      </p:ext>
    </p:extLst>
  </p:cSld>
  <p:clrMapOvr>
    <a:masterClrMapping/>
  </p:clrMapOvr>
</p:notes>
</file>

<file path=ppt/notesSlides/notesSlide1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12 - TCP: retransmission scenarios</a:t>
            </a:r>
            <a:endParaRPr lang="tr-TR" dirty="0"/>
          </a:p>
          <a:p>
            <a:r>
              <a:rPr lang="tr-TR" dirty="0"/>
              <a:t>Kitap bağlantısı (Kurose &amp; Ross, Chapter 3, s. 239): kısa alıntı: "single retransmission timer".</a:t>
            </a:r>
            <a:endParaRPr lang="tr-TR" dirty="0"/>
          </a:p>
          <a:p>
            <a:r>
              <a:rPr lang="tr-TR" dirty="0"/>
              <a:t>Retransmission senaryolarını çizimdeki zaman akışıyla anlatın. Lost ACK durumunda sender veri kayboldu sanabilir ve timeout sonrası tekrar gönderir; cumulative ACK daha ileri bir byte’ı onaylıyorsa eski ACK kaybı sorun olmadan örtülür.</a:t>
            </a:r>
            <a:endParaRPr lang="tr-TR" dirty="0"/>
          </a:p>
          <a:p>
            <a:r>
              <a:rPr lang="tr-TR" dirty="0"/>
              <a:t>Fast retransmit’te üç duplicate ACK fikrini vurgulayın. Sender timeout beklemeden bir segmentin kaybolduğunu tahmin eder çünkü receiver sürekli aynı next expected byte’ı istemektedir. Bu mekanizma kayba daha hızlı tepki verir.</a:t>
            </a:r>
            <a:endParaRPr lang="tr-TR" dirty="0"/>
          </a:p>
          <a:p>
            <a:r>
              <a:rPr lang="tr-TR" dirty="0"/>
              <a:t>Slayttaki görünür anahtarlar: TCP: retransmission scenarios, lost ACK scenario, Host B, Host A, Seq=92, 8 bytes of data, Seq=92, 8 bytes of data, ACK=100, X, ACK=100, timeout, premature timeout, Host B, Host A, Seq=92, 8, bytes of data, ACK=120, timeout, ACK=100, ACK=120, SendBase, =100, SendBase, =120, SendBase, =120, Seq=92, 8 bytes of data, Seq=100, 20 bytes of data, SendBase, =92, send cumulative, ACK for 120, Transport Layer: 3-, 12.</a:t>
            </a:r>
            <a:endParaRPr lang="tr-TR" dirty="0"/>
          </a:p>
          <a:p>
            <a:r>
              <a:rPr lang="tr-TR" dirty="0"/>
              <a:t>Vurgu: Duplicate ACK kesin kanıt değil güçlü ipucudur; TCP performans için bu ipucunu kullanır.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927058747"/>
      </p:ext>
    </p:extLst>
  </p:cSld>
  <p:clrMapOvr>
    <a:masterClrMapping/>
  </p:clrMapOvr>
</p:notes>
</file>

<file path=ppt/notesSlides/notesSlide1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13 - TCP: retransmission scenarios</a:t>
            </a:r>
            <a:endParaRPr lang="tr-TR" dirty="0"/>
          </a:p>
          <a:p>
            <a:r>
              <a:rPr lang="tr-TR" dirty="0"/>
              <a:t>Kitap bağlantısı (Kurose &amp; Ross, Chapter 3, s. 239): kısa alıntı: "single retransmission timer".</a:t>
            </a:r>
            <a:endParaRPr lang="tr-TR" dirty="0"/>
          </a:p>
          <a:p>
            <a:r>
              <a:rPr lang="tr-TR" dirty="0"/>
              <a:t>Retransmission senaryolarını çizimdeki zaman akışıyla anlatın. Lost ACK durumunda sender veri kayboldu sanabilir ve timeout sonrası tekrar gönderir; cumulative ACK daha ileri bir byte’ı onaylıyorsa eski ACK kaybı sorun olmadan örtülür.</a:t>
            </a:r>
            <a:endParaRPr lang="tr-TR" dirty="0"/>
          </a:p>
          <a:p>
            <a:r>
              <a:rPr lang="tr-TR" dirty="0"/>
              <a:t>Fast retransmit’te üç duplicate ACK fikrini vurgulayın. Sender timeout beklemeden bir segmentin kaybolduğunu tahmin eder çünkü receiver sürekli aynı next expected byte’ı istemektedir. Bu mekanizma kayba daha hızlı tepki verir.</a:t>
            </a:r>
            <a:endParaRPr lang="tr-TR" dirty="0"/>
          </a:p>
          <a:p>
            <a:r>
              <a:rPr lang="tr-TR" dirty="0"/>
              <a:t>Slayttaki görünür anahtarlar: TCP: retransmission scenarios, cumulative ACK covers for earlier lost ACK, Host B, Host A, Seq=92, 8 bytes of data, Seq=120, 15 bytes of data, Seq=100, 20 bytes of data, X, ACK=100, ACK=120, Transport Layer: 3-, 13.</a:t>
            </a:r>
            <a:endParaRPr lang="tr-TR" dirty="0"/>
          </a:p>
          <a:p>
            <a:r>
              <a:rPr lang="tr-TR" dirty="0"/>
              <a:t>Vurgu: Duplicate ACK kesin kanıt değil güçlü ipucudur; TCP performans için bu ipucunu kullanır.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834343321"/>
      </p:ext>
    </p:extLst>
  </p:cSld>
  <p:clrMapOvr>
    <a:masterClrMapping/>
  </p:clrMapOvr>
</p:notes>
</file>

<file path=ppt/notesSlides/notesSlide1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14 - TCP fast retransmit</a:t>
            </a:r>
            <a:endParaRPr lang="tr-TR" dirty="0"/>
          </a:p>
          <a:p>
            <a:r>
              <a:rPr lang="tr-TR" dirty="0"/>
              <a:t>Kitap bağlantısı (Kurose &amp; Ross, Chapter 3, s. 239): kısa alıntı: "single retransmission timer".</a:t>
            </a:r>
            <a:endParaRPr lang="tr-TR" dirty="0"/>
          </a:p>
          <a:p>
            <a:r>
              <a:rPr lang="tr-TR" dirty="0"/>
              <a:t>Retransmission senaryolarını çizimdeki zaman akışıyla anlatın. Lost ACK durumunda sender veri kayboldu sanabilir ve timeout sonrası tekrar gönderir; cumulative ACK daha ileri bir byte’ı onaylıyorsa eski ACK kaybı sorun olmadan örtülür.</a:t>
            </a:r>
            <a:endParaRPr lang="tr-TR" dirty="0"/>
          </a:p>
          <a:p>
            <a:r>
              <a:rPr lang="tr-TR" dirty="0"/>
              <a:t>Fast retransmit’te üç duplicate ACK fikrini vurgulayın. Sender timeout beklemeden bir segmentin kaybolduğunu tahmin eder çünkü receiver sürekli aynı next expected byte’ı istemektedir. Bu mekanizma kayba daha hızlı tepki verir.</a:t>
            </a:r>
            <a:endParaRPr lang="tr-TR" dirty="0"/>
          </a:p>
          <a:p>
            <a:r>
              <a:rPr lang="tr-TR" dirty="0"/>
              <a:t>Slayttaki görünür anahtarlar: TCP fast retransmit, Host B, Host A, timeout, ACK=100, ACK=100, ACK=100, ACK=100, X, Seq=92, 8 bytes of data, Seq=100, 20 bytes of data, Seq=100, 20 bytes of data, Receipt of three duplicate ACKs indicates 3 segments received after a missing segment – lost segment is likely. So retransmit!, if sender receives 3 additional ACKs for same data, (“, triple duplicate ACKs”),, resend, unACKed, segment with smallest seq #, likely that, unACKed, segment lost, so don’, t wait for timeout, TCP fast retransmit, Transport Layer: 3-, 14.</a:t>
            </a:r>
            <a:endParaRPr lang="tr-TR" dirty="0"/>
          </a:p>
          <a:p>
            <a:r>
              <a:rPr lang="tr-TR" dirty="0"/>
              <a:t>Vurgu: Duplicate ACK kesin kanıt değil güçlü ipucudur; TCP performans için bu ipucunu kullanır.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438102648"/>
      </p:ext>
    </p:extLst>
  </p:cSld>
  <p:clrMapOvr>
    <a:masterClrMapping/>
  </p:clrMapOvr>
</p:notes>
</file>

<file path=ppt/notesSlides/notesSlide1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15 - Principles of reliable data transfer</a:t>
            </a:r>
            <a:endParaRPr lang="tr-TR" dirty="0"/>
          </a:p>
          <a:p>
            <a:r>
              <a:rPr lang="tr-TR" dirty="0"/>
              <a:t>Kitap bağlantısı (Kurose &amp; Ross, Chapter 3, s. 246): kısa alıntı: "flow control is thus a speed-matching service".</a:t>
            </a:r>
            <a:endParaRPr lang="tr-TR" dirty="0"/>
          </a:p>
          <a:p>
            <a:r>
              <a:rPr lang="tr-TR" dirty="0"/>
              <a:t>Bu roadmap slaytında güvenilir aktarım kısmının bittiğini ve flow control’e geçtiğinizi söyleyin. Artık problem ağdaki kayıp değil, alıcı uygulamanın gelen veriyi buffer’dan yeterince hızlı okuyamaması.</a:t>
            </a:r>
            <a:endParaRPr lang="tr-TR" dirty="0"/>
          </a:p>
          <a:p>
            <a:r>
              <a:rPr lang="tr-TR" dirty="0"/>
              <a:t>Öğrencilere iki kontrolü ayırın: flow control receiver’ı korur; congestion control ağı korur. İkisi de sender hızını sınırlayabilir ama sebepleri farklıdır.</a:t>
            </a:r>
            <a:endParaRPr lang="tr-TR" dirty="0"/>
          </a:p>
          <a:p>
            <a:r>
              <a:rPr lang="tr-TR" dirty="0"/>
              <a:t>Slayttaki görünür anahtarlar: Chapter 3: roadmap, Transport-layer services, Multiplexing and demultiplexing, Connectionless transport: UDP, Principles of reliable data transfer, Connection-oriented transport: TCP, segment structure, reliable data transfer, flow control, connection management, Principles of congestion control, TCP congestion control, Transport Layer: 3-, 15.</a:t>
            </a:r>
            <a:endParaRPr lang="tr-TR" dirty="0"/>
          </a:p>
          <a:p>
            <a:r>
              <a:rPr lang="tr-TR" dirty="0"/>
              <a:t>Kısa soru: Alıcı bufferı doluyorsa sorun network congestion mıdır? Hayır, bu receiver tarafı hız uyumsuzluğu olabilir.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ns2:creationId val="3117778893"/>
      </p:ext>
    </p:extLst>
  </p:cSld>
  <p:clrMapOvr>
    <a:masterClrMapping/>
  </p:clrMapOvr>
</p:notes>
</file>

<file path=ppt/notesSlides/notesSlide1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16 - TCP flow control</a:t>
            </a:r>
            <a:endParaRPr lang="tr-TR" dirty="0"/>
          </a:p>
          <a:p>
            <a:r>
              <a:rPr lang="tr-TR" dirty="0"/>
              <a:t>Kitap bağlantısı (Kurose &amp; Ross, Chapter 3, s. 246): kısa alıntı: "flow control is thus a speed-matching service".</a:t>
            </a:r>
            <a:endParaRPr lang="tr-TR" dirty="0"/>
          </a:p>
          <a:p>
            <a:r>
              <a:rPr lang="tr-TR" dirty="0"/>
              <a:t>Flow control slaytlarında receiver bufferını somutlaştırın. Network layer veriyi TCP’ye teslim eder; TCP buffer’a koyar; uygulama process’i socket’ten okur. Uygulama yavaş okursa buffer dolar ve sender aynı hızda devam ederse taşma olur.</a:t>
            </a:r>
            <a:endParaRPr lang="tr-TR" dirty="0"/>
          </a:p>
          <a:p>
            <a:r>
              <a:rPr lang="tr-TR" dirty="0"/>
              <a:t>TCP receiver boş buffer alanını rwnd alanıyla ilan eder. Formül mantığı: rwnd = RcvBuffer - (LastByteRcvd - LastByteRead). Sender, uçuşta tuttuğu veri miktarını bu pencereye göre sınırlar; böylece receiver’ın kapasitesi aşılmaz.</a:t>
            </a:r>
            <a:endParaRPr lang="tr-TR" dirty="0"/>
          </a:p>
          <a:p>
            <a:r>
              <a:rPr lang="tr-TR" dirty="0"/>
              <a:t>Slayttaki görünür anahtarlar: TCP flow control, application, process, TCP socket, receiver buffers, TCP, code, IP, code, receiver protocol stack, Q:, What happens if network layer delivers data faster than application layer removes data from socket buffers?, Network layer delivering IP datagram payload into TCP socket buffers, from sender, Application removing data from TCP socket buffers, Transport Layer: 3-, 16.</a:t>
            </a:r>
            <a:endParaRPr lang="tr-TR" dirty="0"/>
          </a:p>
          <a:p>
            <a:r>
              <a:rPr lang="tr-TR" dirty="0"/>
              <a:t>Vurgu: rwnd alıcıdan gelir; congestion window ise ağ tıkanıklığıyla ilgilidir. Gerçek TCP gönderim sınırı ikisinin de etkisini dikkate alır.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520377479"/>
      </p:ext>
    </p:extLst>
  </p:cSld>
  <p:clrMapOvr>
    <a:masterClrMapping/>
  </p:clrMapOvr>
</p:notes>
</file>

<file path=ppt/notesSlides/notesSlide1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17 - TCP flow control</a:t>
            </a:r>
            <a:endParaRPr lang="tr-TR" dirty="0"/>
          </a:p>
          <a:p>
            <a:r>
              <a:rPr lang="tr-TR" dirty="0"/>
              <a:t>Kitap bağlantısı (Kurose &amp; Ross, Chapter 3, s. 246): kısa alıntı: "flow control is thus a speed-matching service".</a:t>
            </a:r>
            <a:endParaRPr lang="tr-TR" dirty="0"/>
          </a:p>
          <a:p>
            <a:r>
              <a:rPr lang="tr-TR" dirty="0"/>
              <a:t>Flow control slaytlarında receiver bufferını somutlaştırın. Network layer veriyi TCP’ye teslim eder; TCP buffer’a koyar; uygulama process’i socket’ten okur. Uygulama yavaş okursa buffer dolar ve sender aynı hızda devam ederse taşma olur.</a:t>
            </a:r>
            <a:endParaRPr lang="tr-TR" dirty="0"/>
          </a:p>
          <a:p>
            <a:r>
              <a:rPr lang="tr-TR" dirty="0"/>
              <a:t>TCP receiver boş buffer alanını rwnd alanıyla ilan eder. Formül mantığı: rwnd = RcvBuffer - (LastByteRcvd - LastByteRead). Sender, uçuşta tuttuğu veri miktarını bu pencereye göre sınırlar; böylece receiver’ın kapasitesi aşılmaz.</a:t>
            </a:r>
            <a:endParaRPr lang="tr-TR" dirty="0"/>
          </a:p>
          <a:p>
            <a:r>
              <a:rPr lang="tr-TR" dirty="0"/>
              <a:t>Slayttaki görünür anahtarlar: TCP flow control, application, process, TCP socket, receiver buffers, TCP, code, IP, code, receiver protocol stack, Q:, What happens if network layer delivers data faster than application layer removes data from socket buffers?, Network layer delivering IP datagram payload into TCP socket buffers, from sender, Application removing data from TCP socket buffers, Transport Layer: 3-, 17.</a:t>
            </a:r>
            <a:endParaRPr lang="tr-TR" dirty="0"/>
          </a:p>
          <a:p>
            <a:r>
              <a:rPr lang="tr-TR" dirty="0"/>
              <a:t>Vurgu: rwnd alıcıdan gelir; congestion window ise ağ tıkanıklığıyla ilgilidir. Gerçek TCP gönderim sınırı ikisinin de etkisini dikkate alır.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068057106"/>
      </p:ext>
    </p:extLst>
  </p:cSld>
  <p:clrMapOvr>
    <a:masterClrMapping/>
  </p:clrMapOvr>
</p:notes>
</file>

<file path=ppt/notesSlides/notesSlide1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18 - TCP flow control</a:t>
            </a:r>
            <a:endParaRPr lang="tr-TR" dirty="0"/>
          </a:p>
          <a:p>
            <a:r>
              <a:rPr lang="tr-TR" dirty="0"/>
              <a:t>Kitap bağlantısı (Kurose &amp; Ross, Chapter 3, s. 246): kısa alıntı: "flow control is thus a speed-matching service".</a:t>
            </a:r>
            <a:endParaRPr lang="tr-TR" dirty="0"/>
          </a:p>
          <a:p>
            <a:r>
              <a:rPr lang="tr-TR" dirty="0"/>
              <a:t>Flow control slaytlarında receiver bufferını somutlaştırın. Network layer veriyi TCP’ye teslim eder; TCP buffer’a koyar; uygulama process’i socket’ten okur. Uygulama yavaş okursa buffer dolar ve sender aynı hızda devam ederse taşma olur.</a:t>
            </a:r>
            <a:endParaRPr lang="tr-TR" dirty="0"/>
          </a:p>
          <a:p>
            <a:r>
              <a:rPr lang="tr-TR" dirty="0"/>
              <a:t>TCP receiver boş buffer alanını rwnd alanıyla ilan eder. Formül mantığı: rwnd = RcvBuffer - (LastByteRcvd - LastByteRead). Sender, uçuşta tuttuğu veri miktarını bu pencereye göre sınırlar; böylece receiver’ın kapasitesi aşılmaz.</a:t>
            </a:r>
            <a:endParaRPr lang="tr-TR" dirty="0"/>
          </a:p>
          <a:p>
            <a:r>
              <a:rPr lang="tr-TR" dirty="0"/>
              <a:t>Slayttaki görünür anahtarlar: TCP flow control, application, process, TCP socket, receiver buffers, TCP, code, IP, code, receiver protocol stack, Q:, What happens if network layer delivers data faster than application layer removes data from socket buffers?, from sender, Application removing data from TCP socket buffers, receive window, flow control:, # bytes receiver willing to accept, Transport Layer: 3-, 18.</a:t>
            </a:r>
            <a:endParaRPr lang="tr-TR" dirty="0"/>
          </a:p>
          <a:p>
            <a:r>
              <a:rPr lang="tr-TR" dirty="0"/>
              <a:t>Vurgu: rwnd alıcıdan gelir; congestion window ise ağ tıkanıklığıyla ilgilidir. Gerçek TCP gönderim sınırı ikisinin de etkisini dikkate alır.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428328078"/>
      </p:ext>
    </p:extLst>
  </p:cSld>
  <p:clrMapOvr>
    <a:masterClrMapping/>
  </p:clrMapOvr>
</p:notes>
</file>

<file path=ppt/notesSlides/notesSlide1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19 - TCP flow control</a:t>
            </a:r>
            <a:endParaRPr lang="tr-TR" dirty="0"/>
          </a:p>
          <a:p>
            <a:r>
              <a:rPr lang="tr-TR" dirty="0"/>
              <a:t>Kitap bağlantısı (Kurose &amp; Ross, Chapter 3, s. 246): kısa alıntı: "flow control is thus a speed-matching service".</a:t>
            </a:r>
            <a:endParaRPr lang="tr-TR" dirty="0"/>
          </a:p>
          <a:p>
            <a:r>
              <a:rPr lang="tr-TR" dirty="0"/>
              <a:t>Flow control slaytlarında receiver bufferını somutlaştırın. Network layer veriyi TCP’ye teslim eder; TCP buffer’a koyar; uygulama process’i socket’ten okur. Uygulama yavaş okursa buffer dolar ve sender aynı hızda devam ederse taşma olur.</a:t>
            </a:r>
            <a:endParaRPr lang="tr-TR" dirty="0"/>
          </a:p>
          <a:p>
            <a:r>
              <a:rPr lang="tr-TR" dirty="0"/>
              <a:t>TCP receiver boş buffer alanını rwnd alanıyla ilan eder. Formül mantığı: rwnd = RcvBuffer - (LastByteRcvd - LastByteRead). Sender, uçuşta tuttuğu veri miktarını bu pencereye göre sınırlar; böylece receiver’ın kapasitesi aşılmaz.</a:t>
            </a:r>
            <a:endParaRPr lang="tr-TR" dirty="0"/>
          </a:p>
          <a:p>
            <a:r>
              <a:rPr lang="tr-TR" dirty="0"/>
              <a:t>Slayttaki görünür anahtarlar: TCP flow control, application, process, TCP socket, receiver buffers, TCP, code, IP, code, receiver protocol stack, Q:, What happens if network layer delivers data faster than application layer removes data from socket buffers?, receiver controls sender, so sender won’, t overflow receiver’s buffer by transmitting too much, too fast, flow control, from sender, Application removing data from TCP socket buffers, Transport Layer: 3-, 19.</a:t>
            </a:r>
            <a:endParaRPr lang="tr-TR" dirty="0"/>
          </a:p>
          <a:p>
            <a:r>
              <a:rPr lang="tr-TR" dirty="0"/>
              <a:t>Vurgu: rwnd alıcıdan gelir; congestion window ise ağ tıkanıklığıyla ilgilidir. Gerçek TCP gönderim sınırı ikisinin de etkisini dikkate alır.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1110527"/>
      </p:ext>
    </p:extLst>
  </p:cSld>
  <p:clrMapOvr>
    <a:masterClrMapping/>
  </p:clrMapOvr>
</p:notes>
</file>

<file path=ppt/notesSlides/notesSlide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2 - Principles of reliable data transfer</a:t>
            </a:r>
            <a:endParaRPr lang="tr-TR" dirty="0"/>
          </a:p>
          <a:p>
            <a:r>
              <a:rPr lang="tr-TR" dirty="0"/>
              <a:t>Kitap bağlantısı (Kurose &amp; Ross, Chapter 3, s. 227): kısa alıntı: "TCP is said to be connection-oriented".</a:t>
            </a:r>
            <a:endParaRPr lang="tr-TR" dirty="0"/>
          </a:p>
          <a:p>
            <a:r>
              <a:rPr lang="tr-TR" dirty="0"/>
              <a:t>Bu slaytta önceki haftadaki RDT ilkelerinin TCP’ye nasıl dönüştüğünü hatırlatın. TCP gerçek Internet’te güvenilir, sıralı, bağlantı temelli byte stream hizmeti verir; ama bunu IP’nin güvenilmez datagram hizmetinin üstünde yapar.</a:t>
            </a:r>
            <a:endParaRPr lang="tr-TR" dirty="0"/>
          </a:p>
          <a:p>
            <a:r>
              <a:rPr lang="tr-TR" dirty="0"/>
              <a:t>Roadmap maddelerini TCP içinde dört ana başlık olarak bağlayın: segment structure hangi alanların taşındığını, reliable data transfer sequence/ACK/timer mantığını, flow control alıcı bufferını, connection management ise başlangıç ve bitiş el sıkışmalarını açıklar.</a:t>
            </a:r>
            <a:endParaRPr lang="tr-TR" dirty="0"/>
          </a:p>
          <a:p>
            <a:r>
              <a:rPr lang="tr-TR" dirty="0"/>
              <a:t>Slayttaki görünür anahtarlar: Chapter 3: roadmap, Transport-layer services, Multiplexing and demultiplexing, Connectionless transport: UDP, Principles of reliable data transfer, Connection-oriented transport: TCP, segment structure, reliable data transfer, flow control, connection management, Principles of congestion control, TCP congestion control, Transport Layer: 3-, 2.</a:t>
            </a:r>
            <a:endParaRPr lang="tr-TR" dirty="0"/>
          </a:p>
          <a:p>
            <a:r>
              <a:rPr lang="tr-TR" dirty="0"/>
              <a:t>Kısa soru: TCP güvenilirliği network layer’dan mı miras alır, yoksa uçlarda kendisi mi kurar? Beklenen cevap: uçlarda kendisi kurar.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ns2:creationId val="388260134"/>
      </p:ext>
    </p:extLst>
  </p:cSld>
  <p:clrMapOvr>
    <a:masterClrMapping/>
  </p:clrMapOvr>
</p:notes>
</file>

<file path=ppt/notesSlides/notesSlide2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20 - TCP flow control</a:t>
            </a:r>
            <a:endParaRPr lang="tr-TR" dirty="0"/>
          </a:p>
          <a:p>
            <a:r>
              <a:rPr lang="tr-TR" dirty="0"/>
              <a:t>Kitap bağlantısı (Kurose &amp; Ross, Chapter 3, s. 247): kısa alıntı: "variable called the receive window".</a:t>
            </a:r>
            <a:endParaRPr lang="tr-TR" dirty="0"/>
          </a:p>
          <a:p>
            <a:r>
              <a:rPr lang="tr-TR" dirty="0"/>
              <a:t>Flow control slaytlarında receiver bufferını somutlaştırın. Network layer veriyi TCP’ye teslim eder; TCP buffer’a koyar; uygulama process’i socket’ten okur. Uygulama yavaş okursa buffer dolar ve sender aynı hızda devam ederse taşma olur.</a:t>
            </a:r>
            <a:endParaRPr lang="tr-TR" dirty="0"/>
          </a:p>
          <a:p>
            <a:r>
              <a:rPr lang="tr-TR" dirty="0"/>
              <a:t>TCP receiver boş buffer alanını rwnd alanıyla ilan eder. Formül mantığı: rwnd = RcvBuffer - (LastByteRcvd - LastByteRead). Sender, uçuşta tuttuğu veri miktarını bu pencereye göre sınırlar; böylece receiver’ın kapasitesi aşılmaz.</a:t>
            </a:r>
            <a:endParaRPr lang="tr-TR" dirty="0"/>
          </a:p>
          <a:p>
            <a:r>
              <a:rPr lang="tr-TR" dirty="0"/>
              <a:t>Slayttaki görünür anahtarlar: TCP flow control, TCP receiver “, advertises” free buffer space in, rwnd, field in TCP header, RcvBuffer, size set via socket options (typical default is 4096 bytes), many operating systems, autoadjust, RcvBuffer, sender limits amount of, unACKed, (“, in-flight”) data to received, rwnd, guarantees receive buffer will not overflow, buffered data, free buffer space, rwnd, RcvBuffer, TCP segment payloads, to application process, TCP receiver-side buffering, Transport Layer: 3-, 20.</a:t>
            </a:r>
            <a:endParaRPr lang="tr-TR" dirty="0"/>
          </a:p>
          <a:p>
            <a:r>
              <a:rPr lang="tr-TR" dirty="0"/>
              <a:t>Vurgu: rwnd alıcıdan gelir; congestion window ise ağ tıkanıklığıyla ilgilidir. Gerçek TCP gönderim sınırı ikisinin de etkisini dikkate alır.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543564016"/>
      </p:ext>
    </p:extLst>
  </p:cSld>
  <p:clrMapOvr>
    <a:masterClrMapping/>
  </p:clrMapOvr>
</p:notes>
</file>

<file path=ppt/notesSlides/notesSlide2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21 - TCP flow control</a:t>
            </a:r>
            <a:endParaRPr lang="tr-TR" dirty="0"/>
          </a:p>
          <a:p>
            <a:r>
              <a:rPr lang="tr-TR" dirty="0"/>
              <a:t>Kitap bağlantısı (Kurose &amp; Ross, Chapter 3, s. 247): kısa alıntı: "variable called the receive window".</a:t>
            </a:r>
            <a:endParaRPr lang="tr-TR" dirty="0"/>
          </a:p>
          <a:p>
            <a:r>
              <a:rPr lang="tr-TR" dirty="0"/>
              <a:t>Flow control slaytlarında receiver bufferını somutlaştırın. Network layer veriyi TCP’ye teslim eder; TCP buffer’a koyar; uygulama process’i socket’ten okur. Uygulama yavaş okursa buffer dolar ve sender aynı hızda devam ederse taşma olur.</a:t>
            </a:r>
            <a:endParaRPr lang="tr-TR" dirty="0"/>
          </a:p>
          <a:p>
            <a:r>
              <a:rPr lang="tr-TR" dirty="0"/>
              <a:t>TCP receiver boş buffer alanını rwnd alanıyla ilan eder. Formül mantığı: rwnd = RcvBuffer - (LastByteRcvd - LastByteRead). Sender, uçuşta tuttuğu veri miktarını bu pencereye göre sınırlar; böylece receiver’ın kapasitesi aşılmaz.</a:t>
            </a:r>
            <a:endParaRPr lang="tr-TR" dirty="0"/>
          </a:p>
          <a:p>
            <a:r>
              <a:rPr lang="tr-TR" dirty="0"/>
              <a:t>Slayttaki görünür anahtarlar: TCP flow control, TCP receiver “, advertises” free buffer space in, rwnd, field in TCP header, RcvBuffer, size set via socket options (typical default is 4096 bytes), many operating systems, autoadjust, RcvBuffer, sender limits amount of, unACKed, (“, in-flight”) data to received, rwnd, guarantees receive buffer will not overflow, flow control:, # bytes receiver willing to accept, receive window, TCP segment format, Transport Layer: 3-, 21.</a:t>
            </a:r>
            <a:endParaRPr lang="tr-TR" dirty="0"/>
          </a:p>
          <a:p>
            <a:r>
              <a:rPr lang="tr-TR" dirty="0"/>
              <a:t>Vurgu: rwnd alıcıdan gelir; congestion window ise ağ tıkanıklığıyla ilgilidir. Gerçek TCP gönderim sınırı ikisinin de etkisini dikkate alır.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027341827"/>
      </p:ext>
    </p:extLst>
  </p:cSld>
  <p:clrMapOvr>
    <a:masterClrMapping/>
  </p:clrMapOvr>
</p:notes>
</file>

<file path=ppt/notesSlides/notesSlide2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22 - TCP connection management</a:t>
            </a:r>
            <a:endParaRPr lang="tr-TR" dirty="0"/>
          </a:p>
          <a:p>
            <a:r>
              <a:rPr lang="tr-TR" dirty="0"/>
              <a:t>Kitap bağlantısı (Kurose &amp; Ross, Chapter 3, s. 227): kısa alıntı: "TCP is said to be connection-oriented".</a:t>
            </a:r>
            <a:endParaRPr lang="tr-TR" dirty="0"/>
          </a:p>
          <a:p>
            <a:r>
              <a:rPr lang="tr-TR" dirty="0"/>
              <a:t>Connection management’e başlarken TCP’nin neden connection-oriented olduğunu anlatın. Veri başlamadan önce taraflar bağlantı kurmaya istekli olduklarını ve başlangıç sequence number’larını karşılıklı öğrenir.</a:t>
            </a:r>
            <a:endParaRPr lang="tr-TR" dirty="0"/>
          </a:p>
          <a:p>
            <a:r>
              <a:rPr lang="tr-TR" dirty="0"/>
              <a:t>Handshake yalnız “merhaba” değildir; taraflarda state oluşturur. Routerlar bu state’i tutmaz, TCP bağlantı durumu uç hostların TCP stack’lerinde tutulur.</a:t>
            </a:r>
            <a:endParaRPr lang="tr-TR" dirty="0"/>
          </a:p>
          <a:p>
            <a:r>
              <a:rPr lang="tr-TR" dirty="0"/>
              <a:t>Slayttaki görünür anahtarlar: TCP connection management, before exchanging data, sender/receiver “, handshake”:, agree to establish connection (each knowing the other willing to establish connection), agree on connection parameters (e.g., starting seq #s), connection state: ESTAB, connection variables:, seq # client-to-server, server-to-client, rcvBuffer, size, at server,client, application, network, connection state: ESTAB, connection Variables:, seq # client-to-server, server-to-client, rcvBuffer, size, at server,client, application, network, Socket, clientSocket, =, newSocket, (", hostname","port, number");, Socket, connectionSocket, =, welcomeSocket.accept, ();, Transport Layer: 3-, 22.</a:t>
            </a:r>
            <a:endParaRPr lang="tr-TR" dirty="0"/>
          </a:p>
          <a:p>
            <a:r>
              <a:rPr lang="tr-TR" dirty="0"/>
              <a:t>Kısa soru: TCP connection state routerlarda mı tutulur? Hayır, uç sistemlerde tutulur.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396570117"/>
      </p:ext>
    </p:extLst>
  </p:cSld>
  <p:clrMapOvr>
    <a:masterClrMapping/>
  </p:clrMapOvr>
</p:notes>
</file>

<file path=ppt/notesSlides/notesSlide2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23 - Agreeing to establish a connection</a:t>
            </a:r>
            <a:endParaRPr lang="tr-TR" dirty="0"/>
          </a:p>
          <a:p>
            <a:r>
              <a:rPr lang="tr-TR" dirty="0"/>
              <a:t>Kitap bağlantısı (Kurose &amp; Ross, Chapter 3, s. 250): kısa alıntı: "three-way handshake".</a:t>
            </a:r>
            <a:endParaRPr lang="tr-TR" dirty="0"/>
          </a:p>
          <a:p>
            <a:r>
              <a:rPr lang="tr-TR" dirty="0"/>
              <a:t>2-way handshake senaryolarında variable delay, retransmitted messages ve eski duplicate isteklerin neden problem olduğunu anlatın. Sadece istek ve kabul mesajı yeterli olsaydı, ağda gecikmiş eski bir mesaj yanlışlıkla yeni bağlantı gibi yorumlanabilirdi.</a:t>
            </a:r>
            <a:endParaRPr lang="tr-TR" dirty="0"/>
          </a:p>
          <a:p>
            <a:r>
              <a:rPr lang="tr-TR" dirty="0"/>
              <a:t>Slaytlardaki x değerini başlangıç sequence number gibi düşünün. Server’ın gerçekten client’ın son yanıtını gördüğünden emin olmadan state açması half-open veya sahte bağlantı problemlerine yol açabilir.</a:t>
            </a:r>
            <a:endParaRPr lang="tr-TR" dirty="0"/>
          </a:p>
          <a:p>
            <a:r>
              <a:rPr lang="tr-TR" dirty="0"/>
              <a:t>Slayttaki görünür anahtarlar: Agreeing to establish a connection, Q:, will 2-way handshake always work in network?, variable delays, retransmitted messages (e.g., req_conn, (x)) due to message loss, message reordering, c, an’, t, “see” other side, 2-way handshake:, Let’, s talk, OK, ESTAB, ESTAB, choose x, req_conn(x), ESTAB, ESTAB, acc_conn(x), Transport Layer: 3-, 23.</a:t>
            </a:r>
            <a:endParaRPr lang="tr-TR" dirty="0"/>
          </a:p>
          <a:p>
            <a:r>
              <a:rPr lang="tr-TR" dirty="0"/>
              <a:t>Vurgu: 3-way handshake’in amacı iki tarafın da birbirinin hazır olduğunu ve sequence number bilgisini doğrulamasıdır.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44249233"/>
      </p:ext>
    </p:extLst>
  </p:cSld>
  <p:clrMapOvr>
    <a:masterClrMapping/>
  </p:clrMapOvr>
</p:notes>
</file>

<file path=ppt/notesSlides/notesSlide2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24 - 2-way handshake scenarios</a:t>
            </a:r>
            <a:endParaRPr lang="tr-TR" dirty="0"/>
          </a:p>
          <a:p>
            <a:r>
              <a:rPr lang="tr-TR" dirty="0"/>
              <a:t>Kitap bağlantısı (Kurose &amp; Ross, Chapter 3, s. 250): kısa alıntı: "three-way handshake".</a:t>
            </a:r>
            <a:endParaRPr lang="tr-TR" dirty="0"/>
          </a:p>
          <a:p>
            <a:r>
              <a:rPr lang="tr-TR" dirty="0"/>
              <a:t>2-way handshake senaryolarında variable delay, retransmitted messages ve eski duplicate isteklerin neden problem olduğunu anlatın. Sadece istek ve kabul mesajı yeterli olsaydı, ağda gecikmiş eski bir mesaj yanlışlıkla yeni bağlantı gibi yorumlanabilirdi.</a:t>
            </a:r>
            <a:endParaRPr lang="tr-TR" dirty="0"/>
          </a:p>
          <a:p>
            <a:r>
              <a:rPr lang="tr-TR" dirty="0"/>
              <a:t>Slaytlardaki x değerini başlangıç sequence number gibi düşünün. Server’ın gerçekten client’ın son yanıtını gördüğünden emin olmadan state açması half-open veya sahte bağlantı problemlerine yol açabilir.</a:t>
            </a:r>
            <a:endParaRPr lang="tr-TR" dirty="0"/>
          </a:p>
          <a:p>
            <a:r>
              <a:rPr lang="tr-TR" dirty="0"/>
              <a:t>Slayttaki görünür anahtarlar: 2-way handshake scenarios, connection, x completes, choose x, req_conn(x), ESTAB, ESTAB, acc_conn(x), data(x+1), accept, data(x+1), ACK(x+1), No problem!, Transport Layer: 3-, 24.</a:t>
            </a:r>
            <a:endParaRPr lang="tr-TR" dirty="0"/>
          </a:p>
          <a:p>
            <a:r>
              <a:rPr lang="tr-TR" dirty="0"/>
              <a:t>Vurgu: 3-way handshake’in amacı iki tarafın da birbirinin hazır olduğunu ve sequence number bilgisini doğrulamasıdır.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507601826"/>
      </p:ext>
    </p:extLst>
  </p:cSld>
  <p:clrMapOvr>
    <a:masterClrMapping/>
  </p:clrMapOvr>
</p:notes>
</file>

<file path=ppt/notesSlides/notesSlide2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25 - 2-way handshake scenarios</a:t>
            </a:r>
            <a:endParaRPr lang="tr-TR" dirty="0"/>
          </a:p>
          <a:p>
            <a:r>
              <a:rPr lang="tr-TR" dirty="0"/>
              <a:t>Kitap bağlantısı (Kurose &amp; Ross, Chapter 3, s. 250): kısa alıntı: "three-way handshake".</a:t>
            </a:r>
            <a:endParaRPr lang="tr-TR" dirty="0"/>
          </a:p>
          <a:p>
            <a:r>
              <a:rPr lang="tr-TR" dirty="0"/>
              <a:t>2-way handshake senaryolarında variable delay, retransmitted messages ve eski duplicate isteklerin neden problem olduğunu anlatın. Sadece istek ve kabul mesajı yeterli olsaydı, ağda gecikmiş eski bir mesaj yanlışlıkla yeni bağlantı gibi yorumlanabilirdi.</a:t>
            </a:r>
            <a:endParaRPr lang="tr-TR" dirty="0"/>
          </a:p>
          <a:p>
            <a:r>
              <a:rPr lang="tr-TR" dirty="0"/>
              <a:t>Slaytlardaki x değerini başlangıç sequence number gibi düşünün. Server’ın gerçekten client’ın son yanıtını gördüğünden emin olmadan state açması half-open veya sahte bağlantı problemlerine yol açabilir.</a:t>
            </a:r>
            <a:endParaRPr lang="tr-TR" dirty="0"/>
          </a:p>
          <a:p>
            <a:r>
              <a:rPr lang="tr-TR" dirty="0"/>
              <a:t>Slayttaki görünür anahtarlar: 2-way handshake scenarios, ESTAB, retransmit, req_conn(x), req_conn(x), client terminates, server, forgets x, connection, x completes, choose x, req_conn(x), ESTAB, ESTAB, acc_conn, (x), acc_conn, (x), Problem: half open connection! (no client), Transport Layer: 3-, 25.</a:t>
            </a:r>
            <a:endParaRPr lang="tr-TR" dirty="0"/>
          </a:p>
          <a:p>
            <a:r>
              <a:rPr lang="tr-TR" dirty="0"/>
              <a:t>Vurgu: 3-way handshake’in amacı iki tarafın da birbirinin hazır olduğunu ve sequence number bilgisini doğrulamasıdır.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238906674"/>
      </p:ext>
    </p:extLst>
  </p:cSld>
  <p:clrMapOvr>
    <a:masterClrMapping/>
  </p:clrMapOvr>
</p:notes>
</file>

<file path=ppt/notesSlides/notesSlide2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26 - 2-way handshake scenarios</a:t>
            </a:r>
            <a:endParaRPr lang="tr-TR" dirty="0"/>
          </a:p>
          <a:p>
            <a:r>
              <a:rPr lang="tr-TR" dirty="0"/>
              <a:t>Kitap bağlantısı (Kurose &amp; Ross, Chapter 3, s. 250): kısa alıntı: "three-way handshake".</a:t>
            </a:r>
            <a:endParaRPr lang="tr-TR" dirty="0"/>
          </a:p>
          <a:p>
            <a:r>
              <a:rPr lang="tr-TR" dirty="0"/>
              <a:t>2-way handshake senaryolarında variable delay, retransmitted messages ve eski duplicate isteklerin neden problem olduğunu anlatın. Sadece istek ve kabul mesajı yeterli olsaydı, ağda gecikmiş eski bir mesaj yanlışlıkla yeni bağlantı gibi yorumlanabilirdi.</a:t>
            </a:r>
            <a:endParaRPr lang="tr-TR" dirty="0"/>
          </a:p>
          <a:p>
            <a:r>
              <a:rPr lang="tr-TR" dirty="0"/>
              <a:t>Slaytlardaki x değerini başlangıç sequence number gibi düşünün. Server’ın gerçekten client’ın son yanıtını gördüğünden emin olmadan state açması half-open veya sahte bağlantı problemlerine yol açabilir.</a:t>
            </a:r>
            <a:endParaRPr lang="tr-TR" dirty="0"/>
          </a:p>
          <a:p>
            <a:r>
              <a:rPr lang="tr-TR" dirty="0"/>
              <a:t>Slayttaki görünür anahtarlar: 2-way handshake scenarios, client terminates, ESTAB, choose x, req_conn(x), ESTAB, acc_conn(x), data(x+1), accept, data(x+1), connection, x completes, server, forgets x, Problem: dup data, accepted!, data(x+1), retransmit, data(x+1), accept, data(x+1), retransmit, req_conn(x), ESTAB, req_conn, (x).</a:t>
            </a:r>
            <a:endParaRPr lang="tr-TR" dirty="0"/>
          </a:p>
          <a:p>
            <a:r>
              <a:rPr lang="tr-TR" dirty="0"/>
              <a:t>Vurgu: 3-way handshake’in amacı iki tarafın da birbirinin hazır olduğunu ve sequence number bilgisini doğrulamasıdır.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1170615"/>
      </p:ext>
    </p:extLst>
  </p:cSld>
  <p:clrMapOvr>
    <a:masterClrMapping/>
  </p:clrMapOvr>
</p:notes>
</file>

<file path=ppt/notesSlides/notesSlide2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27 - TCP 3-way handshake</a:t>
            </a:r>
            <a:endParaRPr lang="tr-TR" dirty="0"/>
          </a:p>
          <a:p>
            <a:r>
              <a:rPr lang="tr-TR" dirty="0"/>
              <a:t>Kitap bağlantısı (Kurose &amp; Ross, Chapter 3, s. 250): kısa alıntı: "three-way handshake".</a:t>
            </a:r>
            <a:endParaRPr lang="tr-TR" dirty="0"/>
          </a:p>
          <a:p>
            <a:r>
              <a:rPr lang="tr-TR" dirty="0"/>
              <a:t>TCP 3-way handshake’i üç adımda net söyleyin: client SYN gönderir ve x seçer; server SYNACK gönderir, x+1’i ACK’ler ve y seçer; client ACK gönderir ve y+1’i onaylar. Bundan sonra veri aktarımı kurulmuş bağlantı üstünden başlar.</a:t>
            </a:r>
            <a:endParaRPr lang="tr-TR" dirty="0"/>
          </a:p>
          <a:p>
            <a:r>
              <a:rPr lang="tr-TR" dirty="0"/>
              <a:t>SYN ve FIN bayraklarının sequence number tüketebildiğini belirtin. Öğrencilerin ACKnum=x+1 ve ACKnum=y+1 ifadelerini rastgele artış değil, karşı tarafın SYN’ini onaylama olarak görmesini sağlayın.</a:t>
            </a:r>
            <a:endParaRPr lang="tr-TR" dirty="0"/>
          </a:p>
          <a:p>
            <a:r>
              <a:rPr lang="tr-TR" dirty="0"/>
              <a:t>Slayttaki görünür anahtarlar: TCP 3-way handshake, SYNbit=1, Seq=x, choose init seq num, x, send TCP SYN msg, ESTAB, SYNbit=1, Seq=y, ACKbit=1; ACKnum=x+1, choose init seq num, y, send TCP SYNACK, msg, acking SYN, ACKbit=1, ACKnum=y+1, received SYNACK(x), indicates server is live;, send ACK for SYNACK;, this segment may contain, client-to-server data, received ACK(y), indicates client is live, SYNSENT, ESTAB, SYN RCVD, C, lient, state, LISTEN, S, erver, state, LISTEN, clientSocket, = socket(AF_INET, SOCK_STREAM), serverSocket, = socket(AF_INET,SOCK_STREAM), serverSocket.bind, ((‘’,, serverPort, )), serverSocket.listen, (1), connectionSocket, ,, addr, =, serverSocket.accept, (), clientSocket.connect, ((, serverName,server.</a:t>
            </a:r>
            <a:endParaRPr lang="tr-TR" dirty="0"/>
          </a:p>
          <a:p>
            <a:r>
              <a:rPr lang="tr-TR" dirty="0"/>
              <a:t>Kısa soru: Üçüncü mesaj neden gerekli? Server’ın kendi SYN’inin client tarafından alındığını bilmesi için.</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011564881"/>
      </p:ext>
    </p:extLst>
  </p:cSld>
  <p:clrMapOvr>
    <a:masterClrMapping/>
  </p:clrMapOvr>
</p:notes>
</file>

<file path=ppt/notesSlides/notesSlide2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28 - A human 3-way handshake protocol</a:t>
            </a:r>
            <a:endParaRPr lang="tr-TR" dirty="0"/>
          </a:p>
          <a:p>
            <a:r>
              <a:rPr lang="tr-TR" dirty="0"/>
              <a:t>Kitap bağlantısı (Kurose &amp; Ross, Chapter 3, s. 250): kısa alıntı: "three-way handshake".</a:t>
            </a:r>
            <a:endParaRPr lang="tr-TR" dirty="0"/>
          </a:p>
          <a:p>
            <a:r>
              <a:rPr lang="tr-TR" dirty="0"/>
              <a:t>İnsan el sıkışması analojisini teknik kavrama bağlayın: “On belay?” istek, “Belay on” kabul ve hazır olma, “Climbing” ise karşı tarafın kabul mesajını aldığını bildirme gibidir.</a:t>
            </a:r>
            <a:endParaRPr lang="tr-TR" dirty="0"/>
          </a:p>
          <a:p>
            <a:r>
              <a:rPr lang="tr-TR" dirty="0"/>
              <a:t>Analojinin sınırını da söyleyin: TCP’de bu mesajlar sequence number ve ACK number taşır. Yine de amaç aynıdır: kritik işlem başlamadan önce iki tarafın da aynı durumu paylaştığından emin olmak.</a:t>
            </a:r>
            <a:endParaRPr lang="tr-TR" dirty="0"/>
          </a:p>
          <a:p>
            <a:r>
              <a:rPr lang="tr-TR" dirty="0"/>
              <a:t>Slayttaki görünür anahtarlar: A human 3-way handshake protocol, 1. On belay?, 2. Belay on., 3. Climbing., Transport Layer: 3-, 28.</a:t>
            </a:r>
            <a:endParaRPr lang="tr-TR" dirty="0"/>
          </a:p>
          <a:p>
            <a:r>
              <a:rPr lang="tr-TR" dirty="0"/>
              <a:t>Vurgu: Güvenilir protokol tasarımında tarafların yalnız mesaj göndermesi değil, mesajın alındığını da bilmesi gerekir.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00759908"/>
      </p:ext>
    </p:extLst>
  </p:cSld>
  <p:clrMapOvr>
    <a:masterClrMapping/>
  </p:clrMapOvr>
</p:notes>
</file>

<file path=ppt/notesSlides/notesSlide2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29 - Closing a TCP connection</a:t>
            </a:r>
            <a:endParaRPr lang="tr-TR" dirty="0"/>
          </a:p>
          <a:p>
            <a:r>
              <a:rPr lang="tr-TR" dirty="0"/>
              <a:t>Kitap bağlantısı (Kurose &amp; Ross, Chapter 3, s. 250): kısa alıntı: "three-way handshake".</a:t>
            </a:r>
            <a:endParaRPr lang="tr-TR" dirty="0"/>
          </a:p>
          <a:p>
            <a:r>
              <a:rPr lang="tr-TR" dirty="0"/>
              <a:t>TCP connection closing slaytında bağlantının iki yönlü olduğunu hatırlatın. Her taraf kendi gönderim yönünü FIN=1 ile kapatır; karşı taraf FIN’i ACK’ler. Bir taraf kapatırken diğeri kısa süre veri göndermeye devam edebilir.</a:t>
            </a:r>
            <a:endParaRPr lang="tr-TR" dirty="0"/>
          </a:p>
          <a:p>
            <a:r>
              <a:rPr lang="tr-TR" dirty="0"/>
              <a:t>FIN/ACK akışını handshake’in kapanış karşılığı gibi anlatın. Amaç, uygulamaya artık veri gönderilmeyeceğini düzenli biçimde bildirmek ve bağlantı state’ini temizlemektir.</a:t>
            </a:r>
            <a:endParaRPr lang="tr-TR" dirty="0"/>
          </a:p>
          <a:p>
            <a:r>
              <a:rPr lang="tr-TR" dirty="0"/>
              <a:t>Slayttaki görünür anahtarlar: Closing a TCP connection, client, server each close their side of connection, send TCP segment with FIN bit = 1, respond to received FIN with ACK, on receiving FIN, ACK can be combined with own FIN, simultaneous FIN exchanges can be handled, Transport Layer: 3-, 29.</a:t>
            </a:r>
            <a:endParaRPr lang="tr-TR" dirty="0"/>
          </a:p>
          <a:p>
            <a:r>
              <a:rPr lang="tr-TR" dirty="0"/>
              <a:t>Kısa soru: TCP kapanışı tek mesajla mı biter? Hayır, iki yön ayrı ayrı kapatıldığı için FIN ve ACK akışları gerekir.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571858173"/>
      </p:ext>
    </p:extLst>
  </p:cSld>
  <p:clrMapOvr>
    <a:masterClrMapping/>
  </p:clrMapOvr>
</p:notes>
</file>

<file path=ppt/notesSlides/notesSlide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3 - TCP: overview</a:t>
            </a:r>
            <a:endParaRPr lang="tr-TR" dirty="0"/>
          </a:p>
          <a:p>
            <a:r>
              <a:rPr lang="tr-TR" dirty="0"/>
              <a:t>Kitap bağlantısı (Kurose &amp; Ross, Chapter 3, s. 227): kısa alıntı: "A TCP connection provides a full-duplex service".</a:t>
            </a:r>
            <a:endParaRPr lang="tr-TR" dirty="0"/>
          </a:p>
          <a:p>
            <a:r>
              <a:rPr lang="tr-TR" dirty="0"/>
              <a:t>TCP overview slaytında her maddeyi bir tasarım kararı olarak anlatın. Point-to-point iki uç demektir; full duplex aynı bağlantıda iki yönlü akış demektir; reliable in-order byte stream uygulamaya eksiksiz ve sırayla teslim demektir.</a:t>
            </a:r>
            <a:endParaRPr lang="tr-TR" dirty="0"/>
          </a:p>
          <a:p>
            <a:r>
              <a:rPr lang="tr-TR" dirty="0"/>
              <a:t>No message boundaries ifadesini özellikle açın. TCP uygulamadan gelen veriyi mesaj sınırlarıyla değil byte akışı olarak görür. Bu nedenle uygulama protokolü kendi mesaj uzunluğu, ayraç veya framing kuralını tanımlamak zorundadır.</a:t>
            </a:r>
            <a:endParaRPr lang="tr-TR" dirty="0"/>
          </a:p>
          <a:p>
            <a:r>
              <a:rPr lang="tr-TR" dirty="0"/>
              <a:t>Slayttaki görünür anahtarlar: TCP: overview, RFCs: 793,1122, 2018, 5681, 7323, cumulative ACKs, pipelining:, TCP congestion and flow control set window size, connection-oriented:, handshaking (exchange of control messages) initializes sender, receiver state before data exchange, flow controlled:, sender will not overwhelm receiver, point-to-point, :, one sender, one receiver, reliable, in-order, byte steam:, no “, message boundaries", full duplex data:, bi-directional data flow in same connection, MSS: maximum segment size, Transport Layer: 3-, 3.</a:t>
            </a:r>
            <a:endParaRPr lang="tr-TR" dirty="0"/>
          </a:p>
          <a:p>
            <a:r>
              <a:rPr lang="tr-TR" dirty="0"/>
              <a:t>Örnek: Bir uygulama TCP’ye iki ayrı write yaparsa receiver bunları iki ayrı mesaj olarak görmek zorunda mıdır? Hayır, byte stream okur.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253584059"/>
      </p:ext>
    </p:extLst>
  </p:cSld>
  <p:clrMapOvr>
    <a:masterClrMapping/>
  </p:clrMapOvr>
</p:notes>
</file>

<file path=ppt/notesSlides/notesSlide3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30 - Principles of reliable data transfer</a:t>
            </a:r>
            <a:endParaRPr lang="tr-TR" dirty="0"/>
          </a:p>
          <a:p>
            <a:r>
              <a:rPr lang="tr-TR" dirty="0"/>
              <a:t>Kitap bağlantısı (Kurose &amp; Ross, Chapter 3, s. 227): kısa alıntı: "TCP is said to be connection-oriented".</a:t>
            </a:r>
            <a:endParaRPr lang="tr-TR" dirty="0"/>
          </a:p>
          <a:p>
            <a:r>
              <a:rPr lang="tr-TR" dirty="0"/>
              <a:t>Kapanış roadmap slaytında TCP bağlantı odaklı bölümün tamamlandığını belirtin. Öğrenciler bu noktada segment alanlarını, sequence/ACK mantığını, timeout ve fast retransmit’i, rwnd ile flow control’ü ve 3-way handshake’i birbirine bağlayabilmelidir.</a:t>
            </a:r>
            <a:endParaRPr lang="tr-TR" dirty="0"/>
          </a:p>
          <a:p>
            <a:r>
              <a:rPr lang="tr-TR" dirty="0"/>
              <a:t>Bir sonraki büyük konu congestion control’dür. Flow control alıcı bufferına bakarken congestion control ağdaki tıkanıklığa bakar; ikisinin TCP sender hızını birlikte şekillendirdiğini söyleyerek dersi bağlayın.</a:t>
            </a:r>
            <a:endParaRPr lang="tr-TR" dirty="0"/>
          </a:p>
          <a:p>
            <a:r>
              <a:rPr lang="tr-TR" dirty="0"/>
              <a:t>Slayttaki görünür anahtarlar: Chapter 3: roadmap, Transport-layer services, Multiplexing and demultiplexing, Connectionless transport: UDP, Principles of reliable data transfer, Connection-oriented transport: TCP, Principles of congestion control, TCP congestion control, Evolution of transport-layer functionality, Transport Layer: 3-, 30.</a:t>
            </a:r>
            <a:endParaRPr lang="tr-TR" dirty="0"/>
          </a:p>
          <a:p>
            <a:r>
              <a:rPr lang="tr-TR" dirty="0"/>
              <a:t>Son kontrol: TCP’nin güvenilirlik, flow control ve connection management için hangi header alanlarını kullandığını öğrencilerden örnekletin.</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fld id="{3D91EEAC-CFEF-9647-876F-EABC6B8338D7}" type="slidenum">
              <a:rPr lang="en-US" smtClean="0"/>
              <a:t>30</a:t>
            </a:fld>
            <a:endParaRPr lang="en-US"/>
          </a:p>
        </p:txBody>
      </p:sp>
    </p:spTree>
    <p:extLst>
      <p:ext uri="{BB962C8B-B14F-4D97-AF65-F5344CB8AC3E}">
        <ns2:creationId val="1146393787"/>
      </p:ext>
    </p:extLst>
  </p:cSld>
  <p:clrMapOvr>
    <a:masterClrMapping/>
  </p:clrMapOvr>
</p:notes>
</file>

<file path=ppt/notesSlides/notesSlide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4 - TCP segment structure</a:t>
            </a:r>
            <a:endParaRPr lang="tr-TR" dirty="0"/>
          </a:p>
          <a:p>
            <a:r>
              <a:rPr lang="tr-TR" dirty="0"/>
              <a:t>Kitap bağlantısı (Kurose &amp; Ross, Chapter 3, s. 230): kısa alıntı: "header fields and a data field".</a:t>
            </a:r>
            <a:endParaRPr lang="tr-TR" dirty="0"/>
          </a:p>
          <a:p>
            <a:r>
              <a:rPr lang="tr-TR" dirty="0"/>
              <a:t>TCP segment structure alanlarını işlevlerine göre gruplayın. Portlar demultiplexing, sequence/ACK reliable transfer, receive window flow control, checksum hata sezme, SYN/FIN/RST connection management, C/E bitleri congestion notification ile ilgilidir.</a:t>
            </a:r>
            <a:endParaRPr lang="tr-TR" dirty="0"/>
          </a:p>
          <a:p>
            <a:r>
              <a:rPr lang="tr-TR" dirty="0"/>
              <a:t>Öğrenciler TCP header’ı ezber tablosu gibi görmesin. Her alan, TCP’nin sunduğu bir hizmetin izidir. UDP’nin 8 byte’lık yalın başlığına göre TCP daha karmaşıktır çünkü daha fazla garanti ve kontrol taşır.</a:t>
            </a:r>
            <a:endParaRPr lang="tr-TR" dirty="0"/>
          </a:p>
          <a:p>
            <a:r>
              <a:rPr lang="tr-TR" dirty="0"/>
              <a:t>Slayttaki görünür anahtarlar: TCP segment structure, source port #, dest, port #, 32 bits, not, used, receive window, flow control:, # bytes receiver willing to accept, sequence number, segment seq #:, counting bytes of data, into, bytestream, (not segments!), application, data, (variable length), data sent by application into TCP socket, A, acknowledgement number, ACK:, seq # of next expected byte; A bit: this is an ACK, options (variable length), TCP, options, head, len, length, (of TCP header), checksum, Internet, checksum, RST, SYN, FIN:, connection management, F, S, R, Urg, data pointer, P, U, C, E, C, E:, congestion notification, Transport Layer: 3-, 4.</a:t>
            </a:r>
            <a:endParaRPr lang="tr-TR" dirty="0"/>
          </a:p>
          <a:p>
            <a:r>
              <a:rPr lang="tr-TR" dirty="0"/>
              <a:t>Vurgu: Receive window alanı alıcının ne kadar daha veri kabul edebileceğini sender’a bildirir.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813394204"/>
      </p:ext>
    </p:extLst>
  </p:cSld>
  <p:clrMapOvr>
    <a:masterClrMapping/>
  </p:clrMapOvr>
</p:notes>
</file>

<file path=ppt/notesSlides/notesSlide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5 - TCP sequence numbers, ACKs</a:t>
            </a:r>
            <a:endParaRPr lang="tr-TR" dirty="0"/>
          </a:p>
          <a:p>
            <a:r>
              <a:rPr lang="tr-TR" dirty="0"/>
              <a:t>Kitap bağlantısı (Kurose &amp; Ross, Chapter 3, s. 232): kısa alıntı: "sequence numbers are over the stream of transmitted bytes".</a:t>
            </a:r>
            <a:endParaRPr lang="tr-TR" dirty="0"/>
          </a:p>
          <a:p>
            <a:r>
              <a:rPr lang="tr-TR" dirty="0"/>
              <a:t>Sequence number ve ACK number’ı byte numarası üzerinden anlatın. Segmentin sequence number’ı segment numarası değil, segment içindeki ilk byte’ın byte stream içindeki numarasıdır. ACK number ise karşı taraftan beklenen bir sonraki byte’ı gösterir.</a:t>
            </a:r>
            <a:endParaRPr lang="tr-TR" dirty="0"/>
          </a:p>
          <a:p>
            <a:r>
              <a:rPr lang="tr-TR" dirty="0"/>
              <a:t>Telnet örneğinde C karakterinin gidip yankılanmasını adım adım takip ettirin: Host A veri gönderirken kendi seq değerini kullanır ve B’den beklediği byte için ACK yazar; Host B hem ACK verir hem kendi seq ile veriyi geri yollar. Bu, full duplex yapının küçük örneğidir.</a:t>
            </a:r>
            <a:endParaRPr lang="tr-TR" dirty="0"/>
          </a:p>
          <a:p>
            <a:r>
              <a:rPr lang="tr-TR" dirty="0"/>
              <a:t>Slayttaki görünür anahtarlar: TCP sequence numbers, ACKs, Sequence numbers:, byte stream “, number” of first byte in segment’s data, source port #, dest port #, sequence number, acknowledgement number, checksum, rwnd, urg pointer, outgoing segment from receiver, A, sent, ACKed, sent, not-yet, ACKed, (“, in-flight”), usable, but not, yet sent, not, usable, window size, N, sender sequence number space, source port #, dest port #, sequence number, acknowledgement number, checksum, rwnd, urg pointer, outgoing segment from sender, Acknowledgements, :, seq # of next byte expected from other side, cumulative ACK, Q, :, how receiver handles out-of-order segments, A:, TCP spec doesn, ’t say, - up to implementor, Transport Layer: .</a:t>
            </a:r>
            <a:endParaRPr lang="tr-TR" dirty="0"/>
          </a:p>
          <a:p>
            <a:r>
              <a:rPr lang="tr-TR" dirty="0"/>
              <a:t>Kısa soru: ACK=43 ne demektir? 42’ye kadar aldım, sıradaki beklediğim byte 43 demektir.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489887859"/>
      </p:ext>
    </p:extLst>
  </p:cSld>
  <p:clrMapOvr>
    <a:masterClrMapping/>
  </p:clrMapOvr>
</p:notes>
</file>

<file path=ppt/notesSlides/notesSlide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6 - TCP sequence numbers, ACKs</a:t>
            </a:r>
            <a:endParaRPr lang="tr-TR" dirty="0"/>
          </a:p>
          <a:p>
            <a:r>
              <a:rPr lang="tr-TR" dirty="0"/>
              <a:t>Kitap bağlantısı (Kurose &amp; Ross, Chapter 3, s. 232): kısa alıntı: "sequence numbers are over the stream of transmitted bytes".</a:t>
            </a:r>
            <a:endParaRPr lang="tr-TR" dirty="0"/>
          </a:p>
          <a:p>
            <a:r>
              <a:rPr lang="tr-TR" dirty="0"/>
              <a:t>Sequence number ve ACK number’ı byte numarası üzerinden anlatın. Segmentin sequence number’ı segment numarası değil, segment içindeki ilk byte’ın byte stream içindeki numarasıdır. ACK number ise karşı taraftan beklenen bir sonraki byte’ı gösterir.</a:t>
            </a:r>
            <a:endParaRPr lang="tr-TR" dirty="0"/>
          </a:p>
          <a:p>
            <a:r>
              <a:rPr lang="tr-TR" dirty="0"/>
              <a:t>Telnet örneğinde C karakterinin gidip yankılanmasını adım adım takip ettirin: Host A veri gönderirken kendi seq değerini kullanır ve B’den beklediği byte için ACK yazar; Host B hem ACK verir hem kendi seq ile veriyi geri yollar. Bu, full duplex yapının küçük örneğidir.</a:t>
            </a:r>
            <a:endParaRPr lang="tr-TR" dirty="0"/>
          </a:p>
          <a:p>
            <a:r>
              <a:rPr lang="tr-TR" dirty="0"/>
              <a:t>Slayttaki görünür anahtarlar: TCP sequence numbers, ACKs, host ACKs receipt of echoed, ‘, C, ’, host ACKs receipt of, ‘, C, ’, , echoes, back, ‘, C, ’, simple telnet scenario, Host B, Host A, User types, ‘, C, ’, Seq=42, ACK=79, data =, ‘, C, ’, Seq=79, ACK=43, data =, ‘, C, ’, Seq=43, ACK=80, Transport Layer: 3-, 6.</a:t>
            </a:r>
            <a:endParaRPr lang="tr-TR" dirty="0"/>
          </a:p>
          <a:p>
            <a:r>
              <a:rPr lang="tr-TR" dirty="0"/>
              <a:t>Kısa soru: ACK=43 ne demektir? 42’ye kadar aldım, sıradaki beklediğim byte 43 demektir.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854182211"/>
      </p:ext>
    </p:extLst>
  </p:cSld>
  <p:clrMapOvr>
    <a:masterClrMapping/>
  </p:clrMapOvr>
</p:notes>
</file>

<file path=ppt/notesSlides/notesSlide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7 - TCP round trip time, timeout</a:t>
            </a:r>
            <a:endParaRPr lang="tr-TR" dirty="0"/>
          </a:p>
          <a:p>
            <a:r>
              <a:rPr lang="tr-TR" dirty="0"/>
              <a:t>Kitap bağlantısı (Kurose &amp; Ross, Chapter 3, s. 235): kısa alıntı: "estimate of this round-trip time".</a:t>
            </a:r>
            <a:endParaRPr lang="tr-TR" dirty="0"/>
          </a:p>
          <a:p>
            <a:r>
              <a:rPr lang="tr-TR" dirty="0"/>
              <a:t>RTT ve timeout slaytlarında temel dengeyi anlatın: timeout RTT’den uzun olmalı ama çok uzun olmamalı. Çok kısa timeout gereksiz retransmission üretir; çok uzun timeout gerçek kayba yavaş tepki verir.</a:t>
            </a:r>
            <a:endParaRPr lang="tr-TR" dirty="0"/>
          </a:p>
          <a:p>
            <a:r>
              <a:rPr lang="tr-TR" dirty="0"/>
              <a:t>EstimatedRTT formülünü EWMA olarak açıklayın. Yeni SampleRTT ölçümü hesaba katılır ama geçmiş ölçümler tamamen silinmez. DevRTT ise değişkenliği ölçer; TimeoutInterval = EstimatedRTT + 4*DevRTT güvenlik payı ekler.</a:t>
            </a:r>
            <a:endParaRPr lang="tr-TR" dirty="0"/>
          </a:p>
          <a:p>
            <a:r>
              <a:rPr lang="tr-TR" dirty="0"/>
              <a:t>Slayttaki görünür anahtarlar: TCP round trip time, timeout, Q:, how to set TCP timeout value?, longer than RTT, but RTT varies!, too short:, premature timeout, unnecessary retransmissions, too long:, slow reaction to segment loss, Q, :, how to estimate RTT?, SampleRTT:, measured, time from segment transmission until ACK receipt, ignore retransmissions, SampleRTT, will vary, want estimated RTT “, smoother, ”, average several, recent, measurements, not just current, SampleRTT, Transport Layer: 3-, 7.</a:t>
            </a:r>
            <a:endParaRPr lang="tr-TR" dirty="0"/>
          </a:p>
          <a:p>
            <a:r>
              <a:rPr lang="tr-TR" dirty="0"/>
              <a:t>Vurgu: TCP retransmitted segmentler için SampleRTT ölçümünü genellikle kullanmaz; hangi gönderimin ACK aldığı belirsizleşir.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773626653"/>
      </p:ext>
    </p:extLst>
  </p:cSld>
  <p:clrMapOvr>
    <a:masterClrMapping/>
  </p:clrMapOvr>
</p:notes>
</file>

<file path=ppt/notesSlides/notesSlide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8 - TCP round trip time, timeout</a:t>
            </a:r>
            <a:endParaRPr lang="tr-TR" dirty="0"/>
          </a:p>
          <a:p>
            <a:r>
              <a:rPr lang="tr-TR" dirty="0"/>
              <a:t>Kitap bağlantısı (Kurose &amp; Ross, Chapter 3, s. 235): kısa alıntı: "estimate of this round-trip time".</a:t>
            </a:r>
            <a:endParaRPr lang="tr-TR" dirty="0"/>
          </a:p>
          <a:p>
            <a:r>
              <a:rPr lang="tr-TR" dirty="0"/>
              <a:t>RTT ve timeout slaytlarında temel dengeyi anlatın: timeout RTT’den uzun olmalı ama çok uzun olmamalı. Çok kısa timeout gereksiz retransmission üretir; çok uzun timeout gerçek kayba yavaş tepki verir.</a:t>
            </a:r>
            <a:endParaRPr lang="tr-TR" dirty="0"/>
          </a:p>
          <a:p>
            <a:r>
              <a:rPr lang="tr-TR" dirty="0"/>
              <a:t>EstimatedRTT formülünü EWMA olarak açıklayın. Yeni SampleRTT ölçümü hesaba katılır ama geçmiş ölçümler tamamen silinmez. DevRTT ise değişkenliği ölçer; TimeoutInterval = EstimatedRTT + 4*DevRTT güvenlik payı ekler.</a:t>
            </a:r>
            <a:endParaRPr lang="tr-TR" dirty="0"/>
          </a:p>
          <a:p>
            <a:r>
              <a:rPr lang="tr-TR" dirty="0"/>
              <a:t>Slayttaki görünür anahtarlar: TCP round trip time, timeout, EstimatedRTT, = (1-, , )*, EstimatedRTT, +, , *, SampleRTT, e, xponential, w, eighted, m, oving, a, verage (EWMA), influence of past sample decreases exponentially fast, typical value:, , =, 0.125, RTT (milliseconds), RTT:, gaia.cs.umass.edu, to, fantasia.eurecom.fr, sampleRTT, EstimatedRTT, time (seconds), Transport Layer: 3-, 8.</a:t>
            </a:r>
            <a:endParaRPr lang="tr-TR" dirty="0"/>
          </a:p>
          <a:p>
            <a:r>
              <a:rPr lang="tr-TR" dirty="0"/>
              <a:t>Vurgu: TCP retransmitted segmentler için SampleRTT ölçümünü genellikle kullanmaz; hangi gönderimin ACK aldığı belirsizleşir.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034356365"/>
      </p:ext>
    </p:extLst>
  </p:cSld>
  <p:clrMapOvr>
    <a:masterClrMapping/>
  </p:clrMapOvr>
</p:notes>
</file>

<file path=ppt/notesSlides/notesSlide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Slayt 9 - TCP round trip time, timeout</a:t>
            </a:r>
            <a:endParaRPr lang="tr-TR" dirty="0"/>
          </a:p>
          <a:p>
            <a:r>
              <a:rPr lang="tr-TR" dirty="0"/>
              <a:t>Kitap bağlantısı (Kurose &amp; Ross, Chapter 3, s. 235): kısa alıntı: "estimate of this round-trip time".</a:t>
            </a:r>
            <a:endParaRPr lang="tr-TR" dirty="0"/>
          </a:p>
          <a:p>
            <a:r>
              <a:rPr lang="tr-TR" dirty="0"/>
              <a:t>RTT ve timeout slaytlarında temel dengeyi anlatın: timeout RTT’den uzun olmalı ama çok uzun olmamalı. Çok kısa timeout gereksiz retransmission üretir; çok uzun timeout gerçek kayba yavaş tepki verir.</a:t>
            </a:r>
            <a:endParaRPr lang="tr-TR" dirty="0"/>
          </a:p>
          <a:p>
            <a:r>
              <a:rPr lang="tr-TR" dirty="0"/>
              <a:t>EstimatedRTT formülünü EWMA olarak açıklayın. Yeni SampleRTT ölçümü hesaba katılır ama geçmiş ölçümler tamamen silinmez. DevRTT ise değişkenliği ölçer; TimeoutInterval = EstimatedRTT + 4*DevRTT güvenlik payı ekler.</a:t>
            </a:r>
            <a:endParaRPr lang="tr-TR" dirty="0"/>
          </a:p>
          <a:p>
            <a:r>
              <a:rPr lang="tr-TR" dirty="0"/>
              <a:t>Slayttaki görünür anahtarlar: TCP round trip time, timeout, timeout interval:, EstimatedRTT, plus “, safety margin”, large variation in, EstimatedRTT, :, want a larger safety margin, TimeoutInterval, =, EstimatedRTT, + 4*, DevRTT, estimated RTT, “, safety margin, ”, * Check out the online interactive exercises for more examples: h, ttp://, gaia.cs.umass.edu, /, kurose_ross, /interactive/, DevRTT, =, (1-, , )*, DevRTT, +, , *|, SampleRTT-EstimatedRTT, |, (typically,, , = 0.25), DevRTT, : EWMA of, SampleRTT, deviation from, EstimatedRTT, :, Transport Layer: 3-, 9.</a:t>
            </a:r>
            <a:endParaRPr lang="tr-TR" dirty="0"/>
          </a:p>
          <a:p>
            <a:r>
              <a:rPr lang="tr-TR" dirty="0"/>
              <a:t>Vurgu: TCP retransmitted segmentler için SampleRTT ölçümünü genellikle kullanmaz; hangi gönderimin ACK aldığı belirsizleşir.</a:t>
            </a:r>
            <a:endParaRPr lang="tr-TR" dirty="0"/>
          </a:p>
          <a:p>
            <a:r>
              <a:rPr lang="tr-TR" dirty="0"/>
              <a:t>Derste bitirirken bu slaytı bir sonraki slayta bağlayın: burada görülen mekanizma, transport layer’ın uygulamaya daha düzenli ve yönetilebilir iletişim hizmeti sunmak için eklediği kontrol bilgisinin bir parçasıdır.</a:t>
            </a:r>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6200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392552"/>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F7A5BD9A-E49F-7E4D-A1AC-729448A7B15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10</a:t>
            </a:fld>
            <a:endParaRPr lang="en-US" dirty="0"/>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Receiver: ACK generation </a:t>
            </a:r>
            <a:r>
              <a:rPr lang="en-US" sz="2400" b="0" dirty="0"/>
              <a:t>[RFC 5681]</a:t>
            </a:r>
            <a:endParaRPr lang="en-US" sz="4400" b="0" dirty="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already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ACKed</a:t>
            </a: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ACKing</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446007AE-16BF-5641-9533-FDFCED5467B7}"/>
              </a:ext>
            </a:extLst>
          </p:cNvPr>
          <p:cNvSpPr/>
          <p:nvPr/>
        </p:nvSpPr>
        <p:spPr>
          <a:xfrm>
            <a:off x="2141951" y="2079321"/>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788DE70-9425-C941-B687-5CDA29AFB818}"/>
              </a:ext>
            </a:extLst>
          </p:cNvPr>
          <p:cNvSpPr/>
          <p:nvPr/>
        </p:nvSpPr>
        <p:spPr>
          <a:xfrm>
            <a:off x="2006253" y="3158647"/>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A265DF2-3FEE-3D4C-9E18-1D8A86817D23}"/>
              </a:ext>
            </a:extLst>
          </p:cNvPr>
          <p:cNvSpPr/>
          <p:nvPr/>
        </p:nvSpPr>
        <p:spPr>
          <a:xfrm>
            <a:off x="2196231" y="4237973"/>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3861685-9E67-3541-901D-AC152EC9F9C7}"/>
              </a:ext>
            </a:extLst>
          </p:cNvPr>
          <p:cNvSpPr/>
          <p:nvPr/>
        </p:nvSpPr>
        <p:spPr>
          <a:xfrm>
            <a:off x="2246335" y="5340264"/>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2">
            <a:extLst>
              <a:ext uri="{FF2B5EF4-FFF2-40B4-BE49-F238E27FC236}">
                <a16:creationId xmlns:a16="http://schemas.microsoft.com/office/drawing/2014/main" id="{340791B0-4154-D14E-9DBD-0157764BBA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17713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36856"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70406"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36781"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ACK for 120</a:t>
            </a:r>
          </a:p>
        </p:txBody>
      </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fast retransmit</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360355" y="2207758"/>
              <a:ext cx="4809067" cy="2263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sender receives 3 additional ACKs for same data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resend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likely that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lost, so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
        <p:nvSpPr>
          <p:cNvPr id="53" name="Slide Number Placeholder 2">
            <a:extLst>
              <a:ext uri="{FF2B5EF4-FFF2-40B4-BE49-F238E27FC236}">
                <a16:creationId xmlns:a16="http://schemas.microsoft.com/office/drawing/2014/main" id="{16A9B416-8E8B-FD4A-BF46-FBBC16EEB4F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Clr>
                <a:schemeClr val="bg1">
                  <a:lumMod val="75000"/>
                </a:schemeClr>
              </a:buClr>
              <a:buFont typeface="Arial"/>
              <a:buChar char="•"/>
              <a:defRPr/>
            </a:pPr>
            <a:r>
              <a:rPr lang="en-US" dirty="0">
                <a:solidFill>
                  <a:schemeClr val="bg1">
                    <a:lumMod val="75000"/>
                  </a:schemeClr>
                </a:solidFill>
              </a:rPr>
              <a:t>segment structure</a:t>
            </a:r>
          </a:p>
          <a:p>
            <a:pPr marL="746125" lvl="1" indent="-288925">
              <a:buClr>
                <a:schemeClr val="bg1">
                  <a:lumMod val="75000"/>
                </a:schemeClr>
              </a:buClr>
              <a:buFont typeface="Arial"/>
              <a:buChar char="•"/>
              <a:defRPr/>
            </a:pPr>
            <a:r>
              <a:rPr lang="en-US" dirty="0">
                <a:solidFill>
                  <a:schemeClr val="bg1">
                    <a:lumMod val="75000"/>
                  </a:schemeClr>
                </a:solidFill>
              </a:rPr>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15</a:t>
            </a:fld>
            <a:endParaRPr lang="en-US" dirty="0"/>
          </a:p>
        </p:txBody>
      </p:sp>
      <p:pic>
        <p:nvPicPr>
          <p:cNvPr id="6" name="Picture 5">
            <a:extLst>
              <a:ext uri="{FF2B5EF4-FFF2-40B4-BE49-F238E27FC236}">
                <a16:creationId xmlns:a16="http://schemas.microsoft.com/office/drawing/2014/main" id="{B5FB4D37-2E98-204A-ACC1-DA60FB18605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19357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Slide Number Placeholder 2">
            <a:extLst>
              <a:ext uri="{FF2B5EF4-FFF2-40B4-BE49-F238E27FC236}">
                <a16:creationId xmlns:a16="http://schemas.microsoft.com/office/drawing/2014/main" id="{70507C61-599D-8346-AECE-C0A356026ED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2">
            <a:extLst>
              <a:ext uri="{FF2B5EF4-FFF2-40B4-BE49-F238E27FC236}">
                <a16:creationId xmlns:a16="http://schemas.microsoft.com/office/drawing/2014/main" id="{48F7A259-99DD-7041-B802-66CCB4B0EB0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47383704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0" name="Slide Number Placeholder 2">
            <a:extLst>
              <a:ext uri="{FF2B5EF4-FFF2-40B4-BE49-F238E27FC236}">
                <a16:creationId xmlns:a16="http://schemas.microsoft.com/office/drawing/2014/main" id="{3A4399FC-22AC-CD4F-9984-791C62C984F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85900861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Slide Number Placeholder 2">
            <a:extLst>
              <a:ext uri="{FF2B5EF4-FFF2-40B4-BE49-F238E27FC236}">
                <a16:creationId xmlns:a16="http://schemas.microsoft.com/office/drawing/2014/main" id="{6AC88DD4-8D5E-1A4B-AF04-AF0A9B96E26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332904187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a:t>Transport Layer: 3-</a:t>
            </a:r>
            <a:fld id="{C4204591-24BD-A542-B9D5-F8D8A88D2FEE}" type="slidenum">
              <a:rPr lang="en-US" smtClean="0"/>
              <a:pPr/>
              <a:t>2</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
        <p:nvSpPr>
          <p:cNvPr id="30" name="Slide Number Placeholder 2">
            <a:extLst>
              <a:ext uri="{FF2B5EF4-FFF2-40B4-BE49-F238E27FC236}">
                <a16:creationId xmlns:a16="http://schemas.microsoft.com/office/drawing/2014/main" id="{FD800B74-F67D-AF4D-AABB-EE14B6FEBDC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
        <p:nvSpPr>
          <p:cNvPr id="20" name="Slide Number Placeholder 2">
            <a:extLst>
              <a:ext uri="{FF2B5EF4-FFF2-40B4-BE49-F238E27FC236}">
                <a16:creationId xmlns:a16="http://schemas.microsoft.com/office/drawing/2014/main" id="{73A53F5E-537D-1E40-85EE-92D8692A70E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Slide Number Placeholder 2">
            <a:extLst>
              <a:ext uri="{FF2B5EF4-FFF2-40B4-BE49-F238E27FC236}">
                <a16:creationId xmlns:a16="http://schemas.microsoft.com/office/drawing/2014/main" id="{2804BB5E-F6B2-BA48-BFC5-59C8B165BD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retransmitted messages (e.g. </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req_conn</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an’</a:t>
            </a:r>
            <a:r>
              <a:rPr kumimoji="0" lang="en-US" altLang="ja-JP"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t</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“see” other side</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69" name="Slide Number Placeholder 2">
            <a:extLst>
              <a:ext uri="{FF2B5EF4-FFF2-40B4-BE49-F238E27FC236}">
                <a16:creationId xmlns:a16="http://schemas.microsoft.com/office/drawing/2014/main" id="{173A9DD9-82B1-6E42-88A8-6C0B706AA49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450562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423" name="Group 422">
            <a:extLst>
              <a:ext uri="{FF2B5EF4-FFF2-40B4-BE49-F238E27FC236}">
                <a16:creationId xmlns:a16="http://schemas.microsoft.com/office/drawing/2014/main" id="{D692DA0E-1EF2-F448-A9D8-1C3ACE390DD1}"/>
              </a:ext>
            </a:extLst>
          </p:cNvPr>
          <p:cNvGrpSpPr/>
          <p:nvPr/>
        </p:nvGrpSpPr>
        <p:grpSpPr>
          <a:xfrm>
            <a:off x="435655" y="1435139"/>
            <a:ext cx="3855401" cy="3186116"/>
            <a:chOff x="435655" y="1990325"/>
            <a:chExt cx="3855401" cy="3186116"/>
          </a:xfrm>
        </p:grpSpPr>
        <p:sp>
          <p:nvSpPr>
            <p:cNvPr id="424" name="Line 25">
              <a:extLst>
                <a:ext uri="{FF2B5EF4-FFF2-40B4-BE49-F238E27FC236}">
                  <a16:creationId xmlns:a16="http://schemas.microsoft.com/office/drawing/2014/main" id="{91E4D71D-79FA-CA4A-B78E-8C1871D4733B}"/>
                </a:ext>
              </a:extLst>
            </p:cNvPr>
            <p:cNvSpPr>
              <a:spLocks noChangeShapeType="1"/>
            </p:cNvSpPr>
            <p:nvPr/>
          </p:nvSpPr>
          <p:spPr bwMode="auto">
            <a:xfrm flipH="1">
              <a:off x="1461180" y="2545950"/>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25" name="Line 39">
              <a:extLst>
                <a:ext uri="{FF2B5EF4-FFF2-40B4-BE49-F238E27FC236}">
                  <a16:creationId xmlns:a16="http://schemas.microsoft.com/office/drawing/2014/main" id="{3CE8A2F3-443B-CB42-96FD-D8DF221502CB}"/>
                </a:ext>
              </a:extLst>
            </p:cNvPr>
            <p:cNvSpPr>
              <a:spLocks noChangeShapeType="1"/>
            </p:cNvSpPr>
            <p:nvPr/>
          </p:nvSpPr>
          <p:spPr bwMode="auto">
            <a:xfrm flipH="1">
              <a:off x="2991529" y="2618975"/>
              <a:ext cx="0" cy="252452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26" name="Group 93">
              <a:extLst>
                <a:ext uri="{FF2B5EF4-FFF2-40B4-BE49-F238E27FC236}">
                  <a16:creationId xmlns:a16="http://schemas.microsoft.com/office/drawing/2014/main" id="{773C4FC2-EAD6-0D4F-85E4-043FD6EDCD22}"/>
                </a:ext>
              </a:extLst>
            </p:cNvPr>
            <p:cNvGrpSpPr>
              <a:grpSpLocks/>
            </p:cNvGrpSpPr>
            <p:nvPr/>
          </p:nvGrpSpPr>
          <p:grpSpPr bwMode="auto">
            <a:xfrm>
              <a:off x="1386567" y="4700191"/>
              <a:ext cx="2405063" cy="476250"/>
              <a:chOff x="1097" y="2807"/>
              <a:chExt cx="1515" cy="300"/>
            </a:xfrm>
          </p:grpSpPr>
          <p:sp>
            <p:nvSpPr>
              <p:cNvPr id="488" name="Line 40">
                <a:extLst>
                  <a:ext uri="{FF2B5EF4-FFF2-40B4-BE49-F238E27FC236}">
                    <a16:creationId xmlns:a16="http://schemas.microsoft.com/office/drawing/2014/main" id="{111704BC-1B6B-2944-9D57-698BFD5CC308}"/>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9" name="Text Box 85">
                <a:extLst>
                  <a:ext uri="{FF2B5EF4-FFF2-40B4-BE49-F238E27FC236}">
                    <a16:creationId xmlns:a16="http://schemas.microsoft.com/office/drawing/2014/main" id="{190D3E08-8ADE-534C-9FC3-5199F6792D9B}"/>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427" name="Group 102">
              <a:extLst>
                <a:ext uri="{FF2B5EF4-FFF2-40B4-BE49-F238E27FC236}">
                  <a16:creationId xmlns:a16="http://schemas.microsoft.com/office/drawing/2014/main" id="{0D5744FA-4339-D545-9B57-B45E093F571A}"/>
                </a:ext>
              </a:extLst>
            </p:cNvPr>
            <p:cNvGrpSpPr>
              <a:grpSpLocks/>
            </p:cNvGrpSpPr>
            <p:nvPr/>
          </p:nvGrpSpPr>
          <p:grpSpPr bwMode="auto">
            <a:xfrm>
              <a:off x="435655" y="1990325"/>
              <a:ext cx="3389313" cy="2136775"/>
              <a:chOff x="484" y="1100"/>
              <a:chExt cx="2135" cy="1346"/>
            </a:xfrm>
          </p:grpSpPr>
          <p:sp>
            <p:nvSpPr>
              <p:cNvPr id="439" name="Text Box 103">
                <a:extLst>
                  <a:ext uri="{FF2B5EF4-FFF2-40B4-BE49-F238E27FC236}">
                    <a16:creationId xmlns:a16="http://schemas.microsoft.com/office/drawing/2014/main" id="{384A1174-EF45-3D47-B451-2B62A2717579}"/>
                  </a:ext>
                </a:extLst>
              </p:cNvPr>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Line 104">
                <a:extLst>
                  <a:ext uri="{FF2B5EF4-FFF2-40B4-BE49-F238E27FC236}">
                    <a16:creationId xmlns:a16="http://schemas.microsoft.com/office/drawing/2014/main" id="{01799853-A3A5-894C-8B0B-3CBEE6379CDD}"/>
                  </a:ext>
                </a:extLst>
              </p:cNvPr>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Line 105">
                <a:extLst>
                  <a:ext uri="{FF2B5EF4-FFF2-40B4-BE49-F238E27FC236}">
                    <a16:creationId xmlns:a16="http://schemas.microsoft.com/office/drawing/2014/main" id="{E4D37334-2302-C946-AD71-897255F798F8}"/>
                  </a:ext>
                </a:extLst>
              </p:cNvPr>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Rectangle 106">
                <a:extLst>
                  <a:ext uri="{FF2B5EF4-FFF2-40B4-BE49-F238E27FC236}">
                    <a16:creationId xmlns:a16="http://schemas.microsoft.com/office/drawing/2014/main" id="{A9F291AF-7263-964C-9C39-E6D9DD79FF9B}"/>
                  </a:ext>
                </a:extLst>
              </p:cNvPr>
              <p:cNvSpPr>
                <a:spLocks noChangeArrowheads="1"/>
              </p:cNvSpPr>
              <p:nvPr/>
            </p:nvSpPr>
            <p:spPr bwMode="auto">
              <a:xfrm>
                <a:off x="1359" y="1507"/>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3" name="Text Box 107">
                <a:extLst>
                  <a:ext uri="{FF2B5EF4-FFF2-40B4-BE49-F238E27FC236}">
                    <a16:creationId xmlns:a16="http://schemas.microsoft.com/office/drawing/2014/main" id="{8256400A-AA91-2B45-8FD6-9FEEAEE48C35}"/>
                  </a:ext>
                </a:extLst>
              </p:cNvPr>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444" name="Rectangle 108">
                <a:extLst>
                  <a:ext uri="{FF2B5EF4-FFF2-40B4-BE49-F238E27FC236}">
                    <a16:creationId xmlns:a16="http://schemas.microsoft.com/office/drawing/2014/main" id="{8F206717-52E2-FB4D-B242-30E9BF426AE1}"/>
                  </a:ext>
                </a:extLst>
              </p:cNvPr>
              <p:cNvSpPr>
                <a:spLocks noChangeArrowheads="1"/>
              </p:cNvSpPr>
              <p:nvPr/>
            </p:nvSpPr>
            <p:spPr bwMode="auto">
              <a:xfrm>
                <a:off x="1471" y="1774"/>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5" name="Text Box 109">
                <a:extLst>
                  <a:ext uri="{FF2B5EF4-FFF2-40B4-BE49-F238E27FC236}">
                    <a16:creationId xmlns:a16="http://schemas.microsoft.com/office/drawing/2014/main" id="{9F6C9D6F-A1F8-8544-BE47-BCDA73F1EC12}"/>
                  </a:ext>
                </a:extLst>
              </p:cNvPr>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6" name="Text Box 110">
                <a:extLst>
                  <a:ext uri="{FF2B5EF4-FFF2-40B4-BE49-F238E27FC236}">
                    <a16:creationId xmlns:a16="http://schemas.microsoft.com/office/drawing/2014/main" id="{5194F166-9430-4242-89A4-5D091B008960}"/>
                  </a:ext>
                </a:extLst>
              </p:cNvPr>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7" name="Oval 111">
                <a:extLst>
                  <a:ext uri="{FF2B5EF4-FFF2-40B4-BE49-F238E27FC236}">
                    <a16:creationId xmlns:a16="http://schemas.microsoft.com/office/drawing/2014/main" id="{64F10CAD-3D48-3B4D-AE41-2AEA0DB2E4A3}"/>
                  </a:ext>
                </a:extLst>
              </p:cNvPr>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48" name="Oval 112">
                <a:extLst>
                  <a:ext uri="{FF2B5EF4-FFF2-40B4-BE49-F238E27FC236}">
                    <a16:creationId xmlns:a16="http://schemas.microsoft.com/office/drawing/2014/main" id="{98F68D03-FCEB-0F41-A286-A0FEC1FAEA51}"/>
                  </a:ext>
                </a:extLst>
              </p:cNvPr>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449" name="Group 113">
                <a:extLst>
                  <a:ext uri="{FF2B5EF4-FFF2-40B4-BE49-F238E27FC236}">
                    <a16:creationId xmlns:a16="http://schemas.microsoft.com/office/drawing/2014/main" id="{E535B351-6B01-AE49-8479-F8762FC2AA2E}"/>
                  </a:ext>
                </a:extLst>
              </p:cNvPr>
              <p:cNvGrpSpPr>
                <a:grpSpLocks/>
              </p:cNvGrpSpPr>
              <p:nvPr/>
            </p:nvGrpSpPr>
            <p:grpSpPr bwMode="auto">
              <a:xfrm>
                <a:off x="1277" y="1861"/>
                <a:ext cx="803" cy="212"/>
                <a:chOff x="1065" y="2085"/>
                <a:chExt cx="803" cy="212"/>
              </a:xfrm>
            </p:grpSpPr>
            <p:sp>
              <p:nvSpPr>
                <p:cNvPr id="486" name="Rectangle 114">
                  <a:extLst>
                    <a:ext uri="{FF2B5EF4-FFF2-40B4-BE49-F238E27FC236}">
                      <a16:creationId xmlns:a16="http://schemas.microsoft.com/office/drawing/2014/main" id="{3ABD9392-9290-6043-AF0A-164F1B0F7B39}"/>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7" name="Text Box 115">
                  <a:extLst>
                    <a:ext uri="{FF2B5EF4-FFF2-40B4-BE49-F238E27FC236}">
                      <a16:creationId xmlns:a16="http://schemas.microsoft.com/office/drawing/2014/main" id="{E01A5D11-E159-0C40-9DBC-E064BEC5774C}"/>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nvGrpSpPr>
              <p:cNvPr id="450" name="Group 116">
                <a:extLst>
                  <a:ext uri="{FF2B5EF4-FFF2-40B4-BE49-F238E27FC236}">
                    <a16:creationId xmlns:a16="http://schemas.microsoft.com/office/drawing/2014/main" id="{3E3A49BF-0E39-8D4D-A2D0-63CBFDDD6FAF}"/>
                  </a:ext>
                </a:extLst>
              </p:cNvPr>
              <p:cNvGrpSpPr>
                <a:grpSpLocks/>
              </p:cNvGrpSpPr>
              <p:nvPr/>
            </p:nvGrpSpPr>
            <p:grpSpPr bwMode="auto">
              <a:xfrm>
                <a:off x="834" y="1112"/>
                <a:ext cx="391" cy="307"/>
                <a:chOff x="-44" y="1473"/>
                <a:chExt cx="981" cy="1105"/>
              </a:xfrm>
            </p:grpSpPr>
            <p:pic>
              <p:nvPicPr>
                <p:cNvPr id="484" name="Picture 117" descr="desktop_computer_stylized_medium">
                  <a:extLst>
                    <a:ext uri="{FF2B5EF4-FFF2-40B4-BE49-F238E27FC236}">
                      <a16:creationId xmlns:a16="http://schemas.microsoft.com/office/drawing/2014/main" id="{68652FF9-3BA5-AD41-98E0-A222D63A4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18">
                  <a:extLst>
                    <a:ext uri="{FF2B5EF4-FFF2-40B4-BE49-F238E27FC236}">
                      <a16:creationId xmlns:a16="http://schemas.microsoft.com/office/drawing/2014/main" id="{73D50490-21D8-7746-B97E-C2FE25CBD7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51" name="Group 119">
                <a:extLst>
                  <a:ext uri="{FF2B5EF4-FFF2-40B4-BE49-F238E27FC236}">
                    <a16:creationId xmlns:a16="http://schemas.microsoft.com/office/drawing/2014/main" id="{6E788993-C5DA-164F-9258-0CB775450A30}"/>
                  </a:ext>
                </a:extLst>
              </p:cNvPr>
              <p:cNvGrpSpPr>
                <a:grpSpLocks/>
              </p:cNvGrpSpPr>
              <p:nvPr/>
            </p:nvGrpSpPr>
            <p:grpSpPr bwMode="auto">
              <a:xfrm>
                <a:off x="1973" y="1100"/>
                <a:ext cx="212" cy="323"/>
                <a:chOff x="4140" y="429"/>
                <a:chExt cx="1425" cy="2396"/>
              </a:xfrm>
            </p:grpSpPr>
            <p:sp>
              <p:nvSpPr>
                <p:cNvPr id="452" name="Freeform 120">
                  <a:extLst>
                    <a:ext uri="{FF2B5EF4-FFF2-40B4-BE49-F238E27FC236}">
                      <a16:creationId xmlns:a16="http://schemas.microsoft.com/office/drawing/2014/main" id="{12CC2128-75E5-114A-937D-4B672A89AA2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3" name="Rectangle 121">
                  <a:extLst>
                    <a:ext uri="{FF2B5EF4-FFF2-40B4-BE49-F238E27FC236}">
                      <a16:creationId xmlns:a16="http://schemas.microsoft.com/office/drawing/2014/main" id="{F5C3491A-CD29-114C-A378-A2E414822C3C}"/>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4" name="Freeform 122">
                  <a:extLst>
                    <a:ext uri="{FF2B5EF4-FFF2-40B4-BE49-F238E27FC236}">
                      <a16:creationId xmlns:a16="http://schemas.microsoft.com/office/drawing/2014/main" id="{1FAF7C96-26AF-BC4C-8EE5-52686FB51F57}"/>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5" name="Freeform 123">
                  <a:extLst>
                    <a:ext uri="{FF2B5EF4-FFF2-40B4-BE49-F238E27FC236}">
                      <a16:creationId xmlns:a16="http://schemas.microsoft.com/office/drawing/2014/main" id="{F24EFDC4-D2B3-7440-A83B-52220A26C97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6" name="Rectangle 124">
                  <a:extLst>
                    <a:ext uri="{FF2B5EF4-FFF2-40B4-BE49-F238E27FC236}">
                      <a16:creationId xmlns:a16="http://schemas.microsoft.com/office/drawing/2014/main" id="{C738D1B1-14C3-F143-9286-716F3B0BC8CB}"/>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7" name="Group 125">
                  <a:extLst>
                    <a:ext uri="{FF2B5EF4-FFF2-40B4-BE49-F238E27FC236}">
                      <a16:creationId xmlns:a16="http://schemas.microsoft.com/office/drawing/2014/main" id="{1C9F2DD0-76F5-9945-A4A2-BFF420651D30}"/>
                    </a:ext>
                  </a:extLst>
                </p:cNvPr>
                <p:cNvGrpSpPr>
                  <a:grpSpLocks/>
                </p:cNvGrpSpPr>
                <p:nvPr/>
              </p:nvGrpSpPr>
              <p:grpSpPr bwMode="auto">
                <a:xfrm>
                  <a:off x="4749" y="668"/>
                  <a:ext cx="581" cy="145"/>
                  <a:chOff x="614" y="2568"/>
                  <a:chExt cx="725" cy="139"/>
                </a:xfrm>
              </p:grpSpPr>
              <p:sp>
                <p:nvSpPr>
                  <p:cNvPr id="482" name="AutoShape 126">
                    <a:extLst>
                      <a:ext uri="{FF2B5EF4-FFF2-40B4-BE49-F238E27FC236}">
                        <a16:creationId xmlns:a16="http://schemas.microsoft.com/office/drawing/2014/main" id="{C09A9BC4-E4D4-9740-8415-C18557F484B7}"/>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3" name="AutoShape 127">
                    <a:extLst>
                      <a:ext uri="{FF2B5EF4-FFF2-40B4-BE49-F238E27FC236}">
                        <a16:creationId xmlns:a16="http://schemas.microsoft.com/office/drawing/2014/main" id="{F3D70C92-E5D6-2E4F-8DCA-B1904F759DA4}"/>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8" name="Rectangle 128">
                  <a:extLst>
                    <a:ext uri="{FF2B5EF4-FFF2-40B4-BE49-F238E27FC236}">
                      <a16:creationId xmlns:a16="http://schemas.microsoft.com/office/drawing/2014/main" id="{722160C6-98E8-2849-92F6-C0477CF41C1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9" name="Group 129">
                  <a:extLst>
                    <a:ext uri="{FF2B5EF4-FFF2-40B4-BE49-F238E27FC236}">
                      <a16:creationId xmlns:a16="http://schemas.microsoft.com/office/drawing/2014/main" id="{5CF614C1-2FA4-194F-99CB-B59EBAA69627}"/>
                    </a:ext>
                  </a:extLst>
                </p:cNvPr>
                <p:cNvGrpSpPr>
                  <a:grpSpLocks/>
                </p:cNvGrpSpPr>
                <p:nvPr/>
              </p:nvGrpSpPr>
              <p:grpSpPr bwMode="auto">
                <a:xfrm>
                  <a:off x="4747" y="994"/>
                  <a:ext cx="581" cy="134"/>
                  <a:chOff x="614" y="2568"/>
                  <a:chExt cx="725" cy="139"/>
                </a:xfrm>
              </p:grpSpPr>
              <p:sp>
                <p:nvSpPr>
                  <p:cNvPr id="480" name="AutoShape 130">
                    <a:extLst>
                      <a:ext uri="{FF2B5EF4-FFF2-40B4-BE49-F238E27FC236}">
                        <a16:creationId xmlns:a16="http://schemas.microsoft.com/office/drawing/2014/main" id="{2DFF64EB-D097-2043-B088-40E31FBCA144}"/>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1" name="AutoShape 131">
                    <a:extLst>
                      <a:ext uri="{FF2B5EF4-FFF2-40B4-BE49-F238E27FC236}">
                        <a16:creationId xmlns:a16="http://schemas.microsoft.com/office/drawing/2014/main" id="{DF72C84E-59FE-844F-8A5B-E79C5EEA947F}"/>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0" name="Rectangle 132">
                  <a:extLst>
                    <a:ext uri="{FF2B5EF4-FFF2-40B4-BE49-F238E27FC236}">
                      <a16:creationId xmlns:a16="http://schemas.microsoft.com/office/drawing/2014/main" id="{0D34B495-F619-5744-92CE-02150CAEF02F}"/>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1" name="Rectangle 133">
                  <a:extLst>
                    <a:ext uri="{FF2B5EF4-FFF2-40B4-BE49-F238E27FC236}">
                      <a16:creationId xmlns:a16="http://schemas.microsoft.com/office/drawing/2014/main" id="{B289AC45-5AE1-8144-A213-D8D732FD9762}"/>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62" name="Group 134">
                  <a:extLst>
                    <a:ext uri="{FF2B5EF4-FFF2-40B4-BE49-F238E27FC236}">
                      <a16:creationId xmlns:a16="http://schemas.microsoft.com/office/drawing/2014/main" id="{1749D736-5D93-C94F-BEFF-83BA3C60704D}"/>
                    </a:ext>
                  </a:extLst>
                </p:cNvPr>
                <p:cNvGrpSpPr>
                  <a:grpSpLocks/>
                </p:cNvGrpSpPr>
                <p:nvPr/>
              </p:nvGrpSpPr>
              <p:grpSpPr bwMode="auto">
                <a:xfrm>
                  <a:off x="4735" y="1627"/>
                  <a:ext cx="582" cy="151"/>
                  <a:chOff x="614" y="2568"/>
                  <a:chExt cx="725" cy="139"/>
                </a:xfrm>
              </p:grpSpPr>
              <p:sp>
                <p:nvSpPr>
                  <p:cNvPr id="478" name="AutoShape 135">
                    <a:extLst>
                      <a:ext uri="{FF2B5EF4-FFF2-40B4-BE49-F238E27FC236}">
                        <a16:creationId xmlns:a16="http://schemas.microsoft.com/office/drawing/2014/main" id="{A0C2743E-C87A-D14C-85B5-A8F79F7531D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9" name="AutoShape 136">
                    <a:extLst>
                      <a:ext uri="{FF2B5EF4-FFF2-40B4-BE49-F238E27FC236}">
                        <a16:creationId xmlns:a16="http://schemas.microsoft.com/office/drawing/2014/main" id="{9BD6DBA0-FC1C-254E-9398-6CCD7340CADE}"/>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3" name="Freeform 137">
                  <a:extLst>
                    <a:ext uri="{FF2B5EF4-FFF2-40B4-BE49-F238E27FC236}">
                      <a16:creationId xmlns:a16="http://schemas.microsoft.com/office/drawing/2014/main" id="{5440E4EF-7DC8-C948-8355-65BC2A778B0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64" name="Group 138">
                  <a:extLst>
                    <a:ext uri="{FF2B5EF4-FFF2-40B4-BE49-F238E27FC236}">
                      <a16:creationId xmlns:a16="http://schemas.microsoft.com/office/drawing/2014/main" id="{5E633347-2A45-9548-B218-3565A9B3D215}"/>
                    </a:ext>
                  </a:extLst>
                </p:cNvPr>
                <p:cNvGrpSpPr>
                  <a:grpSpLocks/>
                </p:cNvGrpSpPr>
                <p:nvPr/>
              </p:nvGrpSpPr>
              <p:grpSpPr bwMode="auto">
                <a:xfrm>
                  <a:off x="4739" y="1327"/>
                  <a:ext cx="582" cy="139"/>
                  <a:chOff x="614" y="2568"/>
                  <a:chExt cx="725" cy="139"/>
                </a:xfrm>
              </p:grpSpPr>
              <p:sp>
                <p:nvSpPr>
                  <p:cNvPr id="476" name="AutoShape 139">
                    <a:extLst>
                      <a:ext uri="{FF2B5EF4-FFF2-40B4-BE49-F238E27FC236}">
                        <a16:creationId xmlns:a16="http://schemas.microsoft.com/office/drawing/2014/main" id="{0F545573-C3F3-7D4F-8E2E-057960582DC3}"/>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7" name="AutoShape 140">
                    <a:extLst>
                      <a:ext uri="{FF2B5EF4-FFF2-40B4-BE49-F238E27FC236}">
                        <a16:creationId xmlns:a16="http://schemas.microsoft.com/office/drawing/2014/main" id="{2B38E4F6-9B20-FE41-8688-9F827513A80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5" name="Rectangle 141">
                  <a:extLst>
                    <a:ext uri="{FF2B5EF4-FFF2-40B4-BE49-F238E27FC236}">
                      <a16:creationId xmlns:a16="http://schemas.microsoft.com/office/drawing/2014/main" id="{0ADB7777-054A-3B42-99E1-AA3880CEBF4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6" name="Freeform 142">
                  <a:extLst>
                    <a:ext uri="{FF2B5EF4-FFF2-40B4-BE49-F238E27FC236}">
                      <a16:creationId xmlns:a16="http://schemas.microsoft.com/office/drawing/2014/main" id="{851EFEA0-9F99-9D45-BDD9-05781330AA6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7" name="Freeform 143">
                  <a:extLst>
                    <a:ext uri="{FF2B5EF4-FFF2-40B4-BE49-F238E27FC236}">
                      <a16:creationId xmlns:a16="http://schemas.microsoft.com/office/drawing/2014/main" id="{D46DD2F0-137E-7246-8429-922D11398E3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8" name="Oval 144">
                  <a:extLst>
                    <a:ext uri="{FF2B5EF4-FFF2-40B4-BE49-F238E27FC236}">
                      <a16:creationId xmlns:a16="http://schemas.microsoft.com/office/drawing/2014/main" id="{6D2FDB16-DD50-754D-B173-29B81535A1D0}"/>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9" name="Freeform 145">
                  <a:extLst>
                    <a:ext uri="{FF2B5EF4-FFF2-40B4-BE49-F238E27FC236}">
                      <a16:creationId xmlns:a16="http://schemas.microsoft.com/office/drawing/2014/main" id="{7D62A206-5CA0-E947-82FC-8F081AA926B0}"/>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0" name="AutoShape 146">
                  <a:extLst>
                    <a:ext uri="{FF2B5EF4-FFF2-40B4-BE49-F238E27FC236}">
                      <a16:creationId xmlns:a16="http://schemas.microsoft.com/office/drawing/2014/main" id="{FD0F85B5-11E0-7445-9862-BC483A492BC8}"/>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1" name="AutoShape 147">
                  <a:extLst>
                    <a:ext uri="{FF2B5EF4-FFF2-40B4-BE49-F238E27FC236}">
                      <a16:creationId xmlns:a16="http://schemas.microsoft.com/office/drawing/2014/main" id="{67E0531B-2E65-AF43-9DB9-355885A8BFB3}"/>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2" name="Oval 148">
                  <a:extLst>
                    <a:ext uri="{FF2B5EF4-FFF2-40B4-BE49-F238E27FC236}">
                      <a16:creationId xmlns:a16="http://schemas.microsoft.com/office/drawing/2014/main" id="{64B5B35B-452E-FD4C-ACFF-7D475CD7D3D3}"/>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3" name="Oval 149">
                  <a:extLst>
                    <a:ext uri="{FF2B5EF4-FFF2-40B4-BE49-F238E27FC236}">
                      <a16:creationId xmlns:a16="http://schemas.microsoft.com/office/drawing/2014/main" id="{A4534FEA-4A8B-8A42-8930-71A153E19C7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74" name="Oval 150">
                  <a:extLst>
                    <a:ext uri="{FF2B5EF4-FFF2-40B4-BE49-F238E27FC236}">
                      <a16:creationId xmlns:a16="http://schemas.microsoft.com/office/drawing/2014/main" id="{D6E50F70-5ED2-3344-A7D3-F9408B324055}"/>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5" name="Rectangle 151">
                  <a:extLst>
                    <a:ext uri="{FF2B5EF4-FFF2-40B4-BE49-F238E27FC236}">
                      <a16:creationId xmlns:a16="http://schemas.microsoft.com/office/drawing/2014/main" id="{7B699B0E-7FA7-A24C-814D-12D1D823F81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428" name="Oval 159">
              <a:extLst>
                <a:ext uri="{FF2B5EF4-FFF2-40B4-BE49-F238E27FC236}">
                  <a16:creationId xmlns:a16="http://schemas.microsoft.com/office/drawing/2014/main" id="{8AE68307-4F03-0042-965E-5D84FCC3C3EB}"/>
                </a:ext>
              </a:extLst>
            </p:cNvPr>
            <p:cNvSpPr>
              <a:spLocks noChangeArrowheads="1"/>
            </p:cNvSpPr>
            <p:nvPr/>
          </p:nvSpPr>
          <p:spPr bwMode="auto">
            <a:xfrm>
              <a:off x="1416094" y="3893738"/>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29" name="Line 169">
              <a:extLst>
                <a:ext uri="{FF2B5EF4-FFF2-40B4-BE49-F238E27FC236}">
                  <a16:creationId xmlns:a16="http://schemas.microsoft.com/office/drawing/2014/main" id="{28EC4C67-0BE3-D54D-926D-9B81AED1C0D5}"/>
                </a:ext>
              </a:extLst>
            </p:cNvPr>
            <p:cNvSpPr>
              <a:spLocks noChangeShapeType="1"/>
            </p:cNvSpPr>
            <p:nvPr/>
          </p:nvSpPr>
          <p:spPr bwMode="auto">
            <a:xfrm>
              <a:off x="1511344" y="3966763"/>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170">
              <a:extLst>
                <a:ext uri="{FF2B5EF4-FFF2-40B4-BE49-F238E27FC236}">
                  <a16:creationId xmlns:a16="http://schemas.microsoft.com/office/drawing/2014/main" id="{B8AFD2C9-C151-F748-8B96-E389535E32BE}"/>
                </a:ext>
              </a:extLst>
            </p:cNvPr>
            <p:cNvSpPr>
              <a:spLocks noChangeArrowheads="1"/>
            </p:cNvSpPr>
            <p:nvPr/>
          </p:nvSpPr>
          <p:spPr bwMode="auto">
            <a:xfrm>
              <a:off x="1828844" y="3952476"/>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1" name="Text Box 171">
              <a:extLst>
                <a:ext uri="{FF2B5EF4-FFF2-40B4-BE49-F238E27FC236}">
                  <a16:creationId xmlns:a16="http://schemas.microsoft.com/office/drawing/2014/main" id="{E48C6C06-1970-9949-B718-68B9AD5B435E}"/>
                </a:ext>
              </a:extLst>
            </p:cNvPr>
            <p:cNvSpPr txBox="1">
              <a:spLocks noChangeArrowheads="1"/>
            </p:cNvSpPr>
            <p:nvPr/>
          </p:nvSpPr>
          <p:spPr bwMode="auto">
            <a:xfrm>
              <a:off x="1689144" y="3919138"/>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432" name="Oval 172">
              <a:extLst>
                <a:ext uri="{FF2B5EF4-FFF2-40B4-BE49-F238E27FC236}">
                  <a16:creationId xmlns:a16="http://schemas.microsoft.com/office/drawing/2014/main" id="{C551802D-96E3-F942-A271-44B93EF7D61C}"/>
                </a:ext>
              </a:extLst>
            </p:cNvPr>
            <p:cNvSpPr>
              <a:spLocks noChangeArrowheads="1"/>
            </p:cNvSpPr>
            <p:nvPr/>
          </p:nvSpPr>
          <p:spPr bwMode="auto">
            <a:xfrm>
              <a:off x="2960731" y="4250926"/>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33" name="Text Box 173">
              <a:extLst>
                <a:ext uri="{FF2B5EF4-FFF2-40B4-BE49-F238E27FC236}">
                  <a16:creationId xmlns:a16="http://schemas.microsoft.com/office/drawing/2014/main" id="{D76C6664-0DFF-6847-8C91-9630B8CABF4C}"/>
                </a:ext>
              </a:extLst>
            </p:cNvPr>
            <p:cNvSpPr txBox="1">
              <a:spLocks noChangeArrowheads="1"/>
            </p:cNvSpPr>
            <p:nvPr/>
          </p:nvSpPr>
          <p:spPr bwMode="auto">
            <a:xfrm>
              <a:off x="3119481" y="4011213"/>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434" name="Group 433">
              <a:extLst>
                <a:ext uri="{FF2B5EF4-FFF2-40B4-BE49-F238E27FC236}">
                  <a16:creationId xmlns:a16="http://schemas.microsoft.com/office/drawing/2014/main" id="{7800DC3B-8637-C445-B46C-B1F234EAAAF7}"/>
                </a:ext>
              </a:extLst>
            </p:cNvPr>
            <p:cNvGrpSpPr/>
            <p:nvPr/>
          </p:nvGrpSpPr>
          <p:grpSpPr>
            <a:xfrm flipH="1">
              <a:off x="1449388" y="4279047"/>
              <a:ext cx="1539875" cy="390924"/>
              <a:chOff x="796245" y="5993547"/>
              <a:chExt cx="1539875" cy="390924"/>
            </a:xfrm>
          </p:grpSpPr>
          <p:sp>
            <p:nvSpPr>
              <p:cNvPr id="436" name="Line 169">
                <a:extLst>
                  <a:ext uri="{FF2B5EF4-FFF2-40B4-BE49-F238E27FC236}">
                    <a16:creationId xmlns:a16="http://schemas.microsoft.com/office/drawing/2014/main" id="{DF8AED72-CC03-D141-BF1D-CDBAD8CFF041}"/>
                  </a:ext>
                </a:extLst>
              </p:cNvPr>
              <p:cNvSpPr>
                <a:spLocks noChangeShapeType="1"/>
              </p:cNvSpPr>
              <p:nvPr/>
            </p:nvSpPr>
            <p:spPr bwMode="auto">
              <a:xfrm>
                <a:off x="796245" y="6007834"/>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7" name="Rectangle 170">
                <a:extLst>
                  <a:ext uri="{FF2B5EF4-FFF2-40B4-BE49-F238E27FC236}">
                    <a16:creationId xmlns:a16="http://schemas.microsoft.com/office/drawing/2014/main" id="{629240BC-A74F-6E49-91FA-059AA1C94494}"/>
                  </a:ext>
                </a:extLst>
              </p:cNvPr>
              <p:cNvSpPr>
                <a:spLocks noChangeArrowheads="1"/>
              </p:cNvSpPr>
              <p:nvPr/>
            </p:nvSpPr>
            <p:spPr bwMode="auto">
              <a:xfrm>
                <a:off x="1113745" y="5993547"/>
                <a:ext cx="859292" cy="39092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Oval 172">
                <a:extLst>
                  <a:ext uri="{FF2B5EF4-FFF2-40B4-BE49-F238E27FC236}">
                    <a16:creationId xmlns:a16="http://schemas.microsoft.com/office/drawing/2014/main" id="{A155E5ED-674B-0544-A028-085A5AD95F12}"/>
                  </a:ext>
                </a:extLst>
              </p:cNvPr>
              <p:cNvSpPr>
                <a:spLocks noChangeArrowheads="1"/>
              </p:cNvSpPr>
              <p:nvPr/>
            </p:nvSpPr>
            <p:spPr bwMode="auto">
              <a:xfrm>
                <a:off x="2245632" y="6291997"/>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435" name="Text Box 171">
              <a:extLst>
                <a:ext uri="{FF2B5EF4-FFF2-40B4-BE49-F238E27FC236}">
                  <a16:creationId xmlns:a16="http://schemas.microsoft.com/office/drawing/2014/main" id="{F73380DB-6861-6B4E-B8D4-43FE3C783476}"/>
                </a:ext>
              </a:extLst>
            </p:cNvPr>
            <p:cNvSpPr txBox="1">
              <a:spLocks noChangeArrowheads="1"/>
            </p:cNvSpPr>
            <p:nvPr/>
          </p:nvSpPr>
          <p:spPr bwMode="auto">
            <a:xfrm>
              <a:off x="1735694" y="4283529"/>
              <a:ext cx="1071127"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ACK(x+1)</a:t>
              </a:r>
            </a:p>
          </p:txBody>
        </p:sp>
      </p:grpSp>
      <p:grpSp>
        <p:nvGrpSpPr>
          <p:cNvPr id="9" name="Group 8">
            <a:extLst>
              <a:ext uri="{FF2B5EF4-FFF2-40B4-BE49-F238E27FC236}">
                <a16:creationId xmlns:a16="http://schemas.microsoft.com/office/drawing/2014/main" id="{A4CB8012-D87E-F547-97B0-03323A38506E}"/>
              </a:ext>
            </a:extLst>
          </p:cNvPr>
          <p:cNvGrpSpPr/>
          <p:nvPr/>
        </p:nvGrpSpPr>
        <p:grpSpPr>
          <a:xfrm>
            <a:off x="1273629" y="5146706"/>
            <a:ext cx="1773114" cy="1003723"/>
            <a:chOff x="1273629" y="5146706"/>
            <a:chExt cx="1773114" cy="1003723"/>
          </a:xfrm>
        </p:grpSpPr>
        <p:sp>
          <p:nvSpPr>
            <p:cNvPr id="4" name="TextBox 3">
              <a:extLst>
                <a:ext uri="{FF2B5EF4-FFF2-40B4-BE49-F238E27FC236}">
                  <a16:creationId xmlns:a16="http://schemas.microsoft.com/office/drawing/2014/main" id="{BDFF0F55-D08F-1344-9B87-5BCA4686A75C}"/>
                </a:ext>
              </a:extLst>
            </p:cNvPr>
            <p:cNvSpPr txBox="1"/>
            <p:nvPr/>
          </p:nvSpPr>
          <p:spPr>
            <a:xfrm>
              <a:off x="1273629" y="5146706"/>
              <a:ext cx="1773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problem!</a:t>
              </a:r>
            </a:p>
          </p:txBody>
        </p:sp>
        <p:pic>
          <p:nvPicPr>
            <p:cNvPr id="6" name="Picture 5" descr="A picture containing drawing&#10;&#10;Description automatically generated">
              <a:extLst>
                <a:ext uri="{FF2B5EF4-FFF2-40B4-BE49-F238E27FC236}">
                  <a16:creationId xmlns:a16="http://schemas.microsoft.com/office/drawing/2014/main" id="{4F95E370-82E9-0D41-AB1B-B42B590C4566}"/>
                </a:ext>
              </a:extLst>
            </p:cNvPr>
            <p:cNvPicPr>
              <a:picLocks noChangeAspect="1"/>
            </p:cNvPicPr>
            <p:nvPr/>
          </p:nvPicPr>
          <p:blipFill>
            <a:blip r:embed="rId4"/>
            <a:stretch>
              <a:fillRect/>
            </a:stretch>
          </p:blipFill>
          <p:spPr>
            <a:xfrm>
              <a:off x="1812470" y="5524500"/>
              <a:ext cx="625929" cy="625929"/>
            </a:xfrm>
            <a:prstGeom prst="rect">
              <a:avLst/>
            </a:prstGeom>
          </p:spPr>
        </p:pic>
      </p:grpSp>
      <p:sp>
        <p:nvSpPr>
          <p:cNvPr id="73" name="Slide Number Placeholder 2">
            <a:extLst>
              <a:ext uri="{FF2B5EF4-FFF2-40B4-BE49-F238E27FC236}">
                <a16:creationId xmlns:a16="http://schemas.microsoft.com/office/drawing/2014/main" id="{26201937-A24A-454E-B97D-9D841DC2449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7154784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xit" presetSubtype="0" fill="hold" nodeType="withEffect">
                                  <p:stCondLst>
                                    <p:cond delay="0"/>
                                  </p:stCondLst>
                                  <p:childTnLst>
                                    <p:animEffect transition="out" filter="dissolve">
                                      <p:cBhvr>
                                        <p:cTn id="9" dur="500"/>
                                        <p:tgtEl>
                                          <p:spTgt spid="423"/>
                                        </p:tgtEl>
                                      </p:cBhvr>
                                    </p:animEffect>
                                    <p:set>
                                      <p:cBhvr>
                                        <p:cTn id="10" dur="1" fill="hold">
                                          <p:stCondLst>
                                            <p:cond delay="499"/>
                                          </p:stCondLst>
                                        </p:cTn>
                                        <p:tgtEl>
                                          <p:spTgt spid="42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 name="Group 2">
            <a:extLst>
              <a:ext uri="{FF2B5EF4-FFF2-40B4-BE49-F238E27FC236}">
                <a16:creationId xmlns:a16="http://schemas.microsoft.com/office/drawing/2014/main" id="{9CAAA66F-65EC-E34C-8D40-259E21717735}"/>
              </a:ext>
            </a:extLst>
          </p:cNvPr>
          <p:cNvGrpSpPr/>
          <p:nvPr/>
        </p:nvGrpSpPr>
        <p:grpSpPr>
          <a:xfrm>
            <a:off x="5262108" y="1983508"/>
            <a:ext cx="1530350" cy="4033838"/>
            <a:chOff x="5276623" y="2475192"/>
            <a:chExt cx="1530350" cy="4033838"/>
          </a:xfrm>
        </p:grpSpPr>
        <p:sp>
          <p:nvSpPr>
            <p:cNvPr id="279" name="Line 25">
              <a:extLst>
                <a:ext uri="{FF2B5EF4-FFF2-40B4-BE49-F238E27FC236}">
                  <a16:creationId xmlns:a16="http://schemas.microsoft.com/office/drawing/2014/main" id="{BC6653C1-9562-C643-B0CA-B2050012CB3F}"/>
                </a:ext>
              </a:extLst>
            </p:cNvPr>
            <p:cNvSpPr>
              <a:spLocks noChangeShapeType="1"/>
            </p:cNvSpPr>
            <p:nvPr/>
          </p:nvSpPr>
          <p:spPr bwMode="auto">
            <a:xfrm flipH="1">
              <a:off x="5276623" y="2475192"/>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0" name="Line 39">
              <a:extLst>
                <a:ext uri="{FF2B5EF4-FFF2-40B4-BE49-F238E27FC236}">
                  <a16:creationId xmlns:a16="http://schemas.microsoft.com/office/drawing/2014/main" id="{315091FE-FBA3-1544-BB24-018D1D00254A}"/>
                </a:ext>
              </a:extLst>
            </p:cNvPr>
            <p:cNvSpPr>
              <a:spLocks noChangeShapeType="1"/>
            </p:cNvSpPr>
            <p:nvPr/>
          </p:nvSpPr>
          <p:spPr bwMode="auto">
            <a:xfrm flipH="1">
              <a:off x="6805386" y="2548217"/>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D58C52DC-C8FA-4944-8CC4-85815AC982E1}"/>
              </a:ext>
            </a:extLst>
          </p:cNvPr>
          <p:cNvGrpSpPr/>
          <p:nvPr/>
        </p:nvGrpSpPr>
        <p:grpSpPr>
          <a:xfrm>
            <a:off x="6768421" y="5356225"/>
            <a:ext cx="847724" cy="336550"/>
            <a:chOff x="11151735" y="5148718"/>
            <a:chExt cx="847724" cy="336550"/>
          </a:xfrm>
        </p:grpSpPr>
        <p:sp>
          <p:nvSpPr>
            <p:cNvPr id="284" name="Text Box 44">
              <a:extLst>
                <a:ext uri="{FF2B5EF4-FFF2-40B4-BE49-F238E27FC236}">
                  <a16:creationId xmlns:a16="http://schemas.microsoft.com/office/drawing/2014/main" id="{44C9896B-08D9-DD4F-A1D1-E6EE31E997B0}"/>
                </a:ext>
              </a:extLst>
            </p:cNvPr>
            <p:cNvSpPr txBox="1">
              <a:spLocks noChangeArrowheads="1"/>
            </p:cNvSpPr>
            <p:nvPr/>
          </p:nvSpPr>
          <p:spPr bwMode="auto">
            <a:xfrm>
              <a:off x="11227935" y="5148718"/>
              <a:ext cx="771524"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ESTAB</a:t>
              </a:r>
            </a:p>
          </p:txBody>
        </p:sp>
        <p:sp>
          <p:nvSpPr>
            <p:cNvPr id="285" name="Oval 45">
              <a:extLst>
                <a:ext uri="{FF2B5EF4-FFF2-40B4-BE49-F238E27FC236}">
                  <a16:creationId xmlns:a16="http://schemas.microsoft.com/office/drawing/2014/main" id="{523A6BAB-2B5B-8B48-B14C-CD5B3206CAA2}"/>
                </a:ext>
              </a:extLst>
            </p:cNvPr>
            <p:cNvSpPr>
              <a:spLocks noChangeArrowheads="1"/>
            </p:cNvSpPr>
            <p:nvPr/>
          </p:nvSpPr>
          <p:spPr bwMode="auto">
            <a:xfrm>
              <a:off x="11151735" y="5275718"/>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BF5066A4-7FFD-3447-A085-E135DC48118A}"/>
              </a:ext>
            </a:extLst>
          </p:cNvPr>
          <p:cNvGrpSpPr/>
          <p:nvPr/>
        </p:nvGrpSpPr>
        <p:grpSpPr>
          <a:xfrm>
            <a:off x="3998688" y="2674935"/>
            <a:ext cx="2841623" cy="2849565"/>
            <a:chOff x="8352974" y="2492829"/>
            <a:chExt cx="2841623" cy="2849565"/>
          </a:xfrm>
        </p:grpSpPr>
        <p:sp>
          <p:nvSpPr>
            <p:cNvPr id="282" name="Text Box 42">
              <a:extLst>
                <a:ext uri="{FF2B5EF4-FFF2-40B4-BE49-F238E27FC236}">
                  <a16:creationId xmlns:a16="http://schemas.microsoft.com/office/drawing/2014/main" id="{8B0E3738-2A2C-C540-B07D-16F35D1B7460}"/>
                </a:ext>
              </a:extLst>
            </p:cNvPr>
            <p:cNvSpPr txBox="1">
              <a:spLocks noChangeArrowheads="1"/>
            </p:cNvSpPr>
            <p:nvPr/>
          </p:nvSpPr>
          <p:spPr bwMode="auto">
            <a:xfrm>
              <a:off x="8352974" y="2492829"/>
              <a:ext cx="127317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Freeform 43">
              <a:extLst>
                <a:ext uri="{FF2B5EF4-FFF2-40B4-BE49-F238E27FC236}">
                  <a16:creationId xmlns:a16="http://schemas.microsoft.com/office/drawing/2014/main" id="{528F5849-C9BA-364B-BBF1-086991584A75}"/>
                </a:ext>
              </a:extLst>
            </p:cNvPr>
            <p:cNvSpPr>
              <a:spLocks/>
            </p:cNvSpPr>
            <p:nvPr/>
          </p:nvSpPr>
          <p:spPr bwMode="auto">
            <a:xfrm>
              <a:off x="9667423" y="2783342"/>
              <a:ext cx="1527174" cy="255905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86" name="Group 46">
              <a:extLst>
                <a:ext uri="{FF2B5EF4-FFF2-40B4-BE49-F238E27FC236}">
                  <a16:creationId xmlns:a16="http://schemas.microsoft.com/office/drawing/2014/main" id="{3F65A0FD-93D7-FE4A-976F-9F9685E790A3}"/>
                </a:ext>
              </a:extLst>
            </p:cNvPr>
            <p:cNvGrpSpPr>
              <a:grpSpLocks/>
            </p:cNvGrpSpPr>
            <p:nvPr/>
          </p:nvGrpSpPr>
          <p:grpSpPr bwMode="auto">
            <a:xfrm>
              <a:off x="9764261" y="3386592"/>
              <a:ext cx="1273174" cy="336550"/>
              <a:chOff x="1065" y="2085"/>
              <a:chExt cx="802" cy="212"/>
            </a:xfrm>
          </p:grpSpPr>
          <p:sp>
            <p:nvSpPr>
              <p:cNvPr id="288" name="Rectangle 47">
                <a:extLst>
                  <a:ext uri="{FF2B5EF4-FFF2-40B4-BE49-F238E27FC236}">
                    <a16:creationId xmlns:a16="http://schemas.microsoft.com/office/drawing/2014/main" id="{528CC805-3663-4846-BF33-966C0CEBEFDC}"/>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9" name="Text Box 48">
                <a:extLst>
                  <a:ext uri="{FF2B5EF4-FFF2-40B4-BE49-F238E27FC236}">
                    <a16:creationId xmlns:a16="http://schemas.microsoft.com/office/drawing/2014/main" id="{37D76C29-568C-6D4B-A1D0-D37EBE61CD72}"/>
                  </a:ext>
                </a:extLst>
              </p:cNvPr>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grpSp>
      <p:grpSp>
        <p:nvGrpSpPr>
          <p:cNvPr id="290" name="Group 93">
            <a:extLst>
              <a:ext uri="{FF2B5EF4-FFF2-40B4-BE49-F238E27FC236}">
                <a16:creationId xmlns:a16="http://schemas.microsoft.com/office/drawing/2014/main" id="{86B69F27-A994-CA47-985C-04430FA1972B}"/>
              </a:ext>
            </a:extLst>
          </p:cNvPr>
          <p:cNvGrpSpPr>
            <a:grpSpLocks/>
          </p:cNvGrpSpPr>
          <p:nvPr/>
        </p:nvGrpSpPr>
        <p:grpSpPr bwMode="auto">
          <a:xfrm>
            <a:off x="4105048" y="4123231"/>
            <a:ext cx="3830638" cy="715962"/>
            <a:chOff x="406" y="2807"/>
            <a:chExt cx="2413" cy="451"/>
          </a:xfrm>
        </p:grpSpPr>
        <p:sp>
          <p:nvSpPr>
            <p:cNvPr id="291" name="Line 40">
              <a:extLst>
                <a:ext uri="{FF2B5EF4-FFF2-40B4-BE49-F238E27FC236}">
                  <a16:creationId xmlns:a16="http://schemas.microsoft.com/office/drawing/2014/main" id="{C5AE8131-69E2-444B-8BC2-5C71A372218D}"/>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83">
              <a:extLst>
                <a:ext uri="{FF2B5EF4-FFF2-40B4-BE49-F238E27FC236}">
                  <a16:creationId xmlns:a16="http://schemas.microsoft.com/office/drawing/2014/main" id="{8DBECFE4-76F0-AB4E-B789-A21C0EFCB611}"/>
                </a:ext>
              </a:extLst>
            </p:cNvPr>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293" name="Text Box 84">
              <a:extLst>
                <a:ext uri="{FF2B5EF4-FFF2-40B4-BE49-F238E27FC236}">
                  <a16:creationId xmlns:a16="http://schemas.microsoft.com/office/drawing/2014/main" id="{01770E8E-591E-3449-B45B-86CFA7116170}"/>
                </a:ext>
              </a:extLst>
            </p:cNvPr>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sp>
          <p:nvSpPr>
            <p:cNvPr id="294" name="Text Box 85">
              <a:extLst>
                <a:ext uri="{FF2B5EF4-FFF2-40B4-BE49-F238E27FC236}">
                  <a16:creationId xmlns:a16="http://schemas.microsoft.com/office/drawing/2014/main" id="{6398E97B-6925-E144-A17A-19BDFF67AF27}"/>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x completes</a:t>
              </a:r>
            </a:p>
          </p:txBody>
        </p:sp>
      </p:grpSp>
      <p:grpSp>
        <p:nvGrpSpPr>
          <p:cNvPr id="12" name="Group 11">
            <a:extLst>
              <a:ext uri="{FF2B5EF4-FFF2-40B4-BE49-F238E27FC236}">
                <a16:creationId xmlns:a16="http://schemas.microsoft.com/office/drawing/2014/main" id="{09A60973-A80A-204A-B7D6-FB475901ED33}"/>
              </a:ext>
            </a:extLst>
          </p:cNvPr>
          <p:cNvGrpSpPr/>
          <p:nvPr/>
        </p:nvGrpSpPr>
        <p:grpSpPr>
          <a:xfrm>
            <a:off x="4222070" y="1980106"/>
            <a:ext cx="3389313" cy="1671637"/>
            <a:chOff x="7865155" y="1602735"/>
            <a:chExt cx="3389313" cy="1671637"/>
          </a:xfrm>
        </p:grpSpPr>
        <p:sp>
          <p:nvSpPr>
            <p:cNvPr id="308" name="Text Box 103">
              <a:extLst>
                <a:ext uri="{FF2B5EF4-FFF2-40B4-BE49-F238E27FC236}">
                  <a16:creationId xmlns:a16="http://schemas.microsoft.com/office/drawing/2014/main" id="{27DD0EE7-74A0-A142-919B-D9D3C93523C2}"/>
                </a:ext>
              </a:extLst>
            </p:cNvPr>
            <p:cNvSpPr txBox="1">
              <a:spLocks noChangeArrowheads="1"/>
            </p:cNvSpPr>
            <p:nvPr/>
          </p:nvSpPr>
          <p:spPr bwMode="auto">
            <a:xfrm>
              <a:off x="7865155" y="1602735"/>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9" name="Line 104">
              <a:extLst>
                <a:ext uri="{FF2B5EF4-FFF2-40B4-BE49-F238E27FC236}">
                  <a16:creationId xmlns:a16="http://schemas.microsoft.com/office/drawing/2014/main" id="{1CA9B668-6F05-1A48-9C2A-8D882F798CE6}"/>
                </a:ext>
              </a:extLst>
            </p:cNvPr>
            <p:cNvSpPr>
              <a:spLocks noChangeShapeType="1"/>
            </p:cNvSpPr>
            <p:nvPr/>
          </p:nvSpPr>
          <p:spPr bwMode="auto">
            <a:xfrm>
              <a:off x="8936718" y="179799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Line 105">
              <a:extLst>
                <a:ext uri="{FF2B5EF4-FFF2-40B4-BE49-F238E27FC236}">
                  <a16:creationId xmlns:a16="http://schemas.microsoft.com/office/drawing/2014/main" id="{419290E8-9A2F-1349-8BDC-8DFEA6A57E20}"/>
                </a:ext>
              </a:extLst>
            </p:cNvPr>
            <p:cNvSpPr>
              <a:spLocks noChangeShapeType="1"/>
            </p:cNvSpPr>
            <p:nvPr/>
          </p:nvSpPr>
          <p:spPr bwMode="auto">
            <a:xfrm flipH="1">
              <a:off x="8876393" y="2152010"/>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Rectangle 106">
              <a:extLst>
                <a:ext uri="{FF2B5EF4-FFF2-40B4-BE49-F238E27FC236}">
                  <a16:creationId xmlns:a16="http://schemas.microsoft.com/office/drawing/2014/main" id="{6E5822A0-BC34-8444-893D-1967BA1DAE48}"/>
                </a:ext>
              </a:extLst>
            </p:cNvPr>
            <p:cNvSpPr>
              <a:spLocks noChangeArrowheads="1"/>
            </p:cNvSpPr>
            <p:nvPr/>
          </p:nvSpPr>
          <p:spPr bwMode="auto">
            <a:xfrm>
              <a:off x="9254218" y="178371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Text Box 107">
              <a:extLst>
                <a:ext uri="{FF2B5EF4-FFF2-40B4-BE49-F238E27FC236}">
                  <a16:creationId xmlns:a16="http://schemas.microsoft.com/office/drawing/2014/main" id="{743E92F5-482D-6641-AF59-6202AD0ABFAD}"/>
                </a:ext>
              </a:extLst>
            </p:cNvPr>
            <p:cNvSpPr txBox="1">
              <a:spLocks noChangeArrowheads="1"/>
            </p:cNvSpPr>
            <p:nvPr/>
          </p:nvSpPr>
          <p:spPr bwMode="auto">
            <a:xfrm>
              <a:off x="9024030" y="1750372"/>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13" name="Rectangle 108">
              <a:extLst>
                <a:ext uri="{FF2B5EF4-FFF2-40B4-BE49-F238E27FC236}">
                  <a16:creationId xmlns:a16="http://schemas.microsoft.com/office/drawing/2014/main" id="{0F092120-BA14-CA43-B320-651262EF6262}"/>
                </a:ext>
              </a:extLst>
            </p:cNvPr>
            <p:cNvSpPr>
              <a:spLocks noChangeArrowheads="1"/>
            </p:cNvSpPr>
            <p:nvPr/>
          </p:nvSpPr>
          <p:spPr bwMode="auto">
            <a:xfrm>
              <a:off x="9432018" y="2207572"/>
              <a:ext cx="439738"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Text Box 109">
              <a:extLst>
                <a:ext uri="{FF2B5EF4-FFF2-40B4-BE49-F238E27FC236}">
                  <a16:creationId xmlns:a16="http://schemas.microsoft.com/office/drawing/2014/main" id="{FE4B1615-8188-B146-9BEC-B285BF25D9D6}"/>
                </a:ext>
              </a:extLst>
            </p:cNvPr>
            <p:cNvSpPr txBox="1">
              <a:spLocks noChangeArrowheads="1"/>
            </p:cNvSpPr>
            <p:nvPr/>
          </p:nvSpPr>
          <p:spPr bwMode="auto">
            <a:xfrm>
              <a:off x="10482943" y="200913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5" name="Text Box 110">
              <a:extLst>
                <a:ext uri="{FF2B5EF4-FFF2-40B4-BE49-F238E27FC236}">
                  <a16:creationId xmlns:a16="http://schemas.microsoft.com/office/drawing/2014/main" id="{8653D286-5C97-A747-BA85-93954395E4EE}"/>
                </a:ext>
              </a:extLst>
            </p:cNvPr>
            <p:cNvSpPr txBox="1">
              <a:spLocks noChangeArrowheads="1"/>
            </p:cNvSpPr>
            <p:nvPr/>
          </p:nvSpPr>
          <p:spPr bwMode="auto">
            <a:xfrm>
              <a:off x="8022318" y="2937822"/>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6" name="Oval 111">
              <a:extLst>
                <a:ext uri="{FF2B5EF4-FFF2-40B4-BE49-F238E27FC236}">
                  <a16:creationId xmlns:a16="http://schemas.microsoft.com/office/drawing/2014/main" id="{300C99E0-DB04-CE43-BF80-AA9266EE3E52}"/>
                </a:ext>
              </a:extLst>
            </p:cNvPr>
            <p:cNvSpPr>
              <a:spLocks noChangeArrowheads="1"/>
            </p:cNvSpPr>
            <p:nvPr/>
          </p:nvSpPr>
          <p:spPr bwMode="auto">
            <a:xfrm>
              <a:off x="8835118" y="303942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17" name="Oval 112">
              <a:extLst>
                <a:ext uri="{FF2B5EF4-FFF2-40B4-BE49-F238E27FC236}">
                  <a16:creationId xmlns:a16="http://schemas.microsoft.com/office/drawing/2014/main" id="{55BCC378-2E90-C548-84E6-682C16C047D2}"/>
                </a:ext>
              </a:extLst>
            </p:cNvPr>
            <p:cNvSpPr>
              <a:spLocks noChangeArrowheads="1"/>
            </p:cNvSpPr>
            <p:nvPr/>
          </p:nvSpPr>
          <p:spPr bwMode="auto">
            <a:xfrm>
              <a:off x="10374993" y="212661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18" name="Group 113">
              <a:extLst>
                <a:ext uri="{FF2B5EF4-FFF2-40B4-BE49-F238E27FC236}">
                  <a16:creationId xmlns:a16="http://schemas.microsoft.com/office/drawing/2014/main" id="{204BAA52-89B1-794F-88E6-9C5622E551C2}"/>
                </a:ext>
              </a:extLst>
            </p:cNvPr>
            <p:cNvGrpSpPr>
              <a:grpSpLocks/>
            </p:cNvGrpSpPr>
            <p:nvPr/>
          </p:nvGrpSpPr>
          <p:grpSpPr bwMode="auto">
            <a:xfrm>
              <a:off x="9124043" y="2345685"/>
              <a:ext cx="1274763" cy="336550"/>
              <a:chOff x="1065" y="2085"/>
              <a:chExt cx="803" cy="212"/>
            </a:xfrm>
          </p:grpSpPr>
          <p:sp>
            <p:nvSpPr>
              <p:cNvPr id="355" name="Rectangle 114">
                <a:extLst>
                  <a:ext uri="{FF2B5EF4-FFF2-40B4-BE49-F238E27FC236}">
                    <a16:creationId xmlns:a16="http://schemas.microsoft.com/office/drawing/2014/main" id="{C6D2B144-2FD8-974E-9CC8-AFFFEB74685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6" name="Text Box 115">
                <a:extLst>
                  <a:ext uri="{FF2B5EF4-FFF2-40B4-BE49-F238E27FC236}">
                    <a16:creationId xmlns:a16="http://schemas.microsoft.com/office/drawing/2014/main" id="{96800BB5-6D1C-0B46-BD61-1B42671EE79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319" name="Group 116">
            <a:extLst>
              <a:ext uri="{FF2B5EF4-FFF2-40B4-BE49-F238E27FC236}">
                <a16:creationId xmlns:a16="http://schemas.microsoft.com/office/drawing/2014/main" id="{80C83854-C77F-BA47-9721-52914A496B51}"/>
              </a:ext>
            </a:extLst>
          </p:cNvPr>
          <p:cNvGrpSpPr>
            <a:grpSpLocks/>
          </p:cNvGrpSpPr>
          <p:nvPr/>
        </p:nvGrpSpPr>
        <p:grpSpPr bwMode="auto">
          <a:xfrm>
            <a:off x="4879295" y="1432418"/>
            <a:ext cx="620713" cy="487363"/>
            <a:chOff x="-44" y="1473"/>
            <a:chExt cx="981" cy="1105"/>
          </a:xfrm>
        </p:grpSpPr>
        <p:pic>
          <p:nvPicPr>
            <p:cNvPr id="353" name="Picture 117" descr="desktop_computer_stylized_medium">
              <a:extLst>
                <a:ext uri="{FF2B5EF4-FFF2-40B4-BE49-F238E27FC236}">
                  <a16:creationId xmlns:a16="http://schemas.microsoft.com/office/drawing/2014/main" id="{FE9AA7D5-5E43-A948-A974-AB4C6A011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118">
              <a:extLst>
                <a:ext uri="{FF2B5EF4-FFF2-40B4-BE49-F238E27FC236}">
                  <a16:creationId xmlns:a16="http://schemas.microsoft.com/office/drawing/2014/main" id="{E2235674-3CC8-FA49-8410-24EA9726B2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0" name="Group 119">
            <a:extLst>
              <a:ext uri="{FF2B5EF4-FFF2-40B4-BE49-F238E27FC236}">
                <a16:creationId xmlns:a16="http://schemas.microsoft.com/office/drawing/2014/main" id="{20AAAB4F-DE43-4840-934B-1D6561325F75}"/>
              </a:ext>
            </a:extLst>
          </p:cNvPr>
          <p:cNvGrpSpPr>
            <a:grpSpLocks/>
          </p:cNvGrpSpPr>
          <p:nvPr/>
        </p:nvGrpSpPr>
        <p:grpSpPr bwMode="auto">
          <a:xfrm>
            <a:off x="6687458" y="1413368"/>
            <a:ext cx="336550" cy="512763"/>
            <a:chOff x="4140" y="429"/>
            <a:chExt cx="1425" cy="2396"/>
          </a:xfrm>
        </p:grpSpPr>
        <p:sp>
          <p:nvSpPr>
            <p:cNvPr id="321" name="Freeform 120">
              <a:extLst>
                <a:ext uri="{FF2B5EF4-FFF2-40B4-BE49-F238E27FC236}">
                  <a16:creationId xmlns:a16="http://schemas.microsoft.com/office/drawing/2014/main" id="{5DB74304-D404-914A-B276-40CA04FC131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Rectangle 121">
              <a:extLst>
                <a:ext uri="{FF2B5EF4-FFF2-40B4-BE49-F238E27FC236}">
                  <a16:creationId xmlns:a16="http://schemas.microsoft.com/office/drawing/2014/main" id="{4478CCC0-71C5-0742-833B-39071606459A}"/>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3" name="Freeform 122">
              <a:extLst>
                <a:ext uri="{FF2B5EF4-FFF2-40B4-BE49-F238E27FC236}">
                  <a16:creationId xmlns:a16="http://schemas.microsoft.com/office/drawing/2014/main" id="{773F3087-0AEC-3244-AE9B-B906345E8CA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4" name="Freeform 123">
              <a:extLst>
                <a:ext uri="{FF2B5EF4-FFF2-40B4-BE49-F238E27FC236}">
                  <a16:creationId xmlns:a16="http://schemas.microsoft.com/office/drawing/2014/main" id="{6D261F9A-FEF5-2C48-A572-F9AEEE61C84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5" name="Rectangle 124">
              <a:extLst>
                <a:ext uri="{FF2B5EF4-FFF2-40B4-BE49-F238E27FC236}">
                  <a16:creationId xmlns:a16="http://schemas.microsoft.com/office/drawing/2014/main" id="{D7A88CB8-3019-0847-8D63-FB56841E8488}"/>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25">
              <a:extLst>
                <a:ext uri="{FF2B5EF4-FFF2-40B4-BE49-F238E27FC236}">
                  <a16:creationId xmlns:a16="http://schemas.microsoft.com/office/drawing/2014/main" id="{92427F18-D9EB-5F4E-A265-DCBE0DDFDD70}"/>
                </a:ext>
              </a:extLst>
            </p:cNvPr>
            <p:cNvGrpSpPr>
              <a:grpSpLocks/>
            </p:cNvGrpSpPr>
            <p:nvPr/>
          </p:nvGrpSpPr>
          <p:grpSpPr bwMode="auto">
            <a:xfrm>
              <a:off x="4749" y="668"/>
              <a:ext cx="581" cy="145"/>
              <a:chOff x="614" y="2568"/>
              <a:chExt cx="725" cy="139"/>
            </a:xfrm>
          </p:grpSpPr>
          <p:sp>
            <p:nvSpPr>
              <p:cNvPr id="351" name="AutoShape 126">
                <a:extLst>
                  <a:ext uri="{FF2B5EF4-FFF2-40B4-BE49-F238E27FC236}">
                    <a16:creationId xmlns:a16="http://schemas.microsoft.com/office/drawing/2014/main" id="{49297CCC-774B-1443-8147-999AEBDA5FE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AutoShape 127">
                <a:extLst>
                  <a:ext uri="{FF2B5EF4-FFF2-40B4-BE49-F238E27FC236}">
                    <a16:creationId xmlns:a16="http://schemas.microsoft.com/office/drawing/2014/main" id="{99AA7B97-011A-844B-9C5E-49EF3FECA59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28">
              <a:extLst>
                <a:ext uri="{FF2B5EF4-FFF2-40B4-BE49-F238E27FC236}">
                  <a16:creationId xmlns:a16="http://schemas.microsoft.com/office/drawing/2014/main" id="{0DE915D7-115F-0148-8246-F07CA43F2DF0}"/>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8" name="Group 129">
              <a:extLst>
                <a:ext uri="{FF2B5EF4-FFF2-40B4-BE49-F238E27FC236}">
                  <a16:creationId xmlns:a16="http://schemas.microsoft.com/office/drawing/2014/main" id="{1168EC4F-26EA-454C-A186-35A18483C0EB}"/>
                </a:ext>
              </a:extLst>
            </p:cNvPr>
            <p:cNvGrpSpPr>
              <a:grpSpLocks/>
            </p:cNvGrpSpPr>
            <p:nvPr/>
          </p:nvGrpSpPr>
          <p:grpSpPr bwMode="auto">
            <a:xfrm>
              <a:off x="4747" y="994"/>
              <a:ext cx="581" cy="134"/>
              <a:chOff x="614" y="2568"/>
              <a:chExt cx="725" cy="139"/>
            </a:xfrm>
          </p:grpSpPr>
          <p:sp>
            <p:nvSpPr>
              <p:cNvPr id="349" name="AutoShape 130">
                <a:extLst>
                  <a:ext uri="{FF2B5EF4-FFF2-40B4-BE49-F238E27FC236}">
                    <a16:creationId xmlns:a16="http://schemas.microsoft.com/office/drawing/2014/main" id="{30DEF7E1-5206-E14C-8F6E-C221B89557E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31">
                <a:extLst>
                  <a:ext uri="{FF2B5EF4-FFF2-40B4-BE49-F238E27FC236}">
                    <a16:creationId xmlns:a16="http://schemas.microsoft.com/office/drawing/2014/main" id="{6DBD6BDF-F229-9945-8578-CEC44256CF6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9" name="Rectangle 132">
              <a:extLst>
                <a:ext uri="{FF2B5EF4-FFF2-40B4-BE49-F238E27FC236}">
                  <a16:creationId xmlns:a16="http://schemas.microsoft.com/office/drawing/2014/main" id="{0A0EEFD7-8203-2740-ABF0-C767B83C1EBD}"/>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0" name="Rectangle 133">
              <a:extLst>
                <a:ext uri="{FF2B5EF4-FFF2-40B4-BE49-F238E27FC236}">
                  <a16:creationId xmlns:a16="http://schemas.microsoft.com/office/drawing/2014/main" id="{9B3363E9-032E-DE45-B7D5-07B9FA6590E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31" name="Group 134">
              <a:extLst>
                <a:ext uri="{FF2B5EF4-FFF2-40B4-BE49-F238E27FC236}">
                  <a16:creationId xmlns:a16="http://schemas.microsoft.com/office/drawing/2014/main" id="{64432C7D-9E6A-6E4E-965D-954C702C6B6E}"/>
                </a:ext>
              </a:extLst>
            </p:cNvPr>
            <p:cNvGrpSpPr>
              <a:grpSpLocks/>
            </p:cNvGrpSpPr>
            <p:nvPr/>
          </p:nvGrpSpPr>
          <p:grpSpPr bwMode="auto">
            <a:xfrm>
              <a:off x="4735" y="1627"/>
              <a:ext cx="582" cy="151"/>
              <a:chOff x="614" y="2568"/>
              <a:chExt cx="725" cy="139"/>
            </a:xfrm>
          </p:grpSpPr>
          <p:sp>
            <p:nvSpPr>
              <p:cNvPr id="347" name="AutoShape 135">
                <a:extLst>
                  <a:ext uri="{FF2B5EF4-FFF2-40B4-BE49-F238E27FC236}">
                    <a16:creationId xmlns:a16="http://schemas.microsoft.com/office/drawing/2014/main" id="{B32D344B-D91B-954B-BD35-1984E9213AA1}"/>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36">
                <a:extLst>
                  <a:ext uri="{FF2B5EF4-FFF2-40B4-BE49-F238E27FC236}">
                    <a16:creationId xmlns:a16="http://schemas.microsoft.com/office/drawing/2014/main" id="{47067A3E-2B26-F04B-A35D-FE7A4A41031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Freeform 137">
              <a:extLst>
                <a:ext uri="{FF2B5EF4-FFF2-40B4-BE49-F238E27FC236}">
                  <a16:creationId xmlns:a16="http://schemas.microsoft.com/office/drawing/2014/main" id="{D7735CF1-1F30-4F47-AC44-432430394B3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3" name="Group 138">
              <a:extLst>
                <a:ext uri="{FF2B5EF4-FFF2-40B4-BE49-F238E27FC236}">
                  <a16:creationId xmlns:a16="http://schemas.microsoft.com/office/drawing/2014/main" id="{FB78B141-B15E-674E-8F3F-8329CF49818C}"/>
                </a:ext>
              </a:extLst>
            </p:cNvPr>
            <p:cNvGrpSpPr>
              <a:grpSpLocks/>
            </p:cNvGrpSpPr>
            <p:nvPr/>
          </p:nvGrpSpPr>
          <p:grpSpPr bwMode="auto">
            <a:xfrm>
              <a:off x="4739" y="1327"/>
              <a:ext cx="582" cy="139"/>
              <a:chOff x="614" y="2568"/>
              <a:chExt cx="725" cy="139"/>
            </a:xfrm>
          </p:grpSpPr>
          <p:sp>
            <p:nvSpPr>
              <p:cNvPr id="345" name="AutoShape 139">
                <a:extLst>
                  <a:ext uri="{FF2B5EF4-FFF2-40B4-BE49-F238E27FC236}">
                    <a16:creationId xmlns:a16="http://schemas.microsoft.com/office/drawing/2014/main" id="{2FE8954C-766A-0743-AFEA-BE850F02F6A5}"/>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40">
                <a:extLst>
                  <a:ext uri="{FF2B5EF4-FFF2-40B4-BE49-F238E27FC236}">
                    <a16:creationId xmlns:a16="http://schemas.microsoft.com/office/drawing/2014/main" id="{B0838D8D-F17D-6642-84C3-0A7A06DB11E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4" name="Rectangle 141">
              <a:extLst>
                <a:ext uri="{FF2B5EF4-FFF2-40B4-BE49-F238E27FC236}">
                  <a16:creationId xmlns:a16="http://schemas.microsoft.com/office/drawing/2014/main" id="{201450E4-426D-034A-898C-EA0F1878F2B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5" name="Freeform 142">
              <a:extLst>
                <a:ext uri="{FF2B5EF4-FFF2-40B4-BE49-F238E27FC236}">
                  <a16:creationId xmlns:a16="http://schemas.microsoft.com/office/drawing/2014/main" id="{BEF832CC-F889-B740-96DA-EC8898E429EA}"/>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6" name="Freeform 143">
              <a:extLst>
                <a:ext uri="{FF2B5EF4-FFF2-40B4-BE49-F238E27FC236}">
                  <a16:creationId xmlns:a16="http://schemas.microsoft.com/office/drawing/2014/main" id="{62398C75-46A0-3745-982E-EFC495B47581}"/>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Oval 144">
              <a:extLst>
                <a:ext uri="{FF2B5EF4-FFF2-40B4-BE49-F238E27FC236}">
                  <a16:creationId xmlns:a16="http://schemas.microsoft.com/office/drawing/2014/main" id="{352FBF24-62B2-6F49-AC68-A67E46BEF583}"/>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Freeform 145">
              <a:extLst>
                <a:ext uri="{FF2B5EF4-FFF2-40B4-BE49-F238E27FC236}">
                  <a16:creationId xmlns:a16="http://schemas.microsoft.com/office/drawing/2014/main" id="{689E20C5-4EA8-8A4D-86CB-905743CC96A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AutoShape 146">
              <a:extLst>
                <a:ext uri="{FF2B5EF4-FFF2-40B4-BE49-F238E27FC236}">
                  <a16:creationId xmlns:a16="http://schemas.microsoft.com/office/drawing/2014/main" id="{EEA954D3-56B0-3541-93CF-131CC960367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AutoShape 147">
              <a:extLst>
                <a:ext uri="{FF2B5EF4-FFF2-40B4-BE49-F238E27FC236}">
                  <a16:creationId xmlns:a16="http://schemas.microsoft.com/office/drawing/2014/main" id="{D041028B-4F78-C84C-BFED-1142E17FC05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1" name="Oval 148">
              <a:extLst>
                <a:ext uri="{FF2B5EF4-FFF2-40B4-BE49-F238E27FC236}">
                  <a16:creationId xmlns:a16="http://schemas.microsoft.com/office/drawing/2014/main" id="{1DB124EA-65C6-2944-95EA-9CF5A05FD4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Oval 149">
              <a:extLst>
                <a:ext uri="{FF2B5EF4-FFF2-40B4-BE49-F238E27FC236}">
                  <a16:creationId xmlns:a16="http://schemas.microsoft.com/office/drawing/2014/main" id="{F9B231BC-3EE3-C645-A89F-95E350FAA4A6}"/>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3" name="Oval 150">
              <a:extLst>
                <a:ext uri="{FF2B5EF4-FFF2-40B4-BE49-F238E27FC236}">
                  <a16:creationId xmlns:a16="http://schemas.microsoft.com/office/drawing/2014/main" id="{01CC1925-74AE-594F-AD3D-173726AFBB10}"/>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Rectangle 151">
              <a:extLst>
                <a:ext uri="{FF2B5EF4-FFF2-40B4-BE49-F238E27FC236}">
                  <a16:creationId xmlns:a16="http://schemas.microsoft.com/office/drawing/2014/main" id="{92B6BE0B-71DF-9742-BE8C-BEF3D8A9EF2F}"/>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3" name="Group 12">
            <a:extLst>
              <a:ext uri="{FF2B5EF4-FFF2-40B4-BE49-F238E27FC236}">
                <a16:creationId xmlns:a16="http://schemas.microsoft.com/office/drawing/2014/main" id="{DE38AD7C-A8B1-2B4B-BE71-513FFA7EFB6C}"/>
              </a:ext>
            </a:extLst>
          </p:cNvPr>
          <p:cNvGrpSpPr/>
          <p:nvPr/>
        </p:nvGrpSpPr>
        <p:grpSpPr>
          <a:xfrm>
            <a:off x="4917394" y="5539014"/>
            <a:ext cx="1889805" cy="662028"/>
            <a:chOff x="9620023" y="2667000"/>
            <a:chExt cx="1889805" cy="662028"/>
          </a:xfrm>
        </p:grpSpPr>
        <p:sp>
          <p:nvSpPr>
            <p:cNvPr id="225" name="Line 105">
              <a:extLst>
                <a:ext uri="{FF2B5EF4-FFF2-40B4-BE49-F238E27FC236}">
                  <a16:creationId xmlns:a16="http://schemas.microsoft.com/office/drawing/2014/main" id="{6EE235BA-E9E9-3149-AB4E-BB5E5B9184E9}"/>
                </a:ext>
              </a:extLst>
            </p:cNvPr>
            <p:cNvSpPr>
              <a:spLocks noChangeShapeType="1"/>
            </p:cNvSpPr>
            <p:nvPr/>
          </p:nvSpPr>
          <p:spPr bwMode="auto">
            <a:xfrm flipH="1">
              <a:off x="9620023" y="2667000"/>
              <a:ext cx="1889805" cy="66202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8" name="Rectangle 108">
              <a:extLst>
                <a:ext uri="{FF2B5EF4-FFF2-40B4-BE49-F238E27FC236}">
                  <a16:creationId xmlns:a16="http://schemas.microsoft.com/office/drawing/2014/main" id="{34867620-5404-3840-9CB7-CC051B16076F}"/>
                </a:ext>
              </a:extLst>
            </p:cNvPr>
            <p:cNvSpPr>
              <a:spLocks noChangeArrowheads="1"/>
            </p:cNvSpPr>
            <p:nvPr/>
          </p:nvSpPr>
          <p:spPr bwMode="auto">
            <a:xfrm>
              <a:off x="10132106" y="2824428"/>
              <a:ext cx="855208" cy="3977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113">
              <a:extLst>
                <a:ext uri="{FF2B5EF4-FFF2-40B4-BE49-F238E27FC236}">
                  <a16:creationId xmlns:a16="http://schemas.microsoft.com/office/drawing/2014/main" id="{FF53EAD9-E51E-C047-8717-0A017ED29429}"/>
                </a:ext>
              </a:extLst>
            </p:cNvPr>
            <p:cNvGrpSpPr>
              <a:grpSpLocks/>
            </p:cNvGrpSpPr>
            <p:nvPr/>
          </p:nvGrpSpPr>
          <p:grpSpPr bwMode="auto">
            <a:xfrm>
              <a:off x="9998301" y="2802885"/>
              <a:ext cx="1274763" cy="336550"/>
              <a:chOff x="1065" y="2085"/>
              <a:chExt cx="803" cy="212"/>
            </a:xfrm>
          </p:grpSpPr>
          <p:sp>
            <p:nvSpPr>
              <p:cNvPr id="234" name="Rectangle 114">
                <a:extLst>
                  <a:ext uri="{FF2B5EF4-FFF2-40B4-BE49-F238E27FC236}">
                    <a16:creationId xmlns:a16="http://schemas.microsoft.com/office/drawing/2014/main" id="{49C5CA13-D3E8-AD41-9B46-F0CAA1288DCE}"/>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5" name="Text Box 115">
                <a:extLst>
                  <a:ext uri="{FF2B5EF4-FFF2-40B4-BE49-F238E27FC236}">
                    <a16:creationId xmlns:a16="http://schemas.microsoft.com/office/drawing/2014/main" id="{D4E6AFA2-674D-4C4B-889C-819675572F0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15" name="Group 14">
            <a:extLst>
              <a:ext uri="{FF2B5EF4-FFF2-40B4-BE49-F238E27FC236}">
                <a16:creationId xmlns:a16="http://schemas.microsoft.com/office/drawing/2014/main" id="{D5CE827D-884B-C243-811A-BA57B03C1272}"/>
              </a:ext>
            </a:extLst>
          </p:cNvPr>
          <p:cNvGrpSpPr/>
          <p:nvPr/>
        </p:nvGrpSpPr>
        <p:grpSpPr>
          <a:xfrm>
            <a:off x="4080329" y="5732236"/>
            <a:ext cx="4134756" cy="1082222"/>
            <a:chOff x="3673928" y="5775778"/>
            <a:chExt cx="4134756" cy="1082222"/>
          </a:xfrm>
        </p:grpSpPr>
        <p:sp>
          <p:nvSpPr>
            <p:cNvPr id="14" name="Rectangle 13">
              <a:extLst>
                <a:ext uri="{FF2B5EF4-FFF2-40B4-BE49-F238E27FC236}">
                  <a16:creationId xmlns:a16="http://schemas.microsoft.com/office/drawing/2014/main" id="{014466EA-38BF-AC46-AFFE-C98EDEE60F29}"/>
                </a:ext>
              </a:extLst>
            </p:cNvPr>
            <p:cNvSpPr/>
            <p:nvPr/>
          </p:nvSpPr>
          <p:spPr>
            <a:xfrm>
              <a:off x="4020455" y="5775778"/>
              <a:ext cx="3788229" cy="108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FEA675F-95EB-944F-978C-22DF4F8A54DC}"/>
                </a:ext>
              </a:extLst>
            </p:cNvPr>
            <p:cNvGrpSpPr/>
            <p:nvPr/>
          </p:nvGrpSpPr>
          <p:grpSpPr>
            <a:xfrm>
              <a:off x="3673928" y="5804239"/>
              <a:ext cx="3829958" cy="830263"/>
              <a:chOff x="4588327" y="5819777"/>
              <a:chExt cx="3829958" cy="830263"/>
            </a:xfrm>
            <a:noFill/>
          </p:grpSpPr>
          <p:sp>
            <p:nvSpPr>
              <p:cNvPr id="287" name="Text Box 49">
                <a:extLst>
                  <a:ext uri="{FF2B5EF4-FFF2-40B4-BE49-F238E27FC236}">
                    <a16:creationId xmlns:a16="http://schemas.microsoft.com/office/drawing/2014/main" id="{132D608A-D3A5-E54F-AEEE-E1F1B0718AC0}"/>
                  </a:ext>
                </a:extLst>
              </p:cNvPr>
              <p:cNvSpPr txBox="1">
                <a:spLocks noChangeArrowheads="1"/>
              </p:cNvSpPr>
              <p:nvPr/>
            </p:nvSpPr>
            <p:spPr bwMode="auto">
              <a:xfrm>
                <a:off x="5202012" y="5819777"/>
                <a:ext cx="3216273" cy="83026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Problem: half open connection! (no client)</a:t>
                </a:r>
              </a:p>
            </p:txBody>
          </p:sp>
          <p:pic>
            <p:nvPicPr>
              <p:cNvPr id="8" name="Picture 7" descr="A picture containing drawing&#10;&#10;Description automatically generated">
                <a:extLst>
                  <a:ext uri="{FF2B5EF4-FFF2-40B4-BE49-F238E27FC236}">
                    <a16:creationId xmlns:a16="http://schemas.microsoft.com/office/drawing/2014/main" id="{5EAF06CF-36BA-E34A-83CF-1DFB966A8512}"/>
                  </a:ext>
                </a:extLst>
              </p:cNvPr>
              <p:cNvPicPr>
                <a:picLocks noChangeAspect="1"/>
              </p:cNvPicPr>
              <p:nvPr/>
            </p:nvPicPr>
            <p:blipFill>
              <a:blip r:embed="rId4"/>
              <a:stretch>
                <a:fillRect/>
              </a:stretch>
            </p:blipFill>
            <p:spPr>
              <a:xfrm>
                <a:off x="4588327" y="5916386"/>
                <a:ext cx="636815" cy="636815"/>
              </a:xfrm>
              <a:prstGeom prst="rect">
                <a:avLst/>
              </a:prstGeom>
              <a:grpFill/>
            </p:spPr>
          </p:pic>
        </p:grpSp>
      </p:grpSp>
      <p:sp>
        <p:nvSpPr>
          <p:cNvPr id="81" name="Slide Number Placeholder 2">
            <a:extLst>
              <a:ext uri="{FF2B5EF4-FFF2-40B4-BE49-F238E27FC236}">
                <a16:creationId xmlns:a16="http://schemas.microsoft.com/office/drawing/2014/main" id="{C5180A9E-4EA2-5A45-B935-0F6B15CE622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25</a:t>
            </a:fld>
            <a:endParaRPr lang="en-US" dirty="0"/>
          </a:p>
        </p:txBody>
      </p:sp>
    </p:spTree>
    <p:extLst>
      <p:ext uri="{BB962C8B-B14F-4D97-AF65-F5344CB8AC3E}">
        <p14:creationId xmlns:p14="http://schemas.microsoft.com/office/powerpoint/2010/main" val="1619693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57" name="Group 152">
            <a:extLst>
              <a:ext uri="{FF2B5EF4-FFF2-40B4-BE49-F238E27FC236}">
                <a16:creationId xmlns:a16="http://schemas.microsoft.com/office/drawing/2014/main" id="{9C2006BA-AA2D-8544-A70F-118097C53265}"/>
              </a:ext>
            </a:extLst>
          </p:cNvPr>
          <p:cNvGrpSpPr>
            <a:grpSpLocks/>
          </p:cNvGrpSpPr>
          <p:nvPr/>
        </p:nvGrpSpPr>
        <p:grpSpPr bwMode="auto">
          <a:xfrm>
            <a:off x="8173174" y="1342839"/>
            <a:ext cx="3933825" cy="4568825"/>
            <a:chOff x="3150" y="1107"/>
            <a:chExt cx="2478" cy="2878"/>
          </a:xfrm>
        </p:grpSpPr>
        <p:sp>
          <p:nvSpPr>
            <p:cNvPr id="358" name="Line 153">
              <a:extLst>
                <a:ext uri="{FF2B5EF4-FFF2-40B4-BE49-F238E27FC236}">
                  <a16:creationId xmlns:a16="http://schemas.microsoft.com/office/drawing/2014/main" id="{C056962F-C2E4-4D43-8591-63C2094689E9}"/>
                </a:ext>
              </a:extLst>
            </p:cNvPr>
            <p:cNvSpPr>
              <a:spLocks noChangeShapeType="1"/>
            </p:cNvSpPr>
            <p:nvPr/>
          </p:nvSpPr>
          <p:spPr bwMode="auto">
            <a:xfrm flipH="1">
              <a:off x="4822" y="1490"/>
              <a:ext cx="1" cy="249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Text Box 154">
              <a:extLst>
                <a:ext uri="{FF2B5EF4-FFF2-40B4-BE49-F238E27FC236}">
                  <a16:creationId xmlns:a16="http://schemas.microsoft.com/office/drawing/2014/main" id="{CDA652F2-819F-6848-A5C9-8D9B66F9680B}"/>
                </a:ext>
              </a:extLst>
            </p:cNvPr>
            <p:cNvSpPr txBox="1">
              <a:spLocks noChangeArrowheads="1"/>
            </p:cNvSpPr>
            <p:nvPr/>
          </p:nvSpPr>
          <p:spPr bwMode="auto">
            <a:xfrm>
              <a:off x="3150" y="298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360" name="Line 155">
              <a:extLst>
                <a:ext uri="{FF2B5EF4-FFF2-40B4-BE49-F238E27FC236}">
                  <a16:creationId xmlns:a16="http://schemas.microsoft.com/office/drawing/2014/main" id="{666153C5-2212-0042-ABC5-919CF540FFF1}"/>
                </a:ext>
              </a:extLst>
            </p:cNvPr>
            <p:cNvSpPr>
              <a:spLocks noChangeShapeType="1"/>
            </p:cNvSpPr>
            <p:nvPr/>
          </p:nvSpPr>
          <p:spPr bwMode="auto">
            <a:xfrm flipH="1">
              <a:off x="3845" y="1451"/>
              <a:ext cx="15" cy="1549"/>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Line 156">
              <a:extLst>
                <a:ext uri="{FF2B5EF4-FFF2-40B4-BE49-F238E27FC236}">
                  <a16:creationId xmlns:a16="http://schemas.microsoft.com/office/drawing/2014/main" id="{16ACB45E-8A1D-F74A-9C70-18C251DD28E3}"/>
                </a:ext>
              </a:extLst>
            </p:cNvPr>
            <p:cNvSpPr>
              <a:spLocks noChangeShapeType="1"/>
            </p:cNvSpPr>
            <p:nvPr/>
          </p:nvSpPr>
          <p:spPr bwMode="auto">
            <a:xfrm flipH="1">
              <a:off x="3850" y="1726"/>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2" name="Rectangle 157">
              <a:extLst>
                <a:ext uri="{FF2B5EF4-FFF2-40B4-BE49-F238E27FC236}">
                  <a16:creationId xmlns:a16="http://schemas.microsoft.com/office/drawing/2014/main" id="{7479C1A9-07F7-CD4C-A137-D663CAEFD43C}"/>
                </a:ext>
              </a:extLst>
            </p:cNvPr>
            <p:cNvSpPr>
              <a:spLocks noChangeArrowheads="1"/>
            </p:cNvSpPr>
            <p:nvPr/>
          </p:nvSpPr>
          <p:spPr bwMode="auto">
            <a:xfrm>
              <a:off x="4200" y="1761"/>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Text Box 158">
              <a:extLst>
                <a:ext uri="{FF2B5EF4-FFF2-40B4-BE49-F238E27FC236}">
                  <a16:creationId xmlns:a16="http://schemas.microsoft.com/office/drawing/2014/main" id="{07E98DEC-15BD-8E44-8C66-72860ACC5678}"/>
                </a:ext>
              </a:extLst>
            </p:cNvPr>
            <p:cNvSpPr txBox="1">
              <a:spLocks noChangeArrowheads="1"/>
            </p:cNvSpPr>
            <p:nvPr/>
          </p:nvSpPr>
          <p:spPr bwMode="auto">
            <a:xfrm>
              <a:off x="3312" y="2221"/>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64" name="Oval 159">
              <a:extLst>
                <a:ext uri="{FF2B5EF4-FFF2-40B4-BE49-F238E27FC236}">
                  <a16:creationId xmlns:a16="http://schemas.microsoft.com/office/drawing/2014/main" id="{C387CC00-D294-7442-8EAF-0E4792392432}"/>
                </a:ext>
              </a:extLst>
            </p:cNvPr>
            <p:cNvSpPr>
              <a:spLocks noChangeArrowheads="1"/>
            </p:cNvSpPr>
            <p:nvPr/>
          </p:nvSpPr>
          <p:spPr bwMode="auto">
            <a:xfrm>
              <a:off x="3817" y="2299"/>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65" name="Text Box 160">
              <a:extLst>
                <a:ext uri="{FF2B5EF4-FFF2-40B4-BE49-F238E27FC236}">
                  <a16:creationId xmlns:a16="http://schemas.microsoft.com/office/drawing/2014/main" id="{A3029202-6E45-6F46-B68F-696E31F63852}"/>
                </a:ext>
              </a:extLst>
            </p:cNvPr>
            <p:cNvSpPr txBox="1">
              <a:spLocks noChangeArrowheads="1"/>
            </p:cNvSpPr>
            <p:nvPr/>
          </p:nvSpPr>
          <p:spPr bwMode="auto">
            <a:xfrm>
              <a:off x="3213" y="1380"/>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6" name="Line 161">
              <a:extLst>
                <a:ext uri="{FF2B5EF4-FFF2-40B4-BE49-F238E27FC236}">
                  <a16:creationId xmlns:a16="http://schemas.microsoft.com/office/drawing/2014/main" id="{0FC46209-BD0B-0445-AF05-C8310A8E862F}"/>
                </a:ext>
              </a:extLst>
            </p:cNvPr>
            <p:cNvSpPr>
              <a:spLocks noChangeShapeType="1"/>
            </p:cNvSpPr>
            <p:nvPr/>
          </p:nvSpPr>
          <p:spPr bwMode="auto">
            <a:xfrm>
              <a:off x="3888" y="1503"/>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Rectangle 162">
              <a:extLst>
                <a:ext uri="{FF2B5EF4-FFF2-40B4-BE49-F238E27FC236}">
                  <a16:creationId xmlns:a16="http://schemas.microsoft.com/office/drawing/2014/main" id="{636932A4-EF38-E141-9BEF-C806F12D9ABB}"/>
                </a:ext>
              </a:extLst>
            </p:cNvPr>
            <p:cNvSpPr>
              <a:spLocks noChangeArrowheads="1"/>
            </p:cNvSpPr>
            <p:nvPr/>
          </p:nvSpPr>
          <p:spPr bwMode="auto">
            <a:xfrm>
              <a:off x="4088" y="1494"/>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8" name="Text Box 163">
              <a:extLst>
                <a:ext uri="{FF2B5EF4-FFF2-40B4-BE49-F238E27FC236}">
                  <a16:creationId xmlns:a16="http://schemas.microsoft.com/office/drawing/2014/main" id="{09C7E230-4405-9E40-BEB3-C33FFEF6366D}"/>
                </a:ext>
              </a:extLst>
            </p:cNvPr>
            <p:cNvSpPr txBox="1">
              <a:spLocks noChangeArrowheads="1"/>
            </p:cNvSpPr>
            <p:nvPr/>
          </p:nvSpPr>
          <p:spPr bwMode="auto">
            <a:xfrm>
              <a:off x="3943" y="1473"/>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69" name="Text Box 164">
              <a:extLst>
                <a:ext uri="{FF2B5EF4-FFF2-40B4-BE49-F238E27FC236}">
                  <a16:creationId xmlns:a16="http://schemas.microsoft.com/office/drawing/2014/main" id="{8AEE0E4A-F8B4-9A4D-85F5-6FF0942C65C4}"/>
                </a:ext>
              </a:extLst>
            </p:cNvPr>
            <p:cNvSpPr txBox="1">
              <a:spLocks noChangeArrowheads="1"/>
            </p:cNvSpPr>
            <p:nvPr/>
          </p:nvSpPr>
          <p:spPr bwMode="auto">
            <a:xfrm>
              <a:off x="4862" y="1636"/>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70" name="Oval 165">
              <a:extLst>
                <a:ext uri="{FF2B5EF4-FFF2-40B4-BE49-F238E27FC236}">
                  <a16:creationId xmlns:a16="http://schemas.microsoft.com/office/drawing/2014/main" id="{837C2516-1B6F-784E-B717-4861DCB88C9F}"/>
                </a:ext>
              </a:extLst>
            </p:cNvPr>
            <p:cNvSpPr>
              <a:spLocks noChangeArrowheads="1"/>
            </p:cNvSpPr>
            <p:nvPr/>
          </p:nvSpPr>
          <p:spPr bwMode="auto">
            <a:xfrm>
              <a:off x="4794" y="1710"/>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71" name="Group 166">
              <a:extLst>
                <a:ext uri="{FF2B5EF4-FFF2-40B4-BE49-F238E27FC236}">
                  <a16:creationId xmlns:a16="http://schemas.microsoft.com/office/drawing/2014/main" id="{A1A4C995-57EF-2B44-9A2B-4B574A973474}"/>
                </a:ext>
              </a:extLst>
            </p:cNvPr>
            <p:cNvGrpSpPr>
              <a:grpSpLocks/>
            </p:cNvGrpSpPr>
            <p:nvPr/>
          </p:nvGrpSpPr>
          <p:grpSpPr bwMode="auto">
            <a:xfrm>
              <a:off x="4006" y="1848"/>
              <a:ext cx="803" cy="212"/>
              <a:chOff x="1065" y="2085"/>
              <a:chExt cx="803" cy="212"/>
            </a:xfrm>
          </p:grpSpPr>
          <p:sp>
            <p:nvSpPr>
              <p:cNvPr id="417" name="Rectangle 167">
                <a:extLst>
                  <a:ext uri="{FF2B5EF4-FFF2-40B4-BE49-F238E27FC236}">
                    <a16:creationId xmlns:a16="http://schemas.microsoft.com/office/drawing/2014/main" id="{5B3B9AC0-C168-2542-9619-9FFE0FFD6E7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8" name="Text Box 168">
                <a:extLst>
                  <a:ext uri="{FF2B5EF4-FFF2-40B4-BE49-F238E27FC236}">
                    <a16:creationId xmlns:a16="http://schemas.microsoft.com/office/drawing/2014/main" id="{FAF5722C-69B4-6B44-95D4-000562ACFDF9}"/>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sp>
          <p:nvSpPr>
            <p:cNvPr id="372" name="Line 169">
              <a:extLst>
                <a:ext uri="{FF2B5EF4-FFF2-40B4-BE49-F238E27FC236}">
                  <a16:creationId xmlns:a16="http://schemas.microsoft.com/office/drawing/2014/main" id="{73E51126-71B9-DA4D-B01B-7072D4E22BDC}"/>
                </a:ext>
              </a:extLst>
            </p:cNvPr>
            <p:cNvSpPr>
              <a:spLocks noChangeShapeType="1"/>
            </p:cNvSpPr>
            <p:nvPr/>
          </p:nvSpPr>
          <p:spPr bwMode="auto">
            <a:xfrm>
              <a:off x="3877" y="2345"/>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Rectangle 170">
              <a:extLst>
                <a:ext uri="{FF2B5EF4-FFF2-40B4-BE49-F238E27FC236}">
                  <a16:creationId xmlns:a16="http://schemas.microsoft.com/office/drawing/2014/main" id="{8B70B875-EE96-E044-B8D9-41CF1BBB693D}"/>
                </a:ext>
              </a:extLst>
            </p:cNvPr>
            <p:cNvSpPr>
              <a:spLocks noChangeArrowheads="1"/>
            </p:cNvSpPr>
            <p:nvPr/>
          </p:nvSpPr>
          <p:spPr bwMode="auto">
            <a:xfrm>
              <a:off x="4077" y="2336"/>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4" name="Text Box 171">
              <a:extLst>
                <a:ext uri="{FF2B5EF4-FFF2-40B4-BE49-F238E27FC236}">
                  <a16:creationId xmlns:a16="http://schemas.microsoft.com/office/drawing/2014/main" id="{069C4711-758D-CF4A-A407-6F22C98DCF70}"/>
                </a:ext>
              </a:extLst>
            </p:cNvPr>
            <p:cNvSpPr txBox="1">
              <a:spLocks noChangeArrowheads="1"/>
            </p:cNvSpPr>
            <p:nvPr/>
          </p:nvSpPr>
          <p:spPr bwMode="auto">
            <a:xfrm>
              <a:off x="3989" y="2315"/>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375" name="Oval 172">
              <a:extLst>
                <a:ext uri="{FF2B5EF4-FFF2-40B4-BE49-F238E27FC236}">
                  <a16:creationId xmlns:a16="http://schemas.microsoft.com/office/drawing/2014/main" id="{B63CF324-44AD-D941-BFE9-6823A7212A48}"/>
                </a:ext>
              </a:extLst>
            </p:cNvPr>
            <p:cNvSpPr>
              <a:spLocks noChangeArrowheads="1"/>
            </p:cNvSpPr>
            <p:nvPr/>
          </p:nvSpPr>
          <p:spPr bwMode="auto">
            <a:xfrm>
              <a:off x="4790" y="252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76" name="Text Box 173">
              <a:extLst>
                <a:ext uri="{FF2B5EF4-FFF2-40B4-BE49-F238E27FC236}">
                  <a16:creationId xmlns:a16="http://schemas.microsoft.com/office/drawing/2014/main" id="{21C7DDF1-6000-FA4F-8259-FD106EBA0F67}"/>
                </a:ext>
              </a:extLst>
            </p:cNvPr>
            <p:cNvSpPr txBox="1">
              <a:spLocks noChangeArrowheads="1"/>
            </p:cNvSpPr>
            <p:nvPr/>
          </p:nvSpPr>
          <p:spPr bwMode="auto">
            <a:xfrm>
              <a:off x="4890" y="237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377" name="Group 174">
              <a:extLst>
                <a:ext uri="{FF2B5EF4-FFF2-40B4-BE49-F238E27FC236}">
                  <a16:creationId xmlns:a16="http://schemas.microsoft.com/office/drawing/2014/main" id="{67E235CF-E2F0-4A4C-B6BE-CB6AC0D0B6B1}"/>
                </a:ext>
              </a:extLst>
            </p:cNvPr>
            <p:cNvGrpSpPr>
              <a:grpSpLocks/>
            </p:cNvGrpSpPr>
            <p:nvPr/>
          </p:nvGrpSpPr>
          <p:grpSpPr bwMode="auto">
            <a:xfrm>
              <a:off x="3826" y="2803"/>
              <a:ext cx="1515" cy="300"/>
              <a:chOff x="3818" y="2796"/>
              <a:chExt cx="1515" cy="300"/>
            </a:xfrm>
          </p:grpSpPr>
          <p:sp>
            <p:nvSpPr>
              <p:cNvPr id="415" name="Line 175">
                <a:extLst>
                  <a:ext uri="{FF2B5EF4-FFF2-40B4-BE49-F238E27FC236}">
                    <a16:creationId xmlns:a16="http://schemas.microsoft.com/office/drawing/2014/main" id="{BC5ADDF2-7CBC-484B-8D57-A55A75E1FA1C}"/>
                  </a:ext>
                </a:extLst>
              </p:cNvPr>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6" name="Text Box 176">
                <a:extLst>
                  <a:ext uri="{FF2B5EF4-FFF2-40B4-BE49-F238E27FC236}">
                    <a16:creationId xmlns:a16="http://schemas.microsoft.com/office/drawing/2014/main" id="{4DB46F2E-E4BE-194B-8D43-E5E134B15493}"/>
                  </a:ext>
                </a:extLst>
              </p:cNvPr>
              <p:cNvSpPr txBox="1">
                <a:spLocks noChangeArrowheads="1"/>
              </p:cNvSpPr>
              <p:nvPr/>
            </p:nvSpPr>
            <p:spPr bwMode="auto">
              <a:xfrm>
                <a:off x="3989" y="2796"/>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sp>
          <p:nvSpPr>
            <p:cNvPr id="378" name="Text Box 177">
              <a:extLst>
                <a:ext uri="{FF2B5EF4-FFF2-40B4-BE49-F238E27FC236}">
                  <a16:creationId xmlns:a16="http://schemas.microsoft.com/office/drawing/2014/main" id="{1C719B44-FA92-594B-8E17-4A5C23A8F44E}"/>
                </a:ext>
              </a:extLst>
            </p:cNvPr>
            <p:cNvSpPr txBox="1">
              <a:spLocks noChangeArrowheads="1"/>
            </p:cNvSpPr>
            <p:nvPr/>
          </p:nvSpPr>
          <p:spPr bwMode="auto">
            <a:xfrm>
              <a:off x="4830" y="2962"/>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grpSp>
          <p:nvGrpSpPr>
            <p:cNvPr id="379" name="Group 178">
              <a:extLst>
                <a:ext uri="{FF2B5EF4-FFF2-40B4-BE49-F238E27FC236}">
                  <a16:creationId xmlns:a16="http://schemas.microsoft.com/office/drawing/2014/main" id="{EC86099C-C8AD-6846-8AE7-34CA041B869C}"/>
                </a:ext>
              </a:extLst>
            </p:cNvPr>
            <p:cNvGrpSpPr>
              <a:grpSpLocks/>
            </p:cNvGrpSpPr>
            <p:nvPr/>
          </p:nvGrpSpPr>
          <p:grpSpPr bwMode="auto">
            <a:xfrm>
              <a:off x="3570" y="1119"/>
              <a:ext cx="391" cy="307"/>
              <a:chOff x="-44" y="1473"/>
              <a:chExt cx="981" cy="1105"/>
            </a:xfrm>
          </p:grpSpPr>
          <p:pic>
            <p:nvPicPr>
              <p:cNvPr id="413" name="Picture 179" descr="desktop_computer_stylized_medium">
                <a:extLst>
                  <a:ext uri="{FF2B5EF4-FFF2-40B4-BE49-F238E27FC236}">
                    <a16:creationId xmlns:a16="http://schemas.microsoft.com/office/drawing/2014/main" id="{F1C9C236-427D-834B-8DAC-99F53A437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Freeform 180">
                <a:extLst>
                  <a:ext uri="{FF2B5EF4-FFF2-40B4-BE49-F238E27FC236}">
                    <a16:creationId xmlns:a16="http://schemas.microsoft.com/office/drawing/2014/main" id="{77EA5CD5-1868-AB46-B031-A7892A487F0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80" name="Group 181">
              <a:extLst>
                <a:ext uri="{FF2B5EF4-FFF2-40B4-BE49-F238E27FC236}">
                  <a16:creationId xmlns:a16="http://schemas.microsoft.com/office/drawing/2014/main" id="{D3F68FA6-F7DF-A146-A605-ABBDC8F8EFF8}"/>
                </a:ext>
              </a:extLst>
            </p:cNvPr>
            <p:cNvGrpSpPr>
              <a:grpSpLocks/>
            </p:cNvGrpSpPr>
            <p:nvPr/>
          </p:nvGrpSpPr>
          <p:grpSpPr bwMode="auto">
            <a:xfrm>
              <a:off x="4709" y="1107"/>
              <a:ext cx="212" cy="323"/>
              <a:chOff x="4140" y="429"/>
              <a:chExt cx="1425" cy="2396"/>
            </a:xfrm>
          </p:grpSpPr>
          <p:sp>
            <p:nvSpPr>
              <p:cNvPr id="381" name="Freeform 182">
                <a:extLst>
                  <a:ext uri="{FF2B5EF4-FFF2-40B4-BE49-F238E27FC236}">
                    <a16:creationId xmlns:a16="http://schemas.microsoft.com/office/drawing/2014/main" id="{1D2E36D3-F983-B54A-87F8-4B0FB1D0A97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2" name="Rectangle 183">
                <a:extLst>
                  <a:ext uri="{FF2B5EF4-FFF2-40B4-BE49-F238E27FC236}">
                    <a16:creationId xmlns:a16="http://schemas.microsoft.com/office/drawing/2014/main" id="{86762413-0C19-5E4F-AA7E-12F7BBEF4FE0}"/>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Freeform 184">
                <a:extLst>
                  <a:ext uri="{FF2B5EF4-FFF2-40B4-BE49-F238E27FC236}">
                    <a16:creationId xmlns:a16="http://schemas.microsoft.com/office/drawing/2014/main" id="{9ABD2B3D-5A73-0E4B-91D1-78596AD0A854}"/>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4" name="Freeform 185">
                <a:extLst>
                  <a:ext uri="{FF2B5EF4-FFF2-40B4-BE49-F238E27FC236}">
                    <a16:creationId xmlns:a16="http://schemas.microsoft.com/office/drawing/2014/main" id="{CAECD6F3-58BC-F24D-9434-643EDC4E7A8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5" name="Rectangle 186">
                <a:extLst>
                  <a:ext uri="{FF2B5EF4-FFF2-40B4-BE49-F238E27FC236}">
                    <a16:creationId xmlns:a16="http://schemas.microsoft.com/office/drawing/2014/main" id="{D640048A-92E5-F240-B20B-73B8FE8B2413}"/>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6" name="Group 187">
                <a:extLst>
                  <a:ext uri="{FF2B5EF4-FFF2-40B4-BE49-F238E27FC236}">
                    <a16:creationId xmlns:a16="http://schemas.microsoft.com/office/drawing/2014/main" id="{55FC97C6-B1FB-854D-94BE-E7BED8E1DC83}"/>
                  </a:ext>
                </a:extLst>
              </p:cNvPr>
              <p:cNvGrpSpPr>
                <a:grpSpLocks/>
              </p:cNvGrpSpPr>
              <p:nvPr/>
            </p:nvGrpSpPr>
            <p:grpSpPr bwMode="auto">
              <a:xfrm>
                <a:off x="4749" y="668"/>
                <a:ext cx="581" cy="145"/>
                <a:chOff x="614" y="2568"/>
                <a:chExt cx="725" cy="139"/>
              </a:xfrm>
            </p:grpSpPr>
            <p:sp>
              <p:nvSpPr>
                <p:cNvPr id="411" name="AutoShape 188">
                  <a:extLst>
                    <a:ext uri="{FF2B5EF4-FFF2-40B4-BE49-F238E27FC236}">
                      <a16:creationId xmlns:a16="http://schemas.microsoft.com/office/drawing/2014/main" id="{E2DCD474-0D76-1D47-938B-0347B4119D35}"/>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2" name="AutoShape 189">
                  <a:extLst>
                    <a:ext uri="{FF2B5EF4-FFF2-40B4-BE49-F238E27FC236}">
                      <a16:creationId xmlns:a16="http://schemas.microsoft.com/office/drawing/2014/main" id="{ADC0CDA4-3ACC-784D-AFDA-1C6EA9C5411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7" name="Rectangle 190">
                <a:extLst>
                  <a:ext uri="{FF2B5EF4-FFF2-40B4-BE49-F238E27FC236}">
                    <a16:creationId xmlns:a16="http://schemas.microsoft.com/office/drawing/2014/main" id="{AEEFE7D3-0B38-EE42-AA94-340CFCA0C0A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8" name="Group 191">
                <a:extLst>
                  <a:ext uri="{FF2B5EF4-FFF2-40B4-BE49-F238E27FC236}">
                    <a16:creationId xmlns:a16="http://schemas.microsoft.com/office/drawing/2014/main" id="{3BFA70F3-4887-4A45-A0B0-300E77757667}"/>
                  </a:ext>
                </a:extLst>
              </p:cNvPr>
              <p:cNvGrpSpPr>
                <a:grpSpLocks/>
              </p:cNvGrpSpPr>
              <p:nvPr/>
            </p:nvGrpSpPr>
            <p:grpSpPr bwMode="auto">
              <a:xfrm>
                <a:off x="4747" y="994"/>
                <a:ext cx="581" cy="134"/>
                <a:chOff x="614" y="2568"/>
                <a:chExt cx="725" cy="139"/>
              </a:xfrm>
            </p:grpSpPr>
            <p:sp>
              <p:nvSpPr>
                <p:cNvPr id="409" name="AutoShape 192">
                  <a:extLst>
                    <a:ext uri="{FF2B5EF4-FFF2-40B4-BE49-F238E27FC236}">
                      <a16:creationId xmlns:a16="http://schemas.microsoft.com/office/drawing/2014/main" id="{14B933DF-A76C-E94B-9362-3D28B4CBFFB6}"/>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0" name="AutoShape 193">
                  <a:extLst>
                    <a:ext uri="{FF2B5EF4-FFF2-40B4-BE49-F238E27FC236}">
                      <a16:creationId xmlns:a16="http://schemas.microsoft.com/office/drawing/2014/main" id="{D1EC9173-2D5E-F641-9324-62AF5244C467}"/>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9" name="Rectangle 194">
                <a:extLst>
                  <a:ext uri="{FF2B5EF4-FFF2-40B4-BE49-F238E27FC236}">
                    <a16:creationId xmlns:a16="http://schemas.microsoft.com/office/drawing/2014/main" id="{B180E0D5-32AA-5A4A-92D4-28F216DC536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0" name="Rectangle 195">
                <a:extLst>
                  <a:ext uri="{FF2B5EF4-FFF2-40B4-BE49-F238E27FC236}">
                    <a16:creationId xmlns:a16="http://schemas.microsoft.com/office/drawing/2014/main" id="{A3E70690-FEFF-2446-B890-3315B37B0B0D}"/>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1" name="Group 196">
                <a:extLst>
                  <a:ext uri="{FF2B5EF4-FFF2-40B4-BE49-F238E27FC236}">
                    <a16:creationId xmlns:a16="http://schemas.microsoft.com/office/drawing/2014/main" id="{4184D53B-C370-5248-82BB-5D96E5BF521A}"/>
                  </a:ext>
                </a:extLst>
              </p:cNvPr>
              <p:cNvGrpSpPr>
                <a:grpSpLocks/>
              </p:cNvGrpSpPr>
              <p:nvPr/>
            </p:nvGrpSpPr>
            <p:grpSpPr bwMode="auto">
              <a:xfrm>
                <a:off x="4735" y="1627"/>
                <a:ext cx="582" cy="151"/>
                <a:chOff x="614" y="2568"/>
                <a:chExt cx="725" cy="139"/>
              </a:xfrm>
            </p:grpSpPr>
            <p:sp>
              <p:nvSpPr>
                <p:cNvPr id="407" name="AutoShape 197">
                  <a:extLst>
                    <a:ext uri="{FF2B5EF4-FFF2-40B4-BE49-F238E27FC236}">
                      <a16:creationId xmlns:a16="http://schemas.microsoft.com/office/drawing/2014/main" id="{66CD18C8-97C8-AD49-8806-45F2C3FA3A20}"/>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8" name="AutoShape 198">
                  <a:extLst>
                    <a:ext uri="{FF2B5EF4-FFF2-40B4-BE49-F238E27FC236}">
                      <a16:creationId xmlns:a16="http://schemas.microsoft.com/office/drawing/2014/main" id="{E4596270-7ACC-5941-82EB-426AAF88315D}"/>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2" name="Freeform 199">
                <a:extLst>
                  <a:ext uri="{FF2B5EF4-FFF2-40B4-BE49-F238E27FC236}">
                    <a16:creationId xmlns:a16="http://schemas.microsoft.com/office/drawing/2014/main" id="{8D520046-573E-1549-A1AD-345D7B8191C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93" name="Group 200">
                <a:extLst>
                  <a:ext uri="{FF2B5EF4-FFF2-40B4-BE49-F238E27FC236}">
                    <a16:creationId xmlns:a16="http://schemas.microsoft.com/office/drawing/2014/main" id="{CBDA9A7E-0A7F-D64B-867D-2FC72D58322A}"/>
                  </a:ext>
                </a:extLst>
              </p:cNvPr>
              <p:cNvGrpSpPr>
                <a:grpSpLocks/>
              </p:cNvGrpSpPr>
              <p:nvPr/>
            </p:nvGrpSpPr>
            <p:grpSpPr bwMode="auto">
              <a:xfrm>
                <a:off x="4739" y="1327"/>
                <a:ext cx="582" cy="139"/>
                <a:chOff x="614" y="2568"/>
                <a:chExt cx="725" cy="139"/>
              </a:xfrm>
            </p:grpSpPr>
            <p:sp>
              <p:nvSpPr>
                <p:cNvPr id="405" name="AutoShape 201">
                  <a:extLst>
                    <a:ext uri="{FF2B5EF4-FFF2-40B4-BE49-F238E27FC236}">
                      <a16:creationId xmlns:a16="http://schemas.microsoft.com/office/drawing/2014/main" id="{F7CB7A1E-7741-E24C-AFB5-5F057AFD0C52}"/>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6" name="AutoShape 202">
                  <a:extLst>
                    <a:ext uri="{FF2B5EF4-FFF2-40B4-BE49-F238E27FC236}">
                      <a16:creationId xmlns:a16="http://schemas.microsoft.com/office/drawing/2014/main" id="{93BC514D-19E5-DF47-87E9-7BF859D24356}"/>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4" name="Rectangle 203">
                <a:extLst>
                  <a:ext uri="{FF2B5EF4-FFF2-40B4-BE49-F238E27FC236}">
                    <a16:creationId xmlns:a16="http://schemas.microsoft.com/office/drawing/2014/main" id="{992A2C09-2187-A749-9718-F045A2349EA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5" name="Freeform 204">
                <a:extLst>
                  <a:ext uri="{FF2B5EF4-FFF2-40B4-BE49-F238E27FC236}">
                    <a16:creationId xmlns:a16="http://schemas.microsoft.com/office/drawing/2014/main" id="{D473F289-DF79-1D4B-BA3A-57AFA552A24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6" name="Freeform 205">
                <a:extLst>
                  <a:ext uri="{FF2B5EF4-FFF2-40B4-BE49-F238E27FC236}">
                    <a16:creationId xmlns:a16="http://schemas.microsoft.com/office/drawing/2014/main" id="{55F98009-7662-6D40-889B-2D6F20DE3EA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7" name="Oval 206">
                <a:extLst>
                  <a:ext uri="{FF2B5EF4-FFF2-40B4-BE49-F238E27FC236}">
                    <a16:creationId xmlns:a16="http://schemas.microsoft.com/office/drawing/2014/main" id="{8C0E348C-3A61-F54D-B6E7-8EEC0C479961}"/>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8" name="Freeform 207">
                <a:extLst>
                  <a:ext uri="{FF2B5EF4-FFF2-40B4-BE49-F238E27FC236}">
                    <a16:creationId xmlns:a16="http://schemas.microsoft.com/office/drawing/2014/main" id="{06CDC36B-C766-0244-ABF7-3336A9C2E7B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9" name="AutoShape 208">
                <a:extLst>
                  <a:ext uri="{FF2B5EF4-FFF2-40B4-BE49-F238E27FC236}">
                    <a16:creationId xmlns:a16="http://schemas.microsoft.com/office/drawing/2014/main" id="{E47AE9BE-71F7-0C40-BB36-B6201EAE727F}"/>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0" name="AutoShape 209">
                <a:extLst>
                  <a:ext uri="{FF2B5EF4-FFF2-40B4-BE49-F238E27FC236}">
                    <a16:creationId xmlns:a16="http://schemas.microsoft.com/office/drawing/2014/main" id="{6DDF70D2-966F-0443-BFEC-34DC981AB2D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1" name="Oval 210">
                <a:extLst>
                  <a:ext uri="{FF2B5EF4-FFF2-40B4-BE49-F238E27FC236}">
                    <a16:creationId xmlns:a16="http://schemas.microsoft.com/office/drawing/2014/main" id="{DFF00D08-0F51-F044-8429-6F3D5CC28DB2}"/>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2" name="Oval 211">
                <a:extLst>
                  <a:ext uri="{FF2B5EF4-FFF2-40B4-BE49-F238E27FC236}">
                    <a16:creationId xmlns:a16="http://schemas.microsoft.com/office/drawing/2014/main" id="{BBFCC1D5-E5D6-FB46-9D8C-E8CE8BFE2270}"/>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03" name="Oval 212">
                <a:extLst>
                  <a:ext uri="{FF2B5EF4-FFF2-40B4-BE49-F238E27FC236}">
                    <a16:creationId xmlns:a16="http://schemas.microsoft.com/office/drawing/2014/main" id="{F4244C1D-3E80-C847-BD71-A4309DAB13CE}"/>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4" name="Rectangle 213">
                <a:extLst>
                  <a:ext uri="{FF2B5EF4-FFF2-40B4-BE49-F238E27FC236}">
                    <a16:creationId xmlns:a16="http://schemas.microsoft.com/office/drawing/2014/main" id="{F13C27D5-275D-5C47-9B76-D6F9DDED6AD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0" name="Group 9">
            <a:extLst>
              <a:ext uri="{FF2B5EF4-FFF2-40B4-BE49-F238E27FC236}">
                <a16:creationId xmlns:a16="http://schemas.microsoft.com/office/drawing/2014/main" id="{3BB0CBF7-361A-5548-A01C-90FF3005AB01}"/>
              </a:ext>
            </a:extLst>
          </p:cNvPr>
          <p:cNvGrpSpPr/>
          <p:nvPr/>
        </p:nvGrpSpPr>
        <p:grpSpPr>
          <a:xfrm>
            <a:off x="9120415" y="5983461"/>
            <a:ext cx="3548742" cy="830997"/>
            <a:chOff x="8757558" y="5903267"/>
            <a:chExt cx="3548742" cy="830997"/>
          </a:xfrm>
        </p:grpSpPr>
        <p:sp>
          <p:nvSpPr>
            <p:cNvPr id="491" name="TextBox 490">
              <a:extLst>
                <a:ext uri="{FF2B5EF4-FFF2-40B4-BE49-F238E27FC236}">
                  <a16:creationId xmlns:a16="http://schemas.microsoft.com/office/drawing/2014/main" id="{9C02D14E-840C-344B-9763-DE44A289373C}"/>
                </a:ext>
              </a:extLst>
            </p:cNvPr>
            <p:cNvSpPr txBox="1"/>
            <p:nvPr/>
          </p:nvSpPr>
          <p:spPr>
            <a:xfrm>
              <a:off x="9372601" y="5903267"/>
              <a:ext cx="2933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Problem: dup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accepted!</a:t>
              </a:r>
            </a:p>
          </p:txBody>
        </p:sp>
        <p:pic>
          <p:nvPicPr>
            <p:cNvPr id="492" name="Picture 491" descr="A picture containing drawing&#10;&#10;Description automatically generated">
              <a:extLst>
                <a:ext uri="{FF2B5EF4-FFF2-40B4-BE49-F238E27FC236}">
                  <a16:creationId xmlns:a16="http://schemas.microsoft.com/office/drawing/2014/main" id="{44630E30-AB86-2744-AC77-B540735E14B7}"/>
                </a:ext>
              </a:extLst>
            </p:cNvPr>
            <p:cNvPicPr>
              <a:picLocks noChangeAspect="1"/>
            </p:cNvPicPr>
            <p:nvPr/>
          </p:nvPicPr>
          <p:blipFill>
            <a:blip r:embed="rId4"/>
            <a:stretch>
              <a:fillRect/>
            </a:stretch>
          </p:blipFill>
          <p:spPr>
            <a:xfrm>
              <a:off x="8757558" y="6003472"/>
              <a:ext cx="636815" cy="636815"/>
            </a:xfrm>
            <a:prstGeom prst="rect">
              <a:avLst/>
            </a:prstGeom>
          </p:spPr>
        </p:pic>
      </p:grpSp>
      <p:grpSp>
        <p:nvGrpSpPr>
          <p:cNvPr id="13" name="Group 12">
            <a:extLst>
              <a:ext uri="{FF2B5EF4-FFF2-40B4-BE49-F238E27FC236}">
                <a16:creationId xmlns:a16="http://schemas.microsoft.com/office/drawing/2014/main" id="{FF4B12AC-451D-994B-8F10-E450C0737005}"/>
              </a:ext>
            </a:extLst>
          </p:cNvPr>
          <p:cNvGrpSpPr/>
          <p:nvPr/>
        </p:nvGrpSpPr>
        <p:grpSpPr>
          <a:xfrm>
            <a:off x="8091532" y="3683267"/>
            <a:ext cx="3997325" cy="2365375"/>
            <a:chOff x="3185703" y="3422010"/>
            <a:chExt cx="3997325" cy="2365375"/>
          </a:xfrm>
        </p:grpSpPr>
        <p:sp>
          <p:nvSpPr>
            <p:cNvPr id="302" name="Freeform 86">
              <a:extLst>
                <a:ext uri="{FF2B5EF4-FFF2-40B4-BE49-F238E27FC236}">
                  <a16:creationId xmlns:a16="http://schemas.microsoft.com/office/drawing/2014/main" id="{38A816A8-A2A7-7540-BCC4-F843FEC5A429}"/>
                </a:ext>
              </a:extLst>
            </p:cNvPr>
            <p:cNvSpPr>
              <a:spLocks/>
            </p:cNvSpPr>
            <p:nvPr/>
          </p:nvSpPr>
          <p:spPr bwMode="auto">
            <a:xfrm>
              <a:off x="4431891" y="3661722"/>
              <a:ext cx="1501775" cy="1897063"/>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3" name="Rectangle 88">
              <a:extLst>
                <a:ext uri="{FF2B5EF4-FFF2-40B4-BE49-F238E27FC236}">
                  <a16:creationId xmlns:a16="http://schemas.microsoft.com/office/drawing/2014/main" id="{2B3E4B53-E066-C34C-A204-C42E865280B3}"/>
                </a:ext>
              </a:extLst>
            </p:cNvPr>
            <p:cNvSpPr>
              <a:spLocks noChangeArrowheads="1"/>
            </p:cNvSpPr>
            <p:nvPr/>
          </p:nvSpPr>
          <p:spPr bwMode="auto">
            <a:xfrm>
              <a:off x="4782728" y="5196835"/>
              <a:ext cx="711200" cy="282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87">
              <a:extLst>
                <a:ext uri="{FF2B5EF4-FFF2-40B4-BE49-F238E27FC236}">
                  <a16:creationId xmlns:a16="http://schemas.microsoft.com/office/drawing/2014/main" id="{3D13DFEA-C794-CD4D-B546-BEBC15495B31}"/>
                </a:ext>
              </a:extLst>
            </p:cNvPr>
            <p:cNvSpPr txBox="1">
              <a:spLocks noChangeArrowheads="1"/>
            </p:cNvSpPr>
            <p:nvPr/>
          </p:nvSpPr>
          <p:spPr bwMode="auto">
            <a:xfrm>
              <a:off x="4468403" y="5152385"/>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05" name="Text Box 89">
              <a:extLst>
                <a:ext uri="{FF2B5EF4-FFF2-40B4-BE49-F238E27FC236}">
                  <a16:creationId xmlns:a16="http://schemas.microsoft.com/office/drawing/2014/main" id="{5708E844-9ADD-5141-AEAF-930791B6807E}"/>
                </a:ext>
              </a:extLst>
            </p:cNvPr>
            <p:cNvSpPr txBox="1">
              <a:spLocks noChangeArrowheads="1"/>
            </p:cNvSpPr>
            <p:nvPr/>
          </p:nvSpPr>
          <p:spPr bwMode="auto">
            <a:xfrm>
              <a:off x="3185703" y="342201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6" name="Text Box 90">
              <a:extLst>
                <a:ext uri="{FF2B5EF4-FFF2-40B4-BE49-F238E27FC236}">
                  <a16:creationId xmlns:a16="http://schemas.microsoft.com/office/drawing/2014/main" id="{32C37D16-8B61-D246-B162-8D0E36A5BA9F}"/>
                </a:ext>
              </a:extLst>
            </p:cNvPr>
            <p:cNvSpPr txBox="1">
              <a:spLocks noChangeArrowheads="1"/>
            </p:cNvSpPr>
            <p:nvPr/>
          </p:nvSpPr>
          <p:spPr bwMode="auto">
            <a:xfrm>
              <a:off x="6011453" y="5279385"/>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grpSp>
      <p:grpSp>
        <p:nvGrpSpPr>
          <p:cNvPr id="12" name="Group 11">
            <a:extLst>
              <a:ext uri="{FF2B5EF4-FFF2-40B4-BE49-F238E27FC236}">
                <a16:creationId xmlns:a16="http://schemas.microsoft.com/office/drawing/2014/main" id="{2FBF50D0-D345-1348-8991-01B659F7A8D4}"/>
              </a:ext>
            </a:extLst>
          </p:cNvPr>
          <p:cNvGrpSpPr/>
          <p:nvPr/>
        </p:nvGrpSpPr>
        <p:grpSpPr>
          <a:xfrm>
            <a:off x="7997186" y="2493962"/>
            <a:ext cx="3646488" cy="2992438"/>
            <a:chOff x="3134903" y="2369497"/>
            <a:chExt cx="3646488" cy="2992438"/>
          </a:xfrm>
        </p:grpSpPr>
        <p:grpSp>
          <p:nvGrpSpPr>
            <p:cNvPr id="7" name="Group 6">
              <a:extLst>
                <a:ext uri="{FF2B5EF4-FFF2-40B4-BE49-F238E27FC236}">
                  <a16:creationId xmlns:a16="http://schemas.microsoft.com/office/drawing/2014/main" id="{6190F2C1-0C5D-3A42-A359-9CD3AF8C99E1}"/>
                </a:ext>
              </a:extLst>
            </p:cNvPr>
            <p:cNvGrpSpPr/>
            <p:nvPr/>
          </p:nvGrpSpPr>
          <p:grpSpPr>
            <a:xfrm>
              <a:off x="3134903" y="2369497"/>
              <a:ext cx="3646488" cy="2992438"/>
              <a:chOff x="3134903" y="2369497"/>
              <a:chExt cx="3646488" cy="2992438"/>
            </a:xfrm>
          </p:grpSpPr>
          <p:grpSp>
            <p:nvGrpSpPr>
              <p:cNvPr id="5" name="Group 4">
                <a:extLst>
                  <a:ext uri="{FF2B5EF4-FFF2-40B4-BE49-F238E27FC236}">
                    <a16:creationId xmlns:a16="http://schemas.microsoft.com/office/drawing/2014/main" id="{56EB4120-1B3C-1046-99F5-B25161010680}"/>
                  </a:ext>
                </a:extLst>
              </p:cNvPr>
              <p:cNvGrpSpPr/>
              <p:nvPr/>
            </p:nvGrpSpPr>
            <p:grpSpPr>
              <a:xfrm>
                <a:off x="3134903" y="2369497"/>
                <a:ext cx="3646488" cy="2992438"/>
                <a:chOff x="3134903" y="2369497"/>
                <a:chExt cx="3646488" cy="2992438"/>
              </a:xfrm>
            </p:grpSpPr>
            <p:sp>
              <p:nvSpPr>
                <p:cNvPr id="296" name="Text Box 69">
                  <a:extLst>
                    <a:ext uri="{FF2B5EF4-FFF2-40B4-BE49-F238E27FC236}">
                      <a16:creationId xmlns:a16="http://schemas.microsoft.com/office/drawing/2014/main" id="{EE39D5A5-75E8-1642-A928-9D7249ADC116}"/>
                    </a:ext>
                  </a:extLst>
                </p:cNvPr>
                <p:cNvSpPr txBox="1">
                  <a:spLocks noChangeArrowheads="1"/>
                </p:cNvSpPr>
                <p:nvPr/>
              </p:nvSpPr>
              <p:spPr bwMode="auto">
                <a:xfrm>
                  <a:off x="3134903" y="2369497"/>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70">
                  <a:extLst>
                    <a:ext uri="{FF2B5EF4-FFF2-40B4-BE49-F238E27FC236}">
                      <a16:creationId xmlns:a16="http://schemas.microsoft.com/office/drawing/2014/main" id="{87666E37-BAB8-714B-BDF4-51ADC162FD6B}"/>
                    </a:ext>
                  </a:extLst>
                </p:cNvPr>
                <p:cNvSpPr>
                  <a:spLocks/>
                </p:cNvSpPr>
                <p:nvPr/>
              </p:nvSpPr>
              <p:spPr bwMode="auto">
                <a:xfrm>
                  <a:off x="4449353" y="2671122"/>
                  <a:ext cx="1527175" cy="2559050"/>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Text Box 71">
                  <a:extLst>
                    <a:ext uri="{FF2B5EF4-FFF2-40B4-BE49-F238E27FC236}">
                      <a16:creationId xmlns:a16="http://schemas.microsoft.com/office/drawing/2014/main" id="{B25E41D2-C0CA-EB48-880B-B13A1DD07596}"/>
                    </a:ext>
                  </a:extLst>
                </p:cNvPr>
                <p:cNvSpPr txBox="1">
                  <a:spLocks noChangeArrowheads="1"/>
                </p:cNvSpPr>
                <p:nvPr/>
              </p:nvSpPr>
              <p:spPr bwMode="auto">
                <a:xfrm>
                  <a:off x="6009866" y="502538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sp>
            <p:nvSpPr>
              <p:cNvPr id="299" name="Oval 72">
                <a:extLst>
                  <a:ext uri="{FF2B5EF4-FFF2-40B4-BE49-F238E27FC236}">
                    <a16:creationId xmlns:a16="http://schemas.microsoft.com/office/drawing/2014/main" id="{64BE47B6-AB1B-DB4F-891D-6475A8808F8F}"/>
                  </a:ext>
                </a:extLst>
              </p:cNvPr>
              <p:cNvSpPr>
                <a:spLocks noChangeArrowheads="1"/>
              </p:cNvSpPr>
              <p:nvPr/>
            </p:nvSpPr>
            <p:spPr bwMode="auto">
              <a:xfrm>
                <a:off x="5933666" y="5152385"/>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300" name="Rectangle 74">
              <a:extLst>
                <a:ext uri="{FF2B5EF4-FFF2-40B4-BE49-F238E27FC236}">
                  <a16:creationId xmlns:a16="http://schemas.microsoft.com/office/drawing/2014/main" id="{27FAA0CE-40E3-9343-AB09-AE069D66FDA9}"/>
                </a:ext>
              </a:extLst>
            </p:cNvPr>
            <p:cNvSpPr>
              <a:spLocks noChangeArrowheads="1"/>
            </p:cNvSpPr>
            <p:nvPr/>
          </p:nvSpPr>
          <p:spPr bwMode="auto">
            <a:xfrm>
              <a:off x="4660491" y="4725570"/>
              <a:ext cx="1071563" cy="2603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75">
              <a:extLst>
                <a:ext uri="{FF2B5EF4-FFF2-40B4-BE49-F238E27FC236}">
                  <a16:creationId xmlns:a16="http://schemas.microsoft.com/office/drawing/2014/main" id="{DDB36B2F-A920-A540-B13F-3450D027F31C}"/>
                </a:ext>
              </a:extLst>
            </p:cNvPr>
            <p:cNvSpPr txBox="1">
              <a:spLocks noChangeArrowheads="1"/>
            </p:cNvSpPr>
            <p:nvPr/>
          </p:nvSpPr>
          <p:spPr bwMode="auto">
            <a:xfrm>
              <a:off x="4768441" y="4650731"/>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req_conn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sp>
        <p:nvSpPr>
          <p:cNvPr id="14" name="Freeform 13">
            <a:extLst>
              <a:ext uri="{FF2B5EF4-FFF2-40B4-BE49-F238E27FC236}">
                <a16:creationId xmlns:a16="http://schemas.microsoft.com/office/drawing/2014/main" id="{1777275B-B883-3D44-8A7B-6DD2718917C4}"/>
              </a:ext>
            </a:extLst>
          </p:cNvPr>
          <p:cNvSpPr/>
          <p:nvPr/>
        </p:nvSpPr>
        <p:spPr>
          <a:xfrm>
            <a:off x="7997371" y="1857830"/>
            <a:ext cx="4194629" cy="3062514"/>
          </a:xfrm>
          <a:custGeom>
            <a:avLst/>
            <a:gdLst>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481943 w 3889829"/>
              <a:gd name="connsiteY8" fmla="*/ 2540000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49715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35201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091543"/>
              <a:gd name="connsiteX1" fmla="*/ 1016000 w 3889829"/>
              <a:gd name="connsiteY1" fmla="*/ 29029 h 3091543"/>
              <a:gd name="connsiteX2" fmla="*/ 1611086 w 3889829"/>
              <a:gd name="connsiteY2" fmla="*/ 58057 h 3091543"/>
              <a:gd name="connsiteX3" fmla="*/ 2989943 w 3889829"/>
              <a:gd name="connsiteY3" fmla="*/ 101600 h 3091543"/>
              <a:gd name="connsiteX4" fmla="*/ 3889829 w 3889829"/>
              <a:gd name="connsiteY4" fmla="*/ 87086 h 3091543"/>
              <a:gd name="connsiteX5" fmla="*/ 3860800 w 3889829"/>
              <a:gd name="connsiteY5" fmla="*/ 3091543 h 3091543"/>
              <a:gd name="connsiteX6" fmla="*/ 3468915 w 3889829"/>
              <a:gd name="connsiteY6" fmla="*/ 2540000 h 3091543"/>
              <a:gd name="connsiteX7" fmla="*/ 3265715 w 3889829"/>
              <a:gd name="connsiteY7" fmla="*/ 2510971 h 3091543"/>
              <a:gd name="connsiteX8" fmla="*/ 2598057 w 3889829"/>
              <a:gd name="connsiteY8" fmla="*/ 2525486 h 3091543"/>
              <a:gd name="connsiteX9" fmla="*/ 2235201 w 3889829"/>
              <a:gd name="connsiteY9" fmla="*/ 2801257 h 3091543"/>
              <a:gd name="connsiteX10" fmla="*/ 1088572 w 3889829"/>
              <a:gd name="connsiteY10" fmla="*/ 3033485 h 3091543"/>
              <a:gd name="connsiteX11" fmla="*/ 29029 w 3889829"/>
              <a:gd name="connsiteY11" fmla="*/ 3062514 h 3091543"/>
              <a:gd name="connsiteX12" fmla="*/ 0 w 3889829"/>
              <a:gd name="connsiteY12" fmla="*/ 0 h 3091543"/>
              <a:gd name="connsiteX0" fmla="*/ 0 w 4209143"/>
              <a:gd name="connsiteY0" fmla="*/ 14514 h 3062514"/>
              <a:gd name="connsiteX1" fmla="*/ 1335314 w 4209143"/>
              <a:gd name="connsiteY1" fmla="*/ 0 h 3062514"/>
              <a:gd name="connsiteX2" fmla="*/ 1930400 w 4209143"/>
              <a:gd name="connsiteY2" fmla="*/ 29028 h 3062514"/>
              <a:gd name="connsiteX3" fmla="*/ 3309257 w 4209143"/>
              <a:gd name="connsiteY3" fmla="*/ 72571 h 3062514"/>
              <a:gd name="connsiteX4" fmla="*/ 4209143 w 4209143"/>
              <a:gd name="connsiteY4" fmla="*/ 58057 h 3062514"/>
              <a:gd name="connsiteX5" fmla="*/ 4180114 w 4209143"/>
              <a:gd name="connsiteY5" fmla="*/ 3062514 h 3062514"/>
              <a:gd name="connsiteX6" fmla="*/ 3788229 w 4209143"/>
              <a:gd name="connsiteY6" fmla="*/ 2510971 h 3062514"/>
              <a:gd name="connsiteX7" fmla="*/ 3585029 w 4209143"/>
              <a:gd name="connsiteY7" fmla="*/ 2481942 h 3062514"/>
              <a:gd name="connsiteX8" fmla="*/ 2917371 w 4209143"/>
              <a:gd name="connsiteY8" fmla="*/ 2496457 h 3062514"/>
              <a:gd name="connsiteX9" fmla="*/ 2554515 w 4209143"/>
              <a:gd name="connsiteY9" fmla="*/ 2772228 h 3062514"/>
              <a:gd name="connsiteX10" fmla="*/ 1407886 w 4209143"/>
              <a:gd name="connsiteY10" fmla="*/ 3004456 h 3062514"/>
              <a:gd name="connsiteX11" fmla="*/ 348343 w 4209143"/>
              <a:gd name="connsiteY11" fmla="*/ 3033485 h 3062514"/>
              <a:gd name="connsiteX12" fmla="*/ 0 w 4209143"/>
              <a:gd name="connsiteY12" fmla="*/ 14514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333829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101600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29028 w 4194629"/>
              <a:gd name="connsiteY11" fmla="*/ 3033485 h 3062514"/>
              <a:gd name="connsiteX12" fmla="*/ 0 w 4194629"/>
              <a:gd name="connsiteY12" fmla="*/ 29028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629" h="3062514">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0667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C</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lient</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S</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erver</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addr</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serverSocket.accept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serverName,serverPort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p:txBody>
      </p:sp>
      <p:sp>
        <p:nvSpPr>
          <p:cNvPr id="76" name="Slide Number Placeholder 2">
            <a:extLst>
              <a:ext uri="{FF2B5EF4-FFF2-40B4-BE49-F238E27FC236}">
                <a16:creationId xmlns:a16="http://schemas.microsoft.com/office/drawing/2014/main" id="{86E89225-4B9A-C747-8672-752709ED810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 human 3-way handshake protocol</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
        <p:nvSpPr>
          <p:cNvPr id="14" name="Slide Number Placeholder 2">
            <a:extLst>
              <a:ext uri="{FF2B5EF4-FFF2-40B4-BE49-F238E27FC236}">
                <a16:creationId xmlns:a16="http://schemas.microsoft.com/office/drawing/2014/main" id="{41298F7A-0643-9F47-8207-6B139EFB88B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28</a:t>
            </a:fld>
            <a:endParaRPr lang="en-US" dirty="0"/>
          </a:p>
        </p:txBody>
      </p:sp>
    </p:spTree>
    <p:extLst>
      <p:ext uri="{BB962C8B-B14F-4D97-AF65-F5344CB8AC3E}">
        <p14:creationId xmlns:p14="http://schemas.microsoft.com/office/powerpoint/2010/main" val="518641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
        <p:nvSpPr>
          <p:cNvPr id="4" name="Slide Number Placeholder 2">
            <a:extLst>
              <a:ext uri="{FF2B5EF4-FFF2-40B4-BE49-F238E27FC236}">
                <a16:creationId xmlns:a16="http://schemas.microsoft.com/office/drawing/2014/main" id="{E5549B3B-271C-C14B-9302-4D2CE7B4105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Tree>
    <p:extLst>
      <p:ext uri="{BB962C8B-B14F-4D97-AF65-F5344CB8AC3E}">
        <p14:creationId xmlns:p14="http://schemas.microsoft.com/office/powerpoint/2010/main" val="26576719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cumulative ACKs</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pipelining:</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congestion and flow control set window size</a:t>
            </a:r>
            <a:endPar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bi-directional data flow in same connection</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9F10C56-26D5-5C45-B097-EE8A4653997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a:t>
            </a:fld>
            <a:endParaRPr lang="en-US" dirty="0"/>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pPr>
            <a:r>
              <a:rPr lang="en-US" sz="3200" dirty="0"/>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2DB81C94-6123-D143-8C6E-7FF67BFA422F}"/>
              </a:ext>
            </a:extLst>
          </p:cNvPr>
          <p:cNvSpPr>
            <a:spLocks noGrp="1"/>
          </p:cNvSpPr>
          <p:nvPr>
            <p:ph type="sldNum" sz="quarter" idx="4"/>
          </p:nvPr>
        </p:nvSpPr>
        <p:spPr/>
        <p:txBody>
          <a:bodyPr/>
          <a:lstStyle/>
          <a:p>
            <a:r>
              <a:rPr lang="en-US" dirty="0"/>
              <a:t>Transport Layer: 3-</a:t>
            </a:r>
            <a:fld id="{C4204591-24BD-A542-B9D5-F8D8A88D2FEE}" type="slidenum">
              <a:rPr lang="en-US" smtClean="0"/>
              <a:pPr/>
              <a:t>30</a:t>
            </a:fld>
            <a:endParaRPr lang="en-US" dirty="0"/>
          </a:p>
        </p:txBody>
      </p:sp>
      <p:pic>
        <p:nvPicPr>
          <p:cNvPr id="6" name="Picture 5">
            <a:extLst>
              <a:ext uri="{FF2B5EF4-FFF2-40B4-BE49-F238E27FC236}">
                <a16:creationId xmlns:a16="http://schemas.microsoft.com/office/drawing/2014/main" id="{FC6EDA9F-A4F6-9E48-A741-C2AF8BE224B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68142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dest</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white">
                      <a:lumMod val="75000"/>
                    </a:prstClr>
                  </a:solidFill>
                  <a:effectLst/>
                  <a:uLnTx/>
                  <a:uFillTx/>
                  <a:latin typeface="Arial" charset="0"/>
                  <a:ea typeface="ＭＳ Ｐゴシック" charset="0"/>
                  <a:cs typeface="+mn-cs"/>
                </a:rPr>
                <a:t>Urg</a:t>
              </a:r>
              <a:r>
                <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4" name="Slide Number Placeholder 2">
            <a:extLst>
              <a:ext uri="{FF2B5EF4-FFF2-40B4-BE49-F238E27FC236}">
                <a16:creationId xmlns:a16="http://schemas.microsoft.com/office/drawing/2014/main" id="{A3EE5CD7-E8F0-2F4B-B766-7EC8F235C30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Slide Number Placeholder 2">
            <a:extLst>
              <a:ext uri="{FF2B5EF4-FFF2-40B4-BE49-F238E27FC236}">
                <a16:creationId xmlns:a16="http://schemas.microsoft.com/office/drawing/2014/main" id="{471D7C94-F1DF-F240-884F-FBFDCBF8355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5</a:t>
            </a:fld>
            <a:endParaRPr lang="en-US" dirty="0"/>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Slide Number Placeholder 2">
            <a:extLst>
              <a:ext uri="{FF2B5EF4-FFF2-40B4-BE49-F238E27FC236}">
                <a16:creationId xmlns:a16="http://schemas.microsoft.com/office/drawing/2014/main" id="{951C5C48-402B-A744-B23C-9DA42D7A6E1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26775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measured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endParaRPr kumimoji="0" lang="en-US" altLang="en-US" sz="2400" b="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endParaRPr>
          </a:p>
        </p:txBody>
      </p:sp>
      <p:sp>
        <p:nvSpPr>
          <p:cNvPr id="5" name="Slide Number Placeholder 2">
            <a:extLst>
              <a:ext uri="{FF2B5EF4-FFF2-40B4-BE49-F238E27FC236}">
                <a16:creationId xmlns:a16="http://schemas.microsoft.com/office/drawing/2014/main" id="{969C69A2-4389-474B-8FF4-E0D66DDE428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4149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(1-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SampleRTT</a:t>
            </a:r>
            <a:endPar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grpSp>
        <p:nvGrpSpPr>
          <p:cNvPr id="5" name="Group 4">
            <a:extLst>
              <a:ext uri="{FF2B5EF4-FFF2-40B4-BE49-F238E27FC236}">
                <a16:creationId xmlns:a16="http://schemas.microsoft.com/office/drawing/2014/main" id="{F081A723-2F83-4149-BCD6-BF02F3F3BE24}"/>
              </a:ext>
            </a:extLst>
          </p:cNvPr>
          <p:cNvGrpSpPr/>
          <p:nvPr/>
        </p:nvGrpSpPr>
        <p:grpSpPr>
          <a:xfrm>
            <a:off x="4673229" y="2443135"/>
            <a:ext cx="6448425" cy="4292600"/>
            <a:chOff x="1531938" y="2565400"/>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0"/>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sampleRTT</a:t>
              </a: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 (seconds)</a:t>
                </a:r>
              </a:p>
            </p:txBody>
          </p:sp>
        </p:grpSp>
      </p:grpSp>
      <p:sp>
        <p:nvSpPr>
          <p:cNvPr id="20" name="Slide Number Placeholder 2">
            <a:extLst>
              <a:ext uri="{FF2B5EF4-FFF2-40B4-BE49-F238E27FC236}">
                <a16:creationId xmlns:a16="http://schemas.microsoft.com/office/drawing/2014/main" id="{80D2031C-D174-0C4C-B2D2-3D6ED624031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38898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TimeoutInterval</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+ 4*</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endPar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endParaRP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SampleRTT-EstimatedRTT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SampleRTT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p:txBody>
      </p:sp>
      <p:sp>
        <p:nvSpPr>
          <p:cNvPr id="18" name="Slide Number Placeholder 2">
            <a:extLst>
              <a:ext uri="{FF2B5EF4-FFF2-40B4-BE49-F238E27FC236}">
                <a16:creationId xmlns:a16="http://schemas.microsoft.com/office/drawing/2014/main" id="{0FC6F86E-C16B-C949-B055-1DD32A86010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13923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8882</TotalTime>
  <Words>4855</Words>
  <Application>Microsoft Office PowerPoint</Application>
  <PresentationFormat>Geniş ekran</PresentationFormat>
  <Paragraphs>711</Paragraphs>
  <Slides>30</Slides>
  <Notes>30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30</vt:i4>
      </vt:variant>
    </vt:vector>
  </HeadingPairs>
  <TitlesOfParts>
    <vt:vector size="42" baseType="lpstr">
      <vt:lpstr>Arial</vt:lpstr>
      <vt:lpstr>Arial Narrow</vt:lpstr>
      <vt:lpstr>Calibri</vt:lpstr>
      <vt:lpstr>Calibri Light</vt:lpstr>
      <vt:lpstr>Courier</vt:lpstr>
      <vt:lpstr>Courier New</vt:lpstr>
      <vt:lpstr>Courier Std</vt:lpstr>
      <vt:lpstr>Gill Sans MT</vt:lpstr>
      <vt:lpstr>Tahoma</vt:lpstr>
      <vt:lpstr>Times New Roman</vt:lpstr>
      <vt:lpstr>Wingdings</vt:lpstr>
      <vt:lpstr>Office Theme</vt:lpstr>
      <vt:lpstr>PowerPoint Sunusu</vt:lpstr>
      <vt:lpstr>Chapter 3: roadmap</vt:lpstr>
      <vt:lpstr>TCP: overview  RFCs: 793,1122, 2018, 5681, 7323</vt:lpstr>
      <vt:lpstr>TCP segment structure</vt:lpstr>
      <vt:lpstr>TCP sequence numbers, ACKs</vt:lpstr>
      <vt:lpstr>TCP sequence numbers, ACKs</vt:lpstr>
      <vt:lpstr>TCP round trip time, timeout</vt:lpstr>
      <vt:lpstr>TCP round trip time, timeout</vt:lpstr>
      <vt:lpstr>TCP round trip time, timeout</vt:lpstr>
      <vt:lpstr>TCP Sender (simplified)</vt:lpstr>
      <vt:lpstr>TCP Receiver: ACK generation [RFC 5681]</vt:lpstr>
      <vt:lpstr>TCP: retransmission scenarios</vt:lpstr>
      <vt:lpstr>TCP: retransmission scenarios</vt:lpstr>
      <vt:lpstr>TCP fast retransmit</vt:lpstr>
      <vt:lpstr>Chapter 3: roadmap</vt:lpstr>
      <vt:lpstr>TCP flow control</vt:lpstr>
      <vt:lpstr>TCP flow control</vt:lpstr>
      <vt:lpstr>TCP flow control</vt:lpstr>
      <vt:lpstr>TCP flow control</vt:lpstr>
      <vt:lpstr>TCP flow control</vt:lpstr>
      <vt:lpstr>TCP flow control</vt:lpstr>
      <vt:lpstr>TCP connection management</vt:lpstr>
      <vt:lpstr>Agreeing to establish a connection</vt:lpstr>
      <vt:lpstr>2-way handshake scenarios</vt:lpstr>
      <vt:lpstr>2-way handshake scenarios</vt:lpstr>
      <vt:lpstr>2-way handshake scenarios</vt:lpstr>
      <vt:lpstr>TCP 3-way handshake</vt:lpstr>
      <vt:lpstr>A human 3-way handshake protocol</vt:lpstr>
      <vt:lpstr>Closing a TCP connection</vt:lpstr>
      <vt:lpstr>Chapter 3: roadmap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yakup bakış</cp:lastModifiedBy>
  <cp:revision>401</cp:revision>
  <dcterms:created xsi:type="dcterms:W3CDTF">2020-01-18T07:24:59Z</dcterms:created>
  <dcterms:modified xsi:type="dcterms:W3CDTF">2026-03-29T22:38:49Z</dcterms:modified>
</cp:coreProperties>
</file>