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65"/>
  </p:notesMasterIdLst>
  <p:sldIdLst>
    <p:sldId id="960" r:id="rId2"/>
    <p:sldId id="1076" r:id="rId3"/>
    <p:sldId id="1077" r:id="rId4"/>
    <p:sldId id="1078" r:id="rId5"/>
    <p:sldId id="1081" r:id="rId6"/>
    <p:sldId id="1213" r:id="rId7"/>
    <p:sldId id="1082" r:id="rId8"/>
    <p:sldId id="1083" r:id="rId9"/>
    <p:sldId id="1084" r:id="rId10"/>
    <p:sldId id="1085" r:id="rId11"/>
    <p:sldId id="1086" r:id="rId12"/>
    <p:sldId id="1087" r:id="rId13"/>
    <p:sldId id="1088" r:id="rId14"/>
    <p:sldId id="1089" r:id="rId15"/>
    <p:sldId id="1090" r:id="rId16"/>
    <p:sldId id="1091" r:id="rId17"/>
    <p:sldId id="1093" r:id="rId18"/>
    <p:sldId id="1092" r:id="rId19"/>
    <p:sldId id="1095" r:id="rId20"/>
    <p:sldId id="1096" r:id="rId21"/>
    <p:sldId id="1098" r:id="rId22"/>
    <p:sldId id="1214" r:id="rId23"/>
    <p:sldId id="1097" r:id="rId24"/>
    <p:sldId id="1104" r:id="rId25"/>
    <p:sldId id="1099" r:id="rId26"/>
    <p:sldId id="1100" r:id="rId27"/>
    <p:sldId id="1102" r:id="rId28"/>
    <p:sldId id="1101" r:id="rId29"/>
    <p:sldId id="1103" r:id="rId30"/>
    <p:sldId id="1105" r:id="rId31"/>
    <p:sldId id="1107" r:id="rId32"/>
    <p:sldId id="1108" r:id="rId33"/>
    <p:sldId id="1109" r:id="rId34"/>
    <p:sldId id="1218" r:id="rId35"/>
    <p:sldId id="1216" r:id="rId36"/>
    <p:sldId id="1110" r:id="rId37"/>
    <p:sldId id="1219" r:id="rId38"/>
    <p:sldId id="1111" r:id="rId39"/>
    <p:sldId id="1112" r:id="rId40"/>
    <p:sldId id="1113" r:id="rId41"/>
    <p:sldId id="1114" r:id="rId42"/>
    <p:sldId id="1115" r:id="rId43"/>
    <p:sldId id="1116" r:id="rId44"/>
    <p:sldId id="1117" r:id="rId45"/>
    <p:sldId id="1118" r:id="rId46"/>
    <p:sldId id="1194" r:id="rId47"/>
    <p:sldId id="1119" r:id="rId48"/>
    <p:sldId id="1192" r:id="rId49"/>
    <p:sldId id="1220" r:id="rId50"/>
    <p:sldId id="1120" r:id="rId51"/>
    <p:sldId id="1121" r:id="rId52"/>
    <p:sldId id="1221" r:id="rId53"/>
    <p:sldId id="1122" r:id="rId54"/>
    <p:sldId id="1123" r:id="rId55"/>
    <p:sldId id="1125" r:id="rId56"/>
    <p:sldId id="1223" r:id="rId57"/>
    <p:sldId id="1224" r:id="rId58"/>
    <p:sldId id="1127" r:id="rId59"/>
    <p:sldId id="1222" r:id="rId60"/>
    <p:sldId id="1038" r:id="rId61"/>
    <p:sldId id="1079" r:id="rId62"/>
    <p:sldId id="1080" r:id="rId63"/>
    <p:sldId id="1094"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1348"/>
    <p:restoredTop sz="62941"/>
  </p:normalViewPr>
  <p:slideViewPr>
    <p:cSldViewPr snapToGrid="0" snapToObjects="1">
      <p:cViewPr varScale="1">
        <p:scale>
          <a:sx n="45" d="100"/>
          <a:sy n="45" d="100"/>
        </p:scale>
        <p:origin x="773" y="4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3/30/2026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notlar öğrencilerin dersten sonra tekrar etmesi için öğretmen tarafından yazılmıştır. Bu başlık slaytı haftanın ana konusunun başlangıcını gösterir.</a:t>
            </a:r>
            <a:endParaRPr lang="tr-TR" dirty="0">
              <a:latin typeface="Arial"/>
              <a:ea typeface="Arial"/>
              <a:cs typeface="Arial"/>
            </a:endParaRPr>
          </a:p>
          <a:p>
            <a:r>
              <a:rPr lang="tr-TR" dirty="0">
                <a:latin typeface="Arial"/>
                <a:ea typeface="Arial"/>
                <a:cs typeface="Arial"/>
              </a:rPr>
              <a:t>Öğrenciler bu haftayı birbirinden kopuk tanımlar listesi gibi değil, bağlantılı bir anlatı olarak görmelidir. Her protokolün veya mekanizmanın hangi problemi çözdüğüne odaklanmak gerekir.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ns2:creationId val="2792661257"/>
      </p:ext>
    </p:extLst>
  </p:cSld>
  <p:clrMapOvr>
    <a:masterClrMapping/>
  </p:clrMapOvr>
</p:notes>
</file>

<file path=ppt/notesSlides/notesSlide1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952815355"/>
      </p:ext>
    </p:extLst>
  </p:cSld>
  <p:clrMapOvr>
    <a:masterClrMapping/>
  </p:clrMapOvr>
</p:notes>
</file>

<file path=ppt/notesSlides/notesSlide1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3531486"/>
      </p:ext>
    </p:extLst>
  </p:cSld>
  <p:clrMapOvr>
    <a:masterClrMapping/>
  </p:clrMapOvr>
</p:notes>
</file>

<file path=ppt/notesSlides/notesSlide1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141354504"/>
      </p:ext>
    </p:extLst>
  </p:cSld>
  <p:clrMapOvr>
    <a:masterClrMapping/>
  </p:clrMapOvr>
</p:notes>
</file>

<file path=ppt/notesSlides/notesSlide1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386465437"/>
      </p:ext>
    </p:extLst>
  </p:cSld>
  <p:clrMapOvr>
    <a:masterClrMapping/>
  </p:clrMapOvr>
</p:notes>
</file>

<file path=ppt/notesSlides/notesSlide1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123842513"/>
      </p:ext>
    </p:extLst>
  </p:cSld>
  <p:clrMapOvr>
    <a:masterClrMapping/>
  </p:clrMapOvr>
</p:notes>
</file>

<file path=ppt/notesSlides/notesSlide1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15573649"/>
      </p:ext>
    </p:extLst>
  </p:cSld>
  <p:clrMapOvr>
    <a:masterClrMapping/>
  </p:clrMapOvr>
</p:notes>
</file>

<file path=ppt/notesSlides/notesSlide1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56287381"/>
      </p:ext>
    </p:extLst>
  </p:cSld>
  <p:clrMapOvr>
    <a:masterClrMapping/>
  </p:clrMapOvr>
</p:notes>
</file>

<file path=ppt/notesSlides/notesSlide1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545377983"/>
      </p:ext>
    </p:extLst>
  </p:cSld>
  <p:clrMapOvr>
    <a:masterClrMapping/>
  </p:clrMapOvr>
</p:notes>
</file>

<file path=ppt/notesSlides/notesSlide1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508032059"/>
      </p:ext>
    </p:extLst>
  </p:cSld>
  <p:clrMapOvr>
    <a:masterClrMapping/>
  </p:clrMapOvr>
</p:notes>
</file>

<file path=ppt/notesSlides/notesSlide1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925401947"/>
      </p:ext>
    </p:extLst>
  </p:cSld>
  <p:clrMapOvr>
    <a:masterClrMapping/>
  </p:clrMapOvr>
</p:notes>
</file>

<file path=ppt/notesSlides/notesSlide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roadmap slaytı dersin geri kalanı için bir rehberdir. Öğrenciler bunu bölüm yapısını düzenli görmek ve mevcut slaydın genel akıştaki yerini anlamak için kullanmalıdır.</a:t>
            </a:r>
            <a:endParaRPr lang="tr-TR" dirty="0">
              <a:latin typeface="Arial"/>
              <a:ea typeface="Arial"/>
              <a:cs typeface="Arial"/>
            </a:endParaRPr>
          </a:p>
          <a:p>
            <a:r>
              <a:rPr lang="tr-TR" dirty="0">
                <a:latin typeface="Arial"/>
                <a:ea typeface="Arial"/>
                <a:cs typeface="Arial"/>
              </a:rPr>
              <a:t>Tekrar yaparken slaytları tek tek ezberlemek yerine konu blokları halinde düşünmek daha yararlıdır.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ns2:creationId val="2910362309"/>
      </p:ext>
    </p:extLst>
  </p:cSld>
  <p:clrMapOvr>
    <a:masterClrMapping/>
  </p:clrMapOvr>
</p:notes>
</file>

<file path=ppt/notesSlides/notesSlide2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hiyerarşik addressing, route aggregation veya adres tahsisini açıklar. Internet, adres blokları tek tek değil özetlenmiş biçimde duyurulabildiği için yönetilebilir kalır.</a:t>
            </a:r>
            <a:endParaRPr lang="tr-TR" dirty="0">
              <a:latin typeface="Arial"/>
              <a:ea typeface="Arial"/>
              <a:cs typeface="Arial"/>
            </a:endParaRPr>
          </a:p>
          <a:p>
            <a:r>
              <a:rPr lang="tr-TR" dirty="0">
                <a:latin typeface="Arial"/>
                <a:ea typeface="Arial"/>
                <a:cs typeface="Arial"/>
              </a:rPr>
              <a:t>Öğrenciler aggregation fikrini ölçeklenebilirlikle ve CIDR'ın gerçek routing sistemlerindeki önemiyle ilişkilendirmelidir.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772689893"/>
      </p:ext>
    </p:extLst>
  </p:cSld>
  <p:clrMapOvr>
    <a:masterClrMapping/>
  </p:clrMapOvr>
</p:notes>
</file>

<file path=ppt/notesSlides/notesSlide2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hiyerarşik addressing, route aggregation veya adres tahsisini açıklar. Internet, adres blokları tek tek değil özetlenmiş biçimde duyurulabildiği için yönetilebilir kalır.</a:t>
            </a:r>
            <a:endParaRPr lang="tr-TR" dirty="0">
              <a:latin typeface="Arial"/>
              <a:ea typeface="Arial"/>
              <a:cs typeface="Arial"/>
            </a:endParaRPr>
          </a:p>
          <a:p>
            <a:r>
              <a:rPr lang="tr-TR" dirty="0">
                <a:latin typeface="Arial"/>
                <a:ea typeface="Arial"/>
                <a:cs typeface="Arial"/>
              </a:rPr>
              <a:t>Öğrenciler aggregation fikrini ölçeklenebilirlikle ve CIDR'ın gerçek routing sistemlerindeki önemiyle ilişkilendirmelidir.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9514298"/>
      </p:ext>
    </p:extLst>
  </p:cSld>
  <p:clrMapOvr>
    <a:masterClrMapping/>
  </p:clrMapOvr>
</p:notes>
</file>

<file path=ppt/notesSlides/notesSlide2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hiyerarşik addressing, route aggregation veya adres tahsisini açıklar. Internet, adres blokları tek tek değil özetlenmiş biçimde duyurulabildiği için yönetilebilir kalır.</a:t>
            </a:r>
            <a:endParaRPr lang="tr-TR" dirty="0">
              <a:latin typeface="Arial"/>
              <a:ea typeface="Arial"/>
              <a:cs typeface="Arial"/>
            </a:endParaRPr>
          </a:p>
          <a:p>
            <a:r>
              <a:rPr lang="tr-TR" dirty="0">
                <a:latin typeface="Arial"/>
                <a:ea typeface="Arial"/>
                <a:cs typeface="Arial"/>
              </a:rPr>
              <a:t>Öğrenciler aggregation fikrini ölçeklenebilirlikle ve CIDR'ın gerçek routing sistemlerindeki önemiyle ilişkilendirmelidir.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126735329"/>
      </p:ext>
    </p:extLst>
  </p:cSld>
  <p:clrMapOvr>
    <a:masterClrMapping/>
  </p:clrMapOvr>
</p:notes>
</file>

<file path=ppt/notesSlides/notesSlide2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575824344"/>
      </p:ext>
    </p:extLst>
  </p:cSld>
  <p:clrMapOvr>
    <a:masterClrMapping/>
  </p:clrMapOvr>
</p:notes>
</file>

<file path=ppt/notesSlides/notesSlide2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roadmap slaytı dersin geri kalanı için bir rehberdir. Öğrenciler bunu bölüm yapısını düzenli görmek ve mevcut slaydın genel akıştaki yerini anlamak için kullanmalıdır.</a:t>
            </a:r>
            <a:endParaRPr lang="tr-TR" dirty="0">
              <a:latin typeface="Arial"/>
              <a:ea typeface="Arial"/>
              <a:cs typeface="Arial"/>
            </a:endParaRPr>
          </a:p>
          <a:p>
            <a:r>
              <a:rPr lang="tr-TR" dirty="0">
                <a:latin typeface="Arial"/>
                <a:ea typeface="Arial"/>
                <a:cs typeface="Arial"/>
              </a:rPr>
              <a:t>Tekrar yaparken slaytları tek tek ezberlemek yerine konu blokları halinde düşünmek daha yararlıdır.</a:t>
            </a:r>
            <a:endParaRPr lang="tr-TR" dirty="0">
              <a:latin typeface="Arial"/>
              <a:ea typeface="Arial"/>
              <a:cs typeface="Arial"/>
            </a:endParaRPr>
          </a:p>
          <a:p>
            <a:r>
              <a:rPr lang="tr-TR" dirty="0">
                <a:latin typeface="Arial"/>
                <a:ea typeface="Arial"/>
                <a:cs typeface="Arial"/>
              </a:rPr>
              <a:t>Bu slayt aynı örnek dizisini bir adım daha ilerletir.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fld id="{3D91EEAC-CFEF-9647-876F-EABC6B8338D7}" type="slidenum">
              <a:rPr lang="en-US" smtClean="0"/>
              <a:t>24</a:t>
            </a:fld>
            <a:endParaRPr lang="en-US"/>
          </a:p>
        </p:txBody>
      </p:sp>
    </p:spTree>
    <p:extLst>
      <p:ext uri="{BB962C8B-B14F-4D97-AF65-F5344CB8AC3E}">
        <ns2:creationId val="2574394338"/>
      </p:ext>
    </p:extLst>
  </p:cSld>
  <p:clrMapOvr>
    <a:masterClrMapping/>
  </p:clrMapOvr>
</p:notes>
</file>

<file path=ppt/notesSlides/notesSlide2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011933861"/>
      </p:ext>
    </p:extLst>
  </p:cSld>
  <p:clrMapOvr>
    <a:masterClrMapping/>
  </p:clrMapOvr>
</p:notes>
</file>

<file path=ppt/notesSlides/notesSlide2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325500455"/>
      </p:ext>
    </p:extLst>
  </p:cSld>
  <p:clrMapOvr>
    <a:masterClrMapping/>
  </p:clrMapOvr>
</p:notes>
</file>

<file path=ppt/notesSlides/notesSlide2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287027891"/>
      </p:ext>
    </p:extLst>
  </p:cSld>
  <p:clrMapOvr>
    <a:masterClrMapping/>
  </p:clrMapOvr>
</p:notes>
</file>

<file path=ppt/notesSlides/notesSlide2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NAT'i açıklar. Private adresler, public adres ve port çevirisinin birlikte çalışarak çok sayıda iç cihazın tek bir dış IPv4 adresini paylaşmasını sağladığını gösterir.</a:t>
            </a:r>
            <a:endParaRPr lang="tr-TR" dirty="0">
              <a:latin typeface="Arial"/>
              <a:ea typeface="Arial"/>
              <a:cs typeface="Arial"/>
            </a:endParaRPr>
          </a:p>
          <a:p>
            <a:r>
              <a:rPr lang="tr-TR" dirty="0">
                <a:latin typeface="Arial"/>
                <a:ea typeface="Arial"/>
                <a:cs typeface="Arial"/>
              </a:rPr>
              <a:t>Öğrenciler NAT'in pratik yararını da, end-to-end modelini neden karmaşıklaştırdığını da anlamalıdır.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226090679"/>
      </p:ext>
    </p:extLst>
  </p:cSld>
  <p:clrMapOvr>
    <a:masterClrMapping/>
  </p:clrMapOvr>
</p:notes>
</file>

<file path=ppt/notesSlides/notesSlide2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NAT'i açıklar. Private adresler, public adres ve port çevirisinin birlikte çalışarak çok sayıda iç cihazın tek bir dış IPv4 adresini paylaşmasını sağladığını gösterir.</a:t>
            </a:r>
            <a:endParaRPr lang="tr-TR" dirty="0">
              <a:latin typeface="Arial"/>
              <a:ea typeface="Arial"/>
              <a:cs typeface="Arial"/>
            </a:endParaRPr>
          </a:p>
          <a:p>
            <a:r>
              <a:rPr lang="tr-TR" dirty="0">
                <a:latin typeface="Arial"/>
                <a:ea typeface="Arial"/>
                <a:cs typeface="Arial"/>
              </a:rPr>
              <a:t>Öğrenciler NAT'in pratik yararını da, end-to-end modelini neden karmaşıklaştırdığını da anlamalıdır.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107037644"/>
      </p:ext>
    </p:extLst>
  </p:cSld>
  <p:clrMapOvr>
    <a:masterClrMapping/>
  </p:clrMapOvr>
</p:notes>
</file>

<file path=ppt/notesSlides/notesSlide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haftanın ana konusunu sürdürür. Öğrenciler merkezi problemi, slaytta gösterilen mekanizmayı ve protokolün ya da cihazın neden bu şekilde davrandığını belirlemelidir.</a:t>
            </a:r>
            <a:endParaRPr lang="tr-TR" dirty="0">
              <a:latin typeface="Arial"/>
              <a:ea typeface="Arial"/>
              <a:cs typeface="Arial"/>
            </a:endParaRPr>
          </a:p>
          <a:p>
            <a:r>
              <a:rPr lang="tr-TR" dirty="0">
                <a:latin typeface="Arial"/>
                <a:ea typeface="Arial"/>
                <a:cs typeface="Arial"/>
              </a:rPr>
              <a:t>İyi bir tekrar yöntemi, bu slaydın bir öncekine göre ne eklediğini ve bölümün bir sonraki adımını nasıl hazırladığını sormaktır.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422850310"/>
      </p:ext>
    </p:extLst>
  </p:cSld>
  <p:clrMapOvr>
    <a:masterClrMapping/>
  </p:clrMapOvr>
</p:notes>
</file>

<file path=ppt/notesSlides/notesSlide3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IPv6'yı veya IPv4'ten IPv6'ya geçişi açıklar. Öğrenciler neden daha büyük adres alanına ihtiyaç duyulduğunu ve tunneling ya da birlikte çalışma mekanizmalarının geçişi nasıl kolaylaştırdığını görmelidir.</a:t>
            </a:r>
            <a:endParaRPr lang="tr-TR" dirty="0">
              <a:latin typeface="Arial"/>
              <a:ea typeface="Arial"/>
              <a:cs typeface="Arial"/>
            </a:endParaRPr>
          </a:p>
          <a:p>
            <a:r>
              <a:rPr lang="tr-TR" dirty="0">
                <a:latin typeface="Arial"/>
                <a:ea typeface="Arial"/>
                <a:cs typeface="Arial"/>
              </a:rPr>
              <a:t>Daha büyük ders şudur: Internet yükseltmeleri uzun zaman alır ve uyumluluk stratejileri gerektirir.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24737182"/>
      </p:ext>
    </p:extLst>
  </p:cSld>
  <p:clrMapOvr>
    <a:masterClrMapping/>
  </p:clrMapOvr>
</p:notes>
</file>

<file path=ppt/notesSlides/notesSlide3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NAT'i açıklar. Private adresler, public adres ve port çevirisinin birlikte çalışarak çok sayıda iç cihazın tek bir dış IPv4 adresini paylaşmasını sağladığını gösterir.</a:t>
            </a:r>
            <a:endParaRPr lang="tr-TR" dirty="0">
              <a:latin typeface="Arial"/>
              <a:ea typeface="Arial"/>
              <a:cs typeface="Arial"/>
            </a:endParaRPr>
          </a:p>
          <a:p>
            <a:r>
              <a:rPr lang="tr-TR" dirty="0">
                <a:latin typeface="Arial"/>
                <a:ea typeface="Arial"/>
                <a:cs typeface="Arial"/>
              </a:rPr>
              <a:t>Öğrenciler NAT'in pratik yararını da, end-to-end modelini neden karmaşıklaştırdığını da anlamalıdır.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722030058"/>
      </p:ext>
    </p:extLst>
  </p:cSld>
  <p:clrMapOvr>
    <a:masterClrMapping/>
  </p:clrMapOvr>
</p:notes>
</file>

<file path=ppt/notesSlides/notesSlide3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IPv6'yı veya IPv4'ten IPv6'ya geçişi açıklar. Öğrenciler neden daha büyük adres alanına ihtiyaç duyulduğunu ve tunneling ya da birlikte çalışma mekanizmalarının geçişi nasıl kolaylaştırdığını görmelidir.</a:t>
            </a:r>
            <a:endParaRPr lang="tr-TR" dirty="0">
              <a:latin typeface="Arial"/>
              <a:ea typeface="Arial"/>
              <a:cs typeface="Arial"/>
            </a:endParaRPr>
          </a:p>
          <a:p>
            <a:r>
              <a:rPr lang="tr-TR" dirty="0">
                <a:latin typeface="Arial"/>
                <a:ea typeface="Arial"/>
                <a:cs typeface="Arial"/>
              </a:rPr>
              <a:t>Daha büyük ders şudur: Internet yükseltmeleri uzun zaman alır ve uyumluluk stratejileri gerektirir.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540758039"/>
      </p:ext>
    </p:extLst>
  </p:cSld>
  <p:clrMapOvr>
    <a:masterClrMapping/>
  </p:clrMapOvr>
</p:notes>
</file>

<file path=ppt/notesSlides/notesSlide3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IPv6'yı veya IPv4'ten IPv6'ya geçişi açıklar. Öğrenciler neden daha büyük adres alanına ihtiyaç duyulduğunu ve tunneling ya da birlikte çalışma mekanizmalarının geçişi nasıl kolaylaştırdığını görmelidir.</a:t>
            </a:r>
            <a:endParaRPr lang="tr-TR" dirty="0">
              <a:latin typeface="Arial"/>
              <a:ea typeface="Arial"/>
              <a:cs typeface="Arial"/>
            </a:endParaRPr>
          </a:p>
          <a:p>
            <a:r>
              <a:rPr lang="tr-TR" dirty="0">
                <a:latin typeface="Arial"/>
                <a:ea typeface="Arial"/>
                <a:cs typeface="Arial"/>
              </a:rPr>
              <a:t>Daha büyük ders şudur: Internet yükseltmeleri uzun zaman alır ve uyumluluk stratejileri gerektirir.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66765410"/>
      </p:ext>
    </p:extLst>
  </p:cSld>
  <p:clrMapOvr>
    <a:masterClrMapping/>
  </p:clrMapOvr>
</p:notes>
</file>

<file path=ppt/notesSlides/notesSlide3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IPv6'yı veya IPv4'ten IPv6'ya geçişi açıklar. Öğrenciler neden daha büyük adres alanına ihtiyaç duyulduğunu ve tunneling ya da birlikte çalışma mekanizmalarının geçişi nasıl kolaylaştırdığını görmelidir.</a:t>
            </a:r>
            <a:endParaRPr lang="tr-TR" dirty="0">
              <a:latin typeface="Arial"/>
              <a:ea typeface="Arial"/>
              <a:cs typeface="Arial"/>
            </a:endParaRPr>
          </a:p>
          <a:p>
            <a:r>
              <a:rPr lang="tr-TR" dirty="0">
                <a:latin typeface="Arial"/>
                <a:ea typeface="Arial"/>
                <a:cs typeface="Arial"/>
              </a:rPr>
              <a:t>Daha büyük ders şudur: Internet yükseltmeleri uzun zaman alır ve uyumluluk stratejileri gerektirir.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68305168"/>
      </p:ext>
    </p:extLst>
  </p:cSld>
  <p:clrMapOvr>
    <a:masterClrMapping/>
  </p:clrMapOvr>
</p:notes>
</file>

<file path=ppt/notesSlides/notesSlide3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IPv6'yı veya IPv4'ten IPv6'ya geçişi açıklar. Öğrenciler neden daha büyük adres alanına ihtiyaç duyulduğunu ve tunneling ya da birlikte çalışma mekanizmalarının geçişi nasıl kolaylaştırdığını görmelidir.</a:t>
            </a:r>
            <a:endParaRPr lang="tr-TR" dirty="0">
              <a:latin typeface="Arial"/>
              <a:ea typeface="Arial"/>
              <a:cs typeface="Arial"/>
            </a:endParaRPr>
          </a:p>
          <a:p>
            <a:r>
              <a:rPr lang="tr-TR" dirty="0">
                <a:latin typeface="Arial"/>
                <a:ea typeface="Arial"/>
                <a:cs typeface="Arial"/>
              </a:rPr>
              <a:t>Daha büyük ders şudur: Internet yükseltmeleri uzun zaman alır ve uyumluluk stratejileri gerektirir.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55130950"/>
      </p:ext>
    </p:extLst>
  </p:cSld>
  <p:clrMapOvr>
    <a:masterClrMapping/>
  </p:clrMapOvr>
</p:notes>
</file>

<file path=ppt/notesSlides/notesSlide3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IPv6'yı veya IPv4'ten IPv6'ya geçişi açıklar. Öğrenciler neden daha büyük adres alanına ihtiyaç duyulduğunu ve tunneling ya da birlikte çalışma mekanizmalarının geçişi nasıl kolaylaştırdığını görmelidir.</a:t>
            </a:r>
            <a:endParaRPr lang="tr-TR" dirty="0">
              <a:latin typeface="Arial"/>
              <a:ea typeface="Arial"/>
              <a:cs typeface="Arial"/>
            </a:endParaRPr>
          </a:p>
          <a:p>
            <a:r>
              <a:rPr lang="tr-TR" dirty="0">
                <a:latin typeface="Arial"/>
                <a:ea typeface="Arial"/>
                <a:cs typeface="Arial"/>
              </a:rPr>
              <a:t>Daha büyük ders şudur: Internet yükseltmeleri uzun zaman alır ve uyumluluk stratejileri gerektirir.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604688098"/>
      </p:ext>
    </p:extLst>
  </p:cSld>
  <p:clrMapOvr>
    <a:masterClrMapping/>
  </p:clrMapOvr>
</p:notes>
</file>

<file path=ppt/notesSlides/notesSlide3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IPv6'yı veya IPv4'ten IPv6'ya geçişi açıklar. Öğrenciler neden daha büyük adres alanına ihtiyaç duyulduğunu ve tunneling ya da birlikte çalışma mekanizmalarının geçişi nasıl kolaylaştırdığını görmelidir.</a:t>
            </a:r>
            <a:endParaRPr lang="tr-TR" dirty="0">
              <a:latin typeface="Arial"/>
              <a:ea typeface="Arial"/>
              <a:cs typeface="Arial"/>
            </a:endParaRPr>
          </a:p>
          <a:p>
            <a:r>
              <a:rPr lang="tr-TR" dirty="0">
                <a:latin typeface="Arial"/>
                <a:ea typeface="Arial"/>
                <a:cs typeface="Arial"/>
              </a:rPr>
              <a:t>Daha büyük ders şudur: Internet yükseltmeleri uzun zaman alır ve uyumluluk stratejileri gerektirir.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558520579"/>
      </p:ext>
    </p:extLst>
  </p:cSld>
  <p:clrMapOvr>
    <a:masterClrMapping/>
  </p:clrMapOvr>
</p:notes>
</file>

<file path=ppt/notesSlides/notesSlide3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roadmap slaytı dersin geri kalanı için bir rehberdir. Öğrenciler bunu bölüm yapısını düzenli görmek ve mevcut slaydın genel akıştaki yerini anlamak için kullanmalıdır.</a:t>
            </a:r>
            <a:endParaRPr lang="tr-TR" dirty="0">
              <a:latin typeface="Arial"/>
              <a:ea typeface="Arial"/>
              <a:cs typeface="Arial"/>
            </a:endParaRPr>
          </a:p>
          <a:p>
            <a:r>
              <a:rPr lang="tr-TR" dirty="0">
                <a:latin typeface="Arial"/>
                <a:ea typeface="Arial"/>
                <a:cs typeface="Arial"/>
              </a:rPr>
              <a:t>Tekrar yaparken slaytları tek tek ezberlemek yerine konu blokları halinde düşünmek daha yararlıdır.</a:t>
            </a:r>
            <a:endParaRPr lang="tr-TR" dirty="0">
              <a:latin typeface="Arial"/>
              <a:ea typeface="Arial"/>
              <a:cs typeface="Arial"/>
            </a:endParaRPr>
          </a:p>
          <a:p>
            <a:r>
              <a:rPr lang="tr-TR" dirty="0">
                <a:latin typeface="Arial"/>
                <a:ea typeface="Arial"/>
                <a:cs typeface="Arial"/>
              </a:rPr>
              <a:t>Bu slayt aynı örnek dizisini bir adım daha ilerletir.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fld id="{3D91EEAC-CFEF-9647-876F-EABC6B8338D7}" type="slidenum">
              <a:rPr lang="en-US" smtClean="0"/>
              <a:t>38</a:t>
            </a:fld>
            <a:endParaRPr lang="en-US"/>
          </a:p>
        </p:txBody>
      </p:sp>
    </p:spTree>
    <p:extLst>
      <p:ext uri="{BB962C8B-B14F-4D97-AF65-F5344CB8AC3E}">
        <ns2:creationId val="2241799919"/>
      </p:ext>
    </p:extLst>
  </p:cSld>
  <p:clrMapOvr>
    <a:masterClrMapping/>
  </p:clrMapOvr>
</p:notes>
</file>

<file path=ppt/notesSlides/notesSlide3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4184763660"/>
      </p:ext>
    </p:extLst>
  </p:cSld>
  <p:clrMapOvr>
    <a:masterClrMapping/>
  </p:clrMapOvr>
</p:notes>
</file>

<file path=ppt/notesSlides/notesSlide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IPv4 datagram yapısını açıklar. TTL, protocol, header checksum ve fragmentation alanları Internet'teki paket işlemenin temelidir.</a:t>
            </a:r>
            <a:endParaRPr lang="tr-TR" dirty="0">
              <a:latin typeface="Arial"/>
              <a:ea typeface="Arial"/>
              <a:cs typeface="Arial"/>
            </a:endParaRPr>
          </a:p>
          <a:p>
            <a:r>
              <a:rPr lang="tr-TR" dirty="0">
                <a:latin typeface="Arial"/>
                <a:ea typeface="Arial"/>
                <a:cs typeface="Arial"/>
              </a:rPr>
              <a:t>Öğrenciler her alanın ne işe yaradığını ve IP'nin neden reliable transport değil de best-effort packet delivery protokolü olarak kaldığını anlamalıdır.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695948529"/>
      </p:ext>
    </p:extLst>
  </p:cSld>
  <p:clrMapOvr>
    <a:masterClrMapping/>
  </p:clrMapOvr>
</p:notes>
</file>

<file path=ppt/notesSlides/notesSlide4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generalized forwarding, flow table veya OpenFlow mantığını açıklar. Paket işleme artık yalnızca hedef prefix'e göre yapılmaz; birçok header alanı eşleştirilebilir ve birçok işlem uygulanabilir.</a:t>
            </a:r>
            <a:endParaRPr lang="tr-TR" dirty="0">
              <a:latin typeface="Arial"/>
              <a:ea typeface="Arial"/>
              <a:cs typeface="Arial"/>
            </a:endParaRPr>
          </a:p>
          <a:p>
            <a:r>
              <a:rPr lang="tr-TR" dirty="0">
                <a:latin typeface="Arial"/>
                <a:ea typeface="Arial"/>
                <a:cs typeface="Arial"/>
              </a:rPr>
              <a:t>Öğrenciler match-plus-action yaklaşımını data plane'in programlanabilir bir görünümü olarak görmelidir.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217936239"/>
      </p:ext>
    </p:extLst>
  </p:cSld>
  <p:clrMapOvr>
    <a:masterClrMapping/>
  </p:clrMapOvr>
</p:notes>
</file>

<file path=ppt/notesSlides/notesSlide4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generalized forwarding, flow table veya OpenFlow mantığını açıklar. Paket işleme artık yalnızca hedef prefix'e göre yapılmaz; birçok header alanı eşleştirilebilir ve birçok işlem uygulanabilir.</a:t>
            </a:r>
            <a:endParaRPr lang="tr-TR" dirty="0">
              <a:latin typeface="Arial"/>
              <a:ea typeface="Arial"/>
              <a:cs typeface="Arial"/>
            </a:endParaRPr>
          </a:p>
          <a:p>
            <a:r>
              <a:rPr lang="tr-TR" dirty="0">
                <a:latin typeface="Arial"/>
                <a:ea typeface="Arial"/>
                <a:cs typeface="Arial"/>
              </a:rPr>
              <a:t>Öğrenciler match-plus-action yaklaşımını data plane'in programlanabilir bir görünümü olarak görmelidir.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718049352"/>
      </p:ext>
    </p:extLst>
  </p:cSld>
  <p:clrMapOvr>
    <a:masterClrMapping/>
  </p:clrMapOvr>
</p:notes>
</file>

<file path=ppt/notesSlides/notesSlide4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generalized forwarding, flow table veya OpenFlow mantığını açıklar. Paket işleme artık yalnızca hedef prefix'e göre yapılmaz; birçok header alanı eşleştirilebilir ve birçok işlem uygulanabilir.</a:t>
            </a:r>
            <a:endParaRPr lang="tr-TR" dirty="0">
              <a:latin typeface="Arial"/>
              <a:ea typeface="Arial"/>
              <a:cs typeface="Arial"/>
            </a:endParaRPr>
          </a:p>
          <a:p>
            <a:r>
              <a:rPr lang="tr-TR" dirty="0">
                <a:latin typeface="Arial"/>
                <a:ea typeface="Arial"/>
                <a:cs typeface="Arial"/>
              </a:rPr>
              <a:t>Öğrenciler match-plus-action yaklaşımını data plane'in programlanabilir bir görünümü olarak görmelidir.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9782539"/>
      </p:ext>
    </p:extLst>
  </p:cSld>
  <p:clrMapOvr>
    <a:masterClrMapping/>
  </p:clrMapOvr>
</p:notes>
</file>

<file path=ppt/notesSlides/notesSlide4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4138717562"/>
      </p:ext>
    </p:extLst>
  </p:cSld>
  <p:clrMapOvr>
    <a:masterClrMapping/>
  </p:clrMapOvr>
</p:notes>
</file>

<file path=ppt/notesSlides/notesSlide4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NAT'i açıklar. Private adresler, public adres ve port çevirisinin birlikte çalışarak çok sayıda iç cihazın tek bir dış IPv4 adresini paylaşmasını sağladığını gösterir.</a:t>
            </a:r>
            <a:endParaRPr lang="tr-TR" dirty="0">
              <a:latin typeface="Arial"/>
              <a:ea typeface="Arial"/>
              <a:cs typeface="Arial"/>
            </a:endParaRPr>
          </a:p>
          <a:p>
            <a:r>
              <a:rPr lang="tr-TR" dirty="0">
                <a:latin typeface="Arial"/>
                <a:ea typeface="Arial"/>
                <a:cs typeface="Arial"/>
              </a:rPr>
              <a:t>Öğrenciler NAT'in pratik yararını da, end-to-end modelini neden karmaşıklaştırdığını da anlamalıdır.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2627275059"/>
      </p:ext>
    </p:extLst>
  </p:cSld>
  <p:clrMapOvr>
    <a:masterClrMapping/>
  </p:clrMapOvr>
</p:notes>
</file>

<file path=ppt/notesSlides/notesSlide4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4204783494"/>
      </p:ext>
    </p:extLst>
  </p:cSld>
  <p:clrMapOvr>
    <a:masterClrMapping/>
  </p:clrMapOvr>
</p:notes>
</file>

<file path=ppt/notesSlides/notesSlide4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generalized forwarding, flow table veya OpenFlow mantığını açıklar. Paket işleme artık yalnızca hedef prefix'e göre yapılmaz; birçok header alanı eşleştirilebilir ve birçok işlem uygulanabilir.</a:t>
            </a:r>
            <a:endParaRPr lang="tr-TR" dirty="0">
              <a:latin typeface="Arial"/>
              <a:ea typeface="Arial"/>
              <a:cs typeface="Arial"/>
            </a:endParaRPr>
          </a:p>
          <a:p>
            <a:r>
              <a:rPr lang="tr-TR" dirty="0">
                <a:latin typeface="Arial"/>
                <a:ea typeface="Arial"/>
                <a:cs typeface="Arial"/>
              </a:rPr>
              <a:t>Öğrenciler match-plus-action yaklaşımını data plane'in programlanabilir bir görünümü olarak görmelidir.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171452085"/>
      </p:ext>
    </p:extLst>
  </p:cSld>
  <p:clrMapOvr>
    <a:masterClrMapping/>
  </p:clrMapOvr>
</p:notes>
</file>

<file path=ppt/notesSlides/notesSlide4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generalized forwarding, flow table veya OpenFlow mantığını açıklar. Paket işleme artık yalnızca hedef prefix'e göre yapılmaz; birçok header alanı eşleştirilebilir ve birçok işlem uygulanabilir.</a:t>
            </a:r>
            <a:endParaRPr lang="tr-TR" dirty="0">
              <a:latin typeface="Arial"/>
              <a:ea typeface="Arial"/>
              <a:cs typeface="Arial"/>
            </a:endParaRPr>
          </a:p>
          <a:p>
            <a:r>
              <a:rPr lang="tr-TR" dirty="0">
                <a:latin typeface="Arial"/>
                <a:ea typeface="Arial"/>
                <a:cs typeface="Arial"/>
              </a:rPr>
              <a:t>Öğrenciler match-plus-action yaklaşımını data plane'in programlanabilir bir görünümü olarak görmelidir.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954554268"/>
      </p:ext>
    </p:extLst>
  </p:cSld>
  <p:clrMapOvr>
    <a:masterClrMapping/>
  </p:clrMapOvr>
</p:notes>
</file>

<file path=ppt/notesSlides/notesSlide4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generalized forwarding, flow table veya OpenFlow mantığını açıklar. Paket işleme artık yalnızca hedef prefix'e göre yapılmaz; birçok header alanı eşleştirilebilir ve birçok işlem uygulanabilir.</a:t>
            </a:r>
            <a:endParaRPr lang="tr-TR" dirty="0">
              <a:latin typeface="Arial"/>
              <a:ea typeface="Arial"/>
              <a:cs typeface="Arial"/>
            </a:endParaRPr>
          </a:p>
          <a:p>
            <a:r>
              <a:rPr lang="tr-TR" dirty="0">
                <a:latin typeface="Arial"/>
                <a:ea typeface="Arial"/>
                <a:cs typeface="Arial"/>
              </a:rPr>
              <a:t>Öğrenciler match-plus-action yaklaşımını data plane'in programlanabilir bir görünümü olarak görmelidir.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1840195442"/>
      </p:ext>
    </p:extLst>
  </p:cSld>
  <p:clrMapOvr>
    <a:masterClrMapping/>
  </p:clrMapOvr>
</p:notes>
</file>

<file path=ppt/notesSlides/notesSlide4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roadmap slaytı dersin geri kalanı için bir rehberdir. Öğrenciler bunu bölüm yapısını düzenli görmek ve mevcut slaydın genel akıştaki yerini anlamak için kullanmalıdır.</a:t>
            </a:r>
            <a:endParaRPr lang="tr-TR" dirty="0">
              <a:latin typeface="Arial"/>
              <a:ea typeface="Arial"/>
              <a:cs typeface="Arial"/>
            </a:endParaRPr>
          </a:p>
          <a:p>
            <a:r>
              <a:rPr lang="tr-TR" dirty="0">
                <a:latin typeface="Arial"/>
                <a:ea typeface="Arial"/>
                <a:cs typeface="Arial"/>
              </a:rPr>
              <a:t>Tekrar yaparken slaytları tek tek ezberlemek yerine konu blokları halinde düşünmek daha yararlıdır.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fld id="{3D91EEAC-CFEF-9647-876F-EABC6B8338D7}" type="slidenum">
              <a:rPr lang="en-US" smtClean="0"/>
              <a:t>49</a:t>
            </a:fld>
            <a:endParaRPr lang="en-US"/>
          </a:p>
        </p:txBody>
      </p:sp>
    </p:spTree>
    <p:extLst>
      <p:ext uri="{BB962C8B-B14F-4D97-AF65-F5344CB8AC3E}">
        <ns2:creationId val="1569779696"/>
      </p:ext>
    </p:extLst>
  </p:cSld>
  <p:clrMapOvr>
    <a:masterClrMapping/>
  </p:clrMapOvr>
</p:notes>
</file>

<file path=ppt/notesSlides/notesSlide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258278765"/>
      </p:ext>
    </p:extLst>
  </p:cSld>
  <p:clrMapOvr>
    <a:masterClrMapping/>
  </p:clrMapOvr>
</p:notes>
</file>

<file path=ppt/notesSlides/notesSlide5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NAT'i açıklar. Private adresler, public adres ve port çevirisinin birlikte çalışarak çok sayıda iç cihazın tek bir dış IPv4 adresini paylaşmasını sağladığını gösterir.</a:t>
            </a:r>
            <a:endParaRPr lang="tr-TR" dirty="0">
              <a:latin typeface="Arial"/>
              <a:ea typeface="Arial"/>
              <a:cs typeface="Arial"/>
            </a:endParaRPr>
          </a:p>
          <a:p>
            <a:r>
              <a:rPr lang="tr-TR" dirty="0">
                <a:latin typeface="Arial"/>
                <a:ea typeface="Arial"/>
                <a:cs typeface="Arial"/>
              </a:rPr>
              <a:t>Öğrenciler NAT'in pratik yararını da, end-to-end modelini neden karmaşıklaştırdığını da anlamalıdır.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516758047"/>
      </p:ext>
    </p:extLst>
  </p:cSld>
  <p:clrMapOvr>
    <a:masterClrMapping/>
  </p:clrMapOvr>
</p:notes>
</file>

<file path=ppt/notesSlides/notesSlide5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NAT'i açıklar. Private adresler, public adres ve port çevirisinin birlikte çalışarak çok sayıda iç cihazın tek bir dış IPv4 adresini paylaşmasını sağladığını gösterir.</a:t>
            </a:r>
            <a:endParaRPr lang="tr-TR" dirty="0">
              <a:latin typeface="Arial"/>
              <a:ea typeface="Arial"/>
              <a:cs typeface="Arial"/>
            </a:endParaRPr>
          </a:p>
          <a:p>
            <a:r>
              <a:rPr lang="tr-TR" dirty="0">
                <a:latin typeface="Arial"/>
                <a:ea typeface="Arial"/>
                <a:cs typeface="Arial"/>
              </a:rPr>
              <a:t>Öğrenciler NAT'in pratik yararını da, end-to-end modelini neden karmaşıklaştırdığını da anlamalıdır.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505647878"/>
      </p:ext>
    </p:extLst>
  </p:cSld>
  <p:clrMapOvr>
    <a:masterClrMapping/>
  </p:clrMapOvr>
</p:notes>
</file>

<file path=ppt/notesSlides/notesSlide5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generalized forwarding, flow table veya OpenFlow mantığını açıklar. Paket işleme artık yalnızca hedef prefix'e göre yapılmaz; birçok header alanı eşleştirilebilir ve birçok işlem uygulanabilir.</a:t>
            </a:r>
            <a:endParaRPr lang="tr-TR" dirty="0">
              <a:latin typeface="Arial"/>
              <a:ea typeface="Arial"/>
              <a:cs typeface="Arial"/>
            </a:endParaRPr>
          </a:p>
          <a:p>
            <a:r>
              <a:rPr lang="tr-TR" dirty="0">
                <a:latin typeface="Arial"/>
                <a:ea typeface="Arial"/>
                <a:cs typeface="Arial"/>
              </a:rPr>
              <a:t>Öğrenciler match-plus-action yaklaşımını data plane'in programlanabilir bir görünümü olarak görmelidir.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718945701"/>
      </p:ext>
    </p:extLst>
  </p:cSld>
  <p:clrMapOvr>
    <a:masterClrMapping/>
  </p:clrMapOvr>
</p:notes>
</file>

<file path=ppt/notesSlides/notesSlide5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middlebox'ları, IP hourglass modelini veya end-to-end argument'i tartışır. Ortak soru şudur: Internet mimarisinde zekâ ve özel işlem ağın neresinde bulunmalıdır?</a:t>
            </a:r>
            <a:endParaRPr lang="tr-TR" dirty="0">
              <a:latin typeface="Arial"/>
              <a:ea typeface="Arial"/>
              <a:cs typeface="Arial"/>
            </a:endParaRPr>
          </a:p>
          <a:p>
            <a:r>
              <a:rPr lang="tr-TR" dirty="0">
                <a:latin typeface="Arial"/>
                <a:ea typeface="Arial"/>
                <a:cs typeface="Arial"/>
              </a:rPr>
              <a:t>Öğrenciler klasik basit çekirdek fikrini, günümüzün programlanabilir ve politika duyarlı ağ gerçekliğiyle karşılaştırmalıdır.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644179698"/>
      </p:ext>
    </p:extLst>
  </p:cSld>
  <p:clrMapOvr>
    <a:masterClrMapping/>
  </p:clrMapOvr>
</p:notes>
</file>

<file path=ppt/notesSlides/notesSlide5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NAT'i açıklar. Private adresler, public adres ve port çevirisinin birlikte çalışarak çok sayıda iç cihazın tek bir dış IPv4 adresini paylaşmasını sağladığını gösterir.</a:t>
            </a:r>
            <a:endParaRPr lang="tr-TR" dirty="0">
              <a:latin typeface="Arial"/>
              <a:ea typeface="Arial"/>
              <a:cs typeface="Arial"/>
            </a:endParaRPr>
          </a:p>
          <a:p>
            <a:r>
              <a:rPr lang="tr-TR" dirty="0">
                <a:latin typeface="Arial"/>
                <a:ea typeface="Arial"/>
                <a:cs typeface="Arial"/>
              </a:rPr>
              <a:t>Öğrenciler NAT'in pratik yararını da, end-to-end modelini neden karmaşıklaştırdığını da anlamalıdır.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923569991"/>
      </p:ext>
    </p:extLst>
  </p:cSld>
  <p:clrMapOvr>
    <a:masterClrMapping/>
  </p:clrMapOvr>
</p:notes>
</file>

<file path=ppt/notesSlides/notesSlide5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middlebox'ları, IP hourglass modelini veya end-to-end argument'i tartışır. Ortak soru şudur: Internet mimarisinde zekâ ve özel işlem ağın neresinde bulunmalıdır?</a:t>
            </a:r>
            <a:endParaRPr lang="tr-TR" dirty="0">
              <a:latin typeface="Arial"/>
              <a:ea typeface="Arial"/>
              <a:cs typeface="Arial"/>
            </a:endParaRPr>
          </a:p>
          <a:p>
            <a:r>
              <a:rPr lang="tr-TR" dirty="0">
                <a:latin typeface="Arial"/>
                <a:ea typeface="Arial"/>
                <a:cs typeface="Arial"/>
              </a:rPr>
              <a:t>Öğrenciler klasik basit çekirdek fikrini, günümüzün programlanabilir ve politika duyarlı ağ gerçekliğiyle karşılaştırmalıdır.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2147963448"/>
      </p:ext>
    </p:extLst>
  </p:cSld>
  <p:clrMapOvr>
    <a:masterClrMapping/>
  </p:clrMapOvr>
</p:notes>
</file>

<file path=ppt/notesSlides/notesSlide5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middlebox'ları, IP hourglass modelini veya end-to-end argument'i tartışır. Ortak soru şudur: Internet mimarisinde zekâ ve özel işlem ağın neresinde bulunmalıdır?</a:t>
            </a:r>
            <a:endParaRPr lang="tr-TR" dirty="0">
              <a:latin typeface="Arial"/>
              <a:ea typeface="Arial"/>
              <a:cs typeface="Arial"/>
            </a:endParaRPr>
          </a:p>
          <a:p>
            <a:r>
              <a:rPr lang="tr-TR" dirty="0">
                <a:latin typeface="Arial"/>
                <a:ea typeface="Arial"/>
                <a:cs typeface="Arial"/>
              </a:rPr>
              <a:t>Öğrenciler klasik basit çekirdek fikrini, günümüzün programlanabilir ve politika duyarlı ağ gerçekliğiyle karşılaştırmalıdır.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567227013"/>
      </p:ext>
    </p:extLst>
  </p:cSld>
  <p:clrMapOvr>
    <a:masterClrMapping/>
  </p:clrMapOvr>
</p:notes>
</file>

<file path=ppt/notesSlides/notesSlide5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middlebox'ları, IP hourglass modelini veya end-to-end argument'i tartışır. Ortak soru şudur: Internet mimarisinde zekâ ve özel işlem ağın neresinde bulunmalıdır?</a:t>
            </a:r>
            <a:endParaRPr lang="tr-TR" dirty="0">
              <a:latin typeface="Arial"/>
              <a:ea typeface="Arial"/>
              <a:cs typeface="Arial"/>
            </a:endParaRPr>
          </a:p>
          <a:p>
            <a:r>
              <a:rPr lang="tr-TR" dirty="0">
                <a:latin typeface="Arial"/>
                <a:ea typeface="Arial"/>
                <a:cs typeface="Arial"/>
              </a:rPr>
              <a:t>Öğrenciler klasik basit çekirdek fikrini, günümüzün programlanabilir ve politika duyarlı ağ gerçekliğiyle karşılaştırmalıdır.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647577899"/>
      </p:ext>
    </p:extLst>
  </p:cSld>
  <p:clrMapOvr>
    <a:masterClrMapping/>
  </p:clrMapOvr>
</p:notes>
</file>

<file path=ppt/notesSlides/notesSlide5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haftanın ana konusunu sürdürür. Öğrenciler merkezi problemi, slaytta gösterilen mekanizmayı ve protokolün ya da cihazın neden bu şekilde davrandığını belirlemelidir.</a:t>
            </a:r>
            <a:endParaRPr lang="tr-TR" dirty="0">
              <a:latin typeface="Arial"/>
              <a:ea typeface="Arial"/>
              <a:cs typeface="Arial"/>
            </a:endParaRPr>
          </a:p>
          <a:p>
            <a:r>
              <a:rPr lang="tr-TR" dirty="0">
                <a:latin typeface="Arial"/>
                <a:ea typeface="Arial"/>
                <a:cs typeface="Arial"/>
              </a:rPr>
              <a:t>İyi bir tekrar yöntemi, bu slaydın bir öncekine göre ne eklediğini ve bölümün bir sonraki adımını nasıl hazırladığını sormaktır.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fld id="{3D91EEAC-CFEF-9647-876F-EABC6B8338D7}" type="slidenum">
              <a:rPr lang="en-US" smtClean="0"/>
              <a:t>60</a:t>
            </a:fld>
            <a:endParaRPr lang="en-US"/>
          </a:p>
        </p:txBody>
      </p:sp>
    </p:spTree>
    <p:extLst>
      <p:ext uri="{BB962C8B-B14F-4D97-AF65-F5344CB8AC3E}">
        <ns2:creationId val="1526398137"/>
      </p:ext>
    </p:extLst>
  </p:cSld>
  <p:clrMapOvr>
    <a:masterClrMapping/>
  </p:clrMapOvr>
</p:notes>
</file>

<file path=ppt/notesSlides/notesSlide5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NAT'i açıklar. Private adresler, public adres ve port çevirisinin birlikte çalışarak çok sayıda iç cihazın tek bir dış IPv4 adresini paylaşmasını sağladığını gösterir.</a:t>
            </a:r>
            <a:endParaRPr lang="tr-TR" dirty="0">
              <a:latin typeface="Arial"/>
              <a:ea typeface="Arial"/>
              <a:cs typeface="Arial"/>
            </a:endParaRPr>
          </a:p>
          <a:p>
            <a:r>
              <a:rPr lang="tr-TR" dirty="0">
                <a:latin typeface="Arial"/>
                <a:ea typeface="Arial"/>
                <a:cs typeface="Arial"/>
              </a:rPr>
              <a:t>Öğrenciler NAT'in pratik yararını da, end-to-end modelini neden karmaşıklaştırdığını da anlamalıdır.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fld id="{3D91EEAC-CFEF-9647-876F-EABC6B8338D7}" type="slidenum">
              <a:rPr lang="en-US" smtClean="0"/>
              <a:t>61</a:t>
            </a:fld>
            <a:endParaRPr lang="en-US"/>
          </a:p>
        </p:txBody>
      </p:sp>
    </p:spTree>
    <p:extLst>
      <p:ext uri="{BB962C8B-B14F-4D97-AF65-F5344CB8AC3E}">
        <ns2:creationId val="815244152"/>
      </p:ext>
    </p:extLst>
  </p:cSld>
  <p:clrMapOvr>
    <a:masterClrMapping/>
  </p:clrMapOvr>
</p:notes>
</file>

<file path=ppt/notesSlides/notesSlide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diziyi tamamlar ve ana sonucu öne çıkarır.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401449763"/>
      </p:ext>
    </p:extLst>
  </p:cSld>
  <p:clrMapOvr>
    <a:masterClrMapping/>
  </p:clrMapOvr>
</p:notes>
</file>

<file path=ppt/notesSlides/notesSlide6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haftanın ana konusunu sürdürür. Öğrenciler merkezi problemi, slaytta gösterilen mekanizmayı ve protokolün ya da cihazın neden bu şekilde davrandığını belirlemelidir.</a:t>
            </a:r>
            <a:endParaRPr lang="tr-TR" dirty="0">
              <a:latin typeface="Arial"/>
              <a:ea typeface="Arial"/>
              <a:cs typeface="Arial"/>
            </a:endParaRPr>
          </a:p>
          <a:p>
            <a:r>
              <a:rPr lang="tr-TR" dirty="0">
                <a:latin typeface="Arial"/>
                <a:ea typeface="Arial"/>
                <a:cs typeface="Arial"/>
              </a:rPr>
              <a:t>İyi bir tekrar yöntemi, bu slaydın bir öncekine göre ne eklediğini ve bölümün bir sonraki adımını nasıl hazırladığını sormaktır.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ns2:creationId val="2971778829"/>
      </p:ext>
    </p:extLst>
  </p:cSld>
  <p:clrMapOvr>
    <a:masterClrMapping/>
  </p:clrMapOvr>
</p:notes>
</file>

<file path=ppt/notesSlides/notesSlide6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NAT'i açıklar. Private adresler, public adres ve port çevirisinin birlikte çalışarak çok sayıda iç cihazın tek bir dış IPv4 adresini paylaşmasını sağladığını gösterir.</a:t>
            </a:r>
            <a:endParaRPr lang="tr-TR" dirty="0">
              <a:latin typeface="Arial"/>
              <a:ea typeface="Arial"/>
              <a:cs typeface="Arial"/>
            </a:endParaRPr>
          </a:p>
          <a:p>
            <a:r>
              <a:rPr lang="tr-TR" dirty="0">
                <a:latin typeface="Arial"/>
                <a:ea typeface="Arial"/>
                <a:cs typeface="Arial"/>
              </a:rPr>
              <a:t>Öğrenciler NAT'in pratik yararını da, end-to-end modelini neden karmaşıklaştırdığını da anlamalıdır.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ns2:creationId val="3870838111"/>
      </p:ext>
    </p:extLst>
  </p:cSld>
  <p:clrMapOvr>
    <a:masterClrMapping/>
  </p:clrMapOvr>
</p:notes>
</file>

<file path=ppt/notesSlides/notesSlide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4107649847"/>
      </p:ext>
    </p:extLst>
  </p:cSld>
  <p:clrMapOvr>
    <a:masterClrMapping/>
  </p:clrMapOvr>
</p:notes>
</file>

<file path=ppt/notesSlides/notesSlide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kısa bir diziyi başlatır ve temel fikri tanıtır.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316061229"/>
      </p:ext>
    </p:extLst>
  </p:cSld>
  <p:clrMapOvr>
    <a:masterClrMapping/>
  </p:clrMapOvr>
</p:notes>
</file>

<file path=ppt/notesSlides/notesSlide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a:latin typeface="Arial"/>
                <a:ea typeface="Arial"/>
                <a:cs typeface="Arial"/>
              </a:rPr>
              <a:t>Bu slayt IP addressing yapısını tanıtır. Öğrenciler interface, subnet, network prefix ve host kısmı kavramlarını ayırmalıdır.</a:t>
            </a:r>
            <a:endParaRPr lang="tr-TR" dirty="0">
              <a:latin typeface="Arial"/>
              <a:ea typeface="Arial"/>
              <a:cs typeface="Arial"/>
            </a:endParaRPr>
          </a:p>
          <a:p>
            <a:r>
              <a:rPr lang="tr-TR" dirty="0">
                <a:latin typeface="Arial"/>
                <a:ea typeface="Arial"/>
                <a:cs typeface="Arial"/>
              </a:rPr>
              <a:t>Önemli fikir şudur: adresler rastgele değil, düzenli bir yapıya sahiptir. Bu yapı routing, subnetting ve ölçeklenebilir yönetimi mümkün kılar.</a:t>
            </a:r>
            <a:endParaRPr lang="tr-TR" dirty="0">
              <a:latin typeface="Arial"/>
              <a:ea typeface="Arial"/>
              <a:cs typeface="Arial"/>
            </a:endParaRPr>
          </a:p>
          <a:p>
            <a:r>
              <a:rPr lang="tr-TR" dirty="0">
                <a:latin typeface="Arial"/>
                <a:ea typeface="Arial"/>
                <a:cs typeface="Arial"/>
              </a:rPr>
              <a:t>Bu slayt aynı örnek dizisini bir adım daha ilerletir.</a:t>
            </a:r>
            <a:endParaRPr lang="tr-TR" dirty="0">
              <a:latin typeface="Arial"/>
              <a:ea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8591082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4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image" Target="../media/image22.png"/><Relationship Id="rId18" Type="http://schemas.openxmlformats.org/officeDocument/2006/relationships/image" Target="../media/image27.png"/><Relationship Id="rId3" Type="http://schemas.openxmlformats.org/officeDocument/2006/relationships/image" Target="../media/image16.png"/><Relationship Id="rId21" Type="http://schemas.openxmlformats.org/officeDocument/2006/relationships/image" Target="../media/image30.png"/><Relationship Id="rId7" Type="http://schemas.openxmlformats.org/officeDocument/2006/relationships/image" Target="../media/image7.png"/><Relationship Id="rId12" Type="http://schemas.openxmlformats.org/officeDocument/2006/relationships/image" Target="../media/image21.png"/><Relationship Id="rId17" Type="http://schemas.openxmlformats.org/officeDocument/2006/relationships/image" Target="../media/image26.png"/><Relationship Id="rId2" Type="http://schemas.openxmlformats.org/officeDocument/2006/relationships/image" Target="../media/image15.png"/><Relationship Id="rId16" Type="http://schemas.openxmlformats.org/officeDocument/2006/relationships/image" Target="../media/image25.png"/><Relationship Id="rId20" Type="http://schemas.openxmlformats.org/officeDocument/2006/relationships/image" Target="../media/image29.png"/><Relationship Id="rId1" Type="http://schemas.openxmlformats.org/officeDocument/2006/relationships/slideLayout" Target="../slideLayouts/slideLayout4.xml"/><Relationship Id="rId6" Type="http://schemas.openxmlformats.org/officeDocument/2006/relationships/image" Target="../media/image6.png"/><Relationship Id="rId11" Type="http://schemas.openxmlformats.org/officeDocument/2006/relationships/image" Target="../media/image20.png"/><Relationship Id="rId5" Type="http://schemas.openxmlformats.org/officeDocument/2006/relationships/image" Target="../media/image5.png"/><Relationship Id="rId15" Type="http://schemas.openxmlformats.org/officeDocument/2006/relationships/image" Target="../media/image24.png"/><Relationship Id="rId10" Type="http://schemas.openxmlformats.org/officeDocument/2006/relationships/image" Target="../media/image19.png"/><Relationship Id="rId19" Type="http://schemas.openxmlformats.org/officeDocument/2006/relationships/image" Target="../media/image28.png"/><Relationship Id="rId4" Type="http://schemas.openxmlformats.org/officeDocument/2006/relationships/image" Target="../media/image4.png"/><Relationship Id="rId9" Type="http://schemas.openxmlformats.org/officeDocument/2006/relationships/image" Target="../media/image18.png"/><Relationship Id="rId14" Type="http://schemas.openxmlformats.org/officeDocument/2006/relationships/image" Target="../media/image23.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5.png"/><Relationship Id="rId7" Type="http://schemas.openxmlformats.org/officeDocument/2006/relationships/image" Target="../media/image4.png"/><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18.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0.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image" Target="../media/image23.png"/><Relationship Id="rId3" Type="http://schemas.openxmlformats.org/officeDocument/2006/relationships/image" Target="../media/image31.png"/><Relationship Id="rId7" Type="http://schemas.openxmlformats.org/officeDocument/2006/relationships/image" Target="../media/image26.png"/><Relationship Id="rId12" Type="http://schemas.openxmlformats.org/officeDocument/2006/relationships/image" Target="../media/image29.png"/><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image" Target="../media/image25.png"/><Relationship Id="rId11" Type="http://schemas.openxmlformats.org/officeDocument/2006/relationships/image" Target="../media/image28.png"/><Relationship Id="rId5" Type="http://schemas.openxmlformats.org/officeDocument/2006/relationships/image" Target="../media/image33.png"/><Relationship Id="rId10" Type="http://schemas.openxmlformats.org/officeDocument/2006/relationships/image" Target="../media/image34.png"/><Relationship Id="rId4" Type="http://schemas.openxmlformats.org/officeDocument/2006/relationships/image" Target="../media/image32.png"/><Relationship Id="rId9" Type="http://schemas.openxmlformats.org/officeDocument/2006/relationships/image" Target="../media/image24.pn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1"/>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09290" y="5558526"/>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lnSpc>
                <a:spcPct val="100000"/>
              </a:lnSpc>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a:t>
            </a:r>
            <a:r>
              <a:rPr kumimoji="0" lang="en-US" altLang="en-US" sz="2800" b="0" i="1" u="none" strike="noStrike" kern="1200" cap="none" spc="0" normalizeH="0" baseline="0" noProof="0" dirty="0" err="1">
                <a:ln>
                  <a:noFill/>
                </a:ln>
                <a:solidFill>
                  <a:srgbClr val="0013A3"/>
                </a:solidFill>
                <a:effectLst/>
                <a:uLnTx/>
                <a:uFillTx/>
                <a:latin typeface="Calibri" panose="020F0502020204030204"/>
                <a:ea typeface="ＭＳ Ｐゴシック" panose="020B0600070205080204" pitchFamily="34" charset="-128"/>
                <a:cs typeface="+mn-cs"/>
              </a:rPr>
              <a:t>eneralized</a:t>
            </a: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dest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match+action</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=10.1.2.3,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=1.2.*.*,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 *.*.*.*,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ssh</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err="1">
                <a:solidFill>
                  <a:srgbClr val="C00000"/>
                </a:solidFill>
                <a:latin typeface="Calibri" panose="020F0502020204030204" pitchFamily="34" charset="0"/>
              </a:rPr>
              <a:t>match+action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Src</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Dst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a:t>Middleboxes everywhere!</a:t>
            </a:r>
            <a:endParaRPr lang="en-US" dirty="0"/>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whitebox</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match+action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61</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62</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63</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12512</TotalTime>
  <Words>6121</Words>
  <Application>Microsoft Office PowerPoint</Application>
  <PresentationFormat>Geniş ekran</PresentationFormat>
  <Paragraphs>1664</Paragraphs>
  <Slides>63</Slides>
  <Notes>61</Notes>
  <HiddenSlides>0</HiddenSlides>
  <MMClips>0</MMClips>
  <ScaleCrop>false</ScaleCrop>
  <HeadingPairs>
    <vt:vector size="6" baseType="variant">
      <vt:variant>
        <vt:lpstr>Kullanılan Yazı Tipleri</vt:lpstr>
      </vt:variant>
      <vt:variant>
        <vt:i4>8</vt:i4>
      </vt:variant>
      <vt:variant>
        <vt:lpstr>Tema</vt:lpstr>
      </vt:variant>
      <vt:variant>
        <vt:i4>1</vt:i4>
      </vt:variant>
      <vt:variant>
        <vt:lpstr>Slayt Başlıkları</vt:lpstr>
      </vt:variant>
      <vt:variant>
        <vt:i4>63</vt:i4>
      </vt:variant>
    </vt:vector>
  </HeadingPairs>
  <TitlesOfParts>
    <vt:vector size="72" baseType="lpstr">
      <vt:lpstr>Arial</vt:lpstr>
      <vt:lpstr>Calibri</vt:lpstr>
      <vt:lpstr>Calibri Light</vt:lpstr>
      <vt:lpstr>Comic Sans MS</vt:lpstr>
      <vt:lpstr>Gill Sans MT</vt:lpstr>
      <vt:lpstr>Tahoma</vt:lpstr>
      <vt:lpstr>Times New Roman</vt:lpstr>
      <vt:lpstr>Wingdings</vt:lpstr>
      <vt:lpstr>Office Theme</vt:lpstr>
      <vt:lpstr>PowerPoint Sunusu</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yakup bakış</cp:lastModifiedBy>
  <cp:revision>525</cp:revision>
  <dcterms:created xsi:type="dcterms:W3CDTF">2020-01-18T07:24:59Z</dcterms:created>
  <dcterms:modified xsi:type="dcterms:W3CDTF">2026-03-29T22:42:59Z</dcterms:modified>
</cp:coreProperties>
</file>