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10" r:id="rId1"/>
  </p:sldMasterIdLst>
  <p:notesMasterIdLst>
    <p:notesMasterId r:id="rId17"/>
  </p:notesMasterIdLst>
  <p:handoutMasterIdLst>
    <p:handoutMasterId r:id="rId18"/>
  </p:handoutMasterIdLst>
  <p:sldIdLst>
    <p:sldId id="423" r:id="rId2"/>
    <p:sldId id="258" r:id="rId3"/>
    <p:sldId id="290" r:id="rId4"/>
    <p:sldId id="281" r:id="rId5"/>
    <p:sldId id="286" r:id="rId6"/>
    <p:sldId id="482" r:id="rId7"/>
    <p:sldId id="483" r:id="rId8"/>
    <p:sldId id="485" r:id="rId9"/>
    <p:sldId id="486" r:id="rId10"/>
    <p:sldId id="487" r:id="rId11"/>
    <p:sldId id="284" r:id="rId12"/>
    <p:sldId id="282" r:id="rId13"/>
    <p:sldId id="291" r:id="rId14"/>
    <p:sldId id="294" r:id="rId15"/>
    <p:sldId id="279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1B327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529" autoAdjust="0"/>
    <p:restoredTop sz="53690" autoAdjust="0"/>
  </p:normalViewPr>
  <p:slideViewPr>
    <p:cSldViewPr>
      <p:cViewPr varScale="1">
        <p:scale>
          <a:sx n="42" d="100"/>
          <a:sy n="42" d="100"/>
        </p:scale>
        <p:origin x="2146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2/28/2026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dirty="0"/>
            </a:b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290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Right now, we are only looking at a simple web page…</a:t>
            </a:r>
            <a:br>
              <a:rPr lang="en-US" dirty="0"/>
            </a:br>
            <a:r>
              <a:rPr lang="en-US" dirty="0"/>
              <a:t>But in the background, a very complex communication is actually happening.</a:t>
            </a:r>
          </a:p>
          <a:p>
            <a:r>
              <a:rPr lang="en-US" dirty="0"/>
              <a:t>Look carefully…</a:t>
            </a:r>
            <a:br>
              <a:rPr lang="en-US" dirty="0"/>
            </a:br>
            <a:r>
              <a:rPr lang="en-US" dirty="0"/>
              <a:t>When a single page loads,</a:t>
            </a:r>
            <a:r>
              <a:rPr lang="tr-TR" dirty="0"/>
              <a:t> </a:t>
            </a:r>
            <a:r>
              <a:rPr lang="en-US" dirty="0"/>
              <a:t>dozens of separate files are requested from the server.</a:t>
            </a:r>
          </a:p>
          <a:p>
            <a:r>
              <a:rPr lang="en-US" dirty="0"/>
              <a:t>Now, if we look at the numbers at the bottom: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38 requests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1.2 MB of data transferred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About one second to load</a:t>
            </a:r>
            <a:endParaRPr lang="en-US" dirty="0"/>
          </a:p>
          <a:p>
            <a:r>
              <a:rPr lang="en-US" dirty="0"/>
              <a:t>So what we call “the Internet”</a:t>
            </a:r>
            <a:r>
              <a:rPr lang="tr-TR" dirty="0"/>
              <a:t> </a:t>
            </a:r>
            <a:r>
              <a:rPr lang="en-US" dirty="0"/>
              <a:t>is not a single connection,</a:t>
            </a:r>
            <a:r>
              <a:rPr lang="tr-TR" dirty="0"/>
              <a:t> </a:t>
            </a:r>
            <a:r>
              <a:rPr lang="en-US" dirty="0"/>
              <a:t>but hundreds of small data exchanges happening very quickly.</a:t>
            </a:r>
          </a:p>
          <a:p>
            <a:r>
              <a:rPr lang="en-US" dirty="0"/>
              <a:t>The browser sends a </a:t>
            </a:r>
            <a:r>
              <a:rPr lang="en-US" b="1" dirty="0"/>
              <a:t>request</a:t>
            </a:r>
            <a:r>
              <a:rPr lang="en-US" dirty="0"/>
              <a:t> to a </a:t>
            </a:r>
            <a:r>
              <a:rPr lang="en-US" dirty="0" err="1"/>
              <a:t>server,and</a:t>
            </a:r>
            <a:r>
              <a:rPr lang="en-US" dirty="0"/>
              <a:t> the server sends back a </a:t>
            </a:r>
            <a:r>
              <a:rPr lang="en-US" b="1" dirty="0"/>
              <a:t>response</a:t>
            </a:r>
            <a:r>
              <a:rPr lang="en-US" dirty="0"/>
              <a:t>.</a:t>
            </a:r>
          </a:p>
          <a:p>
            <a:r>
              <a:rPr lang="en-US" dirty="0"/>
              <a:t>In fact, the entire web is built on these two ideas:</a:t>
            </a:r>
            <a:br>
              <a:rPr lang="en-US" dirty="0"/>
            </a:br>
            <a:r>
              <a:rPr lang="en-US" b="1" dirty="0"/>
              <a:t>Request and Response.</a:t>
            </a:r>
            <a:endParaRPr lang="en-US" dirty="0"/>
          </a:p>
          <a:p>
            <a:r>
              <a:rPr lang="en-US" dirty="0"/>
              <a:t>If we look at the status code: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200</a:t>
            </a:r>
            <a:r>
              <a:rPr lang="en-US" dirty="0"/>
              <a:t> means everything is OK.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If it were </a:t>
            </a:r>
            <a:r>
              <a:rPr lang="en-US" b="1" dirty="0"/>
              <a:t>404</a:t>
            </a:r>
            <a:r>
              <a:rPr lang="en-US" dirty="0"/>
              <a:t>, it would mean the page does not exist.</a:t>
            </a:r>
          </a:p>
          <a:p>
            <a:r>
              <a:rPr lang="en-US" dirty="0"/>
              <a:t>Also, a slow page is </a:t>
            </a:r>
            <a:r>
              <a:rPr lang="en-US" b="1" dirty="0"/>
              <a:t>not only</a:t>
            </a:r>
            <a:r>
              <a:rPr lang="en-US" dirty="0"/>
              <a:t> about Internet speed.</a:t>
            </a:r>
          </a:p>
          <a:p>
            <a:r>
              <a:rPr lang="en-US" dirty="0"/>
              <a:t>First, the DNS must be found.</a:t>
            </a:r>
            <a:br>
              <a:rPr lang="en-US" dirty="0"/>
            </a:br>
            <a:r>
              <a:rPr lang="en-US" dirty="0"/>
              <a:t>Then a connection is established.</a:t>
            </a:r>
            <a:br>
              <a:rPr lang="en-US" dirty="0"/>
            </a:br>
            <a:r>
              <a:rPr lang="en-US" dirty="0"/>
              <a:t>Then the server prepares and sends a response.</a:t>
            </a:r>
          </a:p>
          <a:p>
            <a:r>
              <a:rPr lang="en-US" dirty="0"/>
              <a:t>In this course,</a:t>
            </a:r>
            <a:br>
              <a:rPr lang="en-US" dirty="0"/>
            </a:br>
            <a:r>
              <a:rPr lang="en-US" dirty="0"/>
              <a:t>we will learn exactly </a:t>
            </a:r>
            <a:r>
              <a:rPr lang="en-US" b="1" dirty="0"/>
              <a:t>where this delay comes from</a:t>
            </a:r>
            <a:br>
              <a:rPr lang="en-US" dirty="0"/>
            </a:br>
            <a:r>
              <a:rPr lang="en-US" dirty="0"/>
              <a:t>and how network communication really works.</a:t>
            </a:r>
          </a:p>
          <a:p>
            <a:r>
              <a:rPr lang="en-US" dirty="0"/>
              <a:t>Now, look at the address bar.</a:t>
            </a:r>
          </a:p>
          <a:p>
            <a:r>
              <a:rPr lang="en-US" dirty="0"/>
              <a:t>You can see it says </a:t>
            </a:r>
            <a:r>
              <a:rPr lang="en-US" b="1" dirty="0"/>
              <a:t>“Not secure.”</a:t>
            </a:r>
            <a:br>
              <a:rPr lang="en-US" dirty="0"/>
            </a:br>
            <a:r>
              <a:rPr lang="en-US" dirty="0"/>
              <a:t>This means the site is </a:t>
            </a:r>
            <a:r>
              <a:rPr lang="en-US" b="1" dirty="0"/>
              <a:t>not encrypted with HTTPS</a:t>
            </a:r>
            <a:r>
              <a:rPr lang="en-US" dirty="0"/>
              <a:t>.</a:t>
            </a:r>
          </a:p>
          <a:p>
            <a:r>
              <a:rPr lang="en-US" dirty="0"/>
              <a:t>If there were a lock icon here,</a:t>
            </a:r>
            <a:br>
              <a:rPr lang="en-US" dirty="0"/>
            </a:br>
            <a:r>
              <a:rPr lang="en-US" dirty="0"/>
              <a:t>the data between the browser and the server</a:t>
            </a:r>
            <a:br>
              <a:rPr lang="en-US" dirty="0"/>
            </a:br>
            <a:r>
              <a:rPr lang="en-US" dirty="0"/>
              <a:t>would be </a:t>
            </a:r>
            <a:r>
              <a:rPr lang="en-US" b="1" dirty="0"/>
              <a:t>encrypted</a:t>
            </a:r>
            <a:r>
              <a:rPr lang="en-US" dirty="0"/>
              <a:t>.</a:t>
            </a:r>
          </a:p>
          <a:p>
            <a:r>
              <a:rPr lang="en-US" dirty="0"/>
              <a:t>Later in this course,</a:t>
            </a:r>
            <a:br>
              <a:rPr lang="en-US" dirty="0"/>
            </a:br>
            <a:r>
              <a:rPr lang="en-US" dirty="0"/>
              <a:t>we will understand the </a:t>
            </a:r>
            <a:r>
              <a:rPr lang="en-US" b="1" dirty="0"/>
              <a:t>cryptography and security protocols</a:t>
            </a:r>
            <a:br>
              <a:rPr lang="en-US" dirty="0"/>
            </a:br>
            <a:r>
              <a:rPr lang="en-US" dirty="0"/>
              <a:t>that work behind this lock.</a:t>
            </a:r>
          </a:p>
          <a:p>
            <a:r>
              <a:rPr lang="en-US" dirty="0"/>
              <a:t>Today, we only saw the </a:t>
            </a:r>
            <a:r>
              <a:rPr lang="en-US" b="1" dirty="0"/>
              <a:t>final result</a:t>
            </a:r>
            <a:r>
              <a:rPr lang="en-US" dirty="0"/>
              <a:t>.</a:t>
            </a:r>
          </a:p>
          <a:p>
            <a:r>
              <a:rPr lang="en-US" dirty="0"/>
              <a:t>But throughout this semester,</a:t>
            </a:r>
            <a:br>
              <a:rPr lang="en-US" dirty="0"/>
            </a:br>
            <a:r>
              <a:rPr lang="en-US" dirty="0"/>
              <a:t>we will answer one fundamental question step by step:</a:t>
            </a:r>
          </a:p>
          <a:p>
            <a:r>
              <a:rPr lang="en-US" b="1" dirty="0"/>
              <a:t>How does a piece of data leave your device</a:t>
            </a:r>
            <a:br>
              <a:rPr lang="en-US" b="1" dirty="0"/>
            </a:br>
            <a:r>
              <a:rPr lang="en-US" b="1" dirty="0"/>
              <a:t>and reach a server on the other side of the world?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1195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3054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4177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6107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6868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832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hold a PhD in Physics with academic and research experience in </a:t>
            </a:r>
            <a:r>
              <a:rPr lang="en-US" b="1" dirty="0"/>
              <a:t>electronics, nanotechnology, and semiconductor devices</a:t>
            </a:r>
            <a:r>
              <a:rPr lang="en-US" dirty="0"/>
              <a:t>.</a:t>
            </a:r>
          </a:p>
          <a:p>
            <a:r>
              <a:rPr lang="en-US" dirty="0"/>
              <a:t>My research includes work on </a:t>
            </a:r>
            <a:r>
              <a:rPr lang="en-US" b="1" dirty="0"/>
              <a:t>organic OFET structures, inorganic nanorod-based systems, and energy storage materials</a:t>
            </a:r>
            <a:r>
              <a:rPr lang="en-US" dirty="0"/>
              <a:t>.</a:t>
            </a:r>
          </a:p>
          <a:p>
            <a:r>
              <a:rPr lang="en-US" dirty="0"/>
              <a:t>I previously taught courses such as </a:t>
            </a:r>
            <a:r>
              <a:rPr lang="en-US" b="1" dirty="0"/>
              <a:t>Electronic Circuits, Electromagnetic Theory, Circuit Analysis</a:t>
            </a:r>
            <a:r>
              <a:rPr lang="en-US" dirty="0"/>
              <a:t>, and </a:t>
            </a:r>
            <a:r>
              <a:rPr lang="en-US" b="1" dirty="0"/>
              <a:t>Basic Electronics Laboratories</a:t>
            </a:r>
            <a:r>
              <a:rPr lang="en-US" dirty="0"/>
              <a:t> in engineering programs.</a:t>
            </a:r>
          </a:p>
          <a:p>
            <a:r>
              <a:rPr lang="en-US" dirty="0"/>
              <a:t>In addition to academic teaching, I actively develop </a:t>
            </a:r>
            <a:r>
              <a:rPr lang="en-US" b="1" dirty="0"/>
              <a:t>real-world software and hardware systems</a:t>
            </a:r>
            <a:r>
              <a:rPr lang="en-US" dirty="0"/>
              <a:t>, including POS-based EV charging infrastructures, backend server architectures, and web platforms.</a:t>
            </a:r>
          </a:p>
          <a:p>
            <a:r>
              <a:rPr lang="en-US" dirty="0"/>
              <a:t>I designed and coded the full infrastructure of </a:t>
            </a:r>
            <a:r>
              <a:rPr lang="en-US" b="1" dirty="0"/>
              <a:t>sarjpos.com</a:t>
            </a:r>
            <a:r>
              <a:rPr lang="en-US" dirty="0"/>
              <a:t> and have long-term experience in electronics, embedded systems, and software integration.</a:t>
            </a:r>
          </a:p>
          <a:p>
            <a:r>
              <a:rPr lang="en-US" dirty="0"/>
              <a:t>My goal in this course is to combine </a:t>
            </a:r>
            <a:r>
              <a:rPr lang="en-US" b="1" dirty="0"/>
              <a:t>engineering thinking, real-world development, and practical web technologies</a:t>
            </a:r>
            <a:r>
              <a:rPr lang="en-US" dirty="0"/>
              <a:t> to help you build meaningful and functional digital systems.</a:t>
            </a:r>
            <a:br>
              <a:rPr lang="tr-TR" dirty="0"/>
            </a:br>
            <a:r>
              <a:rPr lang="en-US" dirty="0"/>
              <a:t>I may come from a different academic background,</a:t>
            </a:r>
            <a:r>
              <a:rPr lang="tr-TR" dirty="0"/>
              <a:t> </a:t>
            </a:r>
            <a:r>
              <a:rPr lang="en-US" dirty="0"/>
              <a:t>but this allows me to approach software and web systems</a:t>
            </a:r>
            <a:r>
              <a:rPr lang="tr-TR" dirty="0"/>
              <a:t> </a:t>
            </a:r>
            <a:r>
              <a:rPr lang="en-US" dirty="0"/>
              <a:t>from a </a:t>
            </a:r>
            <a:r>
              <a:rPr lang="en-US" b="1" dirty="0"/>
              <a:t>broader engineering perspective</a:t>
            </a:r>
            <a:r>
              <a:rPr lang="en-US" dirty="0"/>
              <a:t>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411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780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course explains </a:t>
            </a:r>
            <a:r>
              <a:rPr lang="en-US" b="1" dirty="0"/>
              <a:t>how the Internet and computer networks function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We will study the </a:t>
            </a:r>
            <a:r>
              <a:rPr lang="en-US" b="1" dirty="0"/>
              <a:t>main layers of networking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the </a:t>
            </a:r>
            <a:r>
              <a:rPr lang="en-US" b="1" dirty="0"/>
              <a:t>protocols used in communication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and the </a:t>
            </a:r>
            <a:r>
              <a:rPr lang="en-US" b="1" dirty="0"/>
              <a:t>technologies behind modern digital systems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By the end of the course, you will clearly understand</a:t>
            </a:r>
            <a:br>
              <a:rPr lang="en-US" dirty="0"/>
            </a:br>
            <a:r>
              <a:rPr lang="en-US" b="1" dirty="0"/>
              <a:t>how data travels from one device to another</a:t>
            </a:r>
            <a:r>
              <a:rPr lang="en-US" dirty="0"/>
              <a:t>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567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8061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this course, you will learn:</a:t>
            </a:r>
            <a:br>
              <a:rPr lang="en-US" dirty="0"/>
            </a:br>
            <a:r>
              <a:rPr lang="en-US" dirty="0"/>
              <a:t>how the Internet is structured,</a:t>
            </a:r>
            <a:br>
              <a:rPr lang="en-US" dirty="0"/>
            </a:br>
            <a:r>
              <a:rPr lang="en-US" dirty="0"/>
              <a:t>how devices communicate,</a:t>
            </a:r>
            <a:br>
              <a:rPr lang="en-US" dirty="0"/>
            </a:br>
            <a:r>
              <a:rPr lang="en-US" dirty="0"/>
              <a:t>how data is transmitted reliably,</a:t>
            </a:r>
            <a:br>
              <a:rPr lang="en-US" dirty="0"/>
            </a:br>
            <a:r>
              <a:rPr lang="en-US" dirty="0"/>
              <a:t>and how networks are secured.</a:t>
            </a:r>
            <a:br>
              <a:rPr lang="en-US" dirty="0"/>
            </a:br>
            <a:r>
              <a:rPr lang="en-US" dirty="0"/>
              <a:t>These are </a:t>
            </a:r>
            <a:r>
              <a:rPr lang="en-US" b="1" dirty="0"/>
              <a:t>core skills for IT and MIS careers</a:t>
            </a:r>
            <a:r>
              <a:rPr lang="en-US" dirty="0"/>
              <a:t>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6496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Today, almost everything starts on the web.</a:t>
            </a:r>
            <a:br>
              <a:rPr lang="en-US" dirty="0"/>
            </a:br>
            <a:r>
              <a:rPr lang="en-US" dirty="0"/>
              <a:t>Whether you become an engineer, a designer, or start your own business,</a:t>
            </a:r>
            <a:br>
              <a:rPr lang="en-US" dirty="0"/>
            </a:br>
            <a:r>
              <a:rPr lang="en-US" dirty="0"/>
              <a:t>you will need to present yourself digitally.</a:t>
            </a:r>
          </a:p>
          <a:p>
            <a:r>
              <a:rPr lang="en-US" dirty="0"/>
              <a:t>This course is not only about coding.</a:t>
            </a:r>
            <a:br>
              <a:rPr lang="en-US" dirty="0"/>
            </a:br>
            <a:r>
              <a:rPr lang="en-US" dirty="0"/>
              <a:t>It is about giving you a skill that you can actually use in real life.</a:t>
            </a:r>
          </a:p>
          <a:p>
            <a:r>
              <a:rPr lang="en-US" dirty="0"/>
              <a:t>And by the end of this semester,</a:t>
            </a:r>
            <a:br>
              <a:rPr lang="en-US" dirty="0"/>
            </a:br>
            <a:r>
              <a:rPr lang="en-US" dirty="0"/>
              <a:t>you will build a real website that you can proudly show to others.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089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Before going into technical details,</a:t>
            </a:r>
            <a:br>
              <a:rPr lang="en-US" dirty="0"/>
            </a:br>
            <a:r>
              <a:rPr lang="en-US" dirty="0"/>
              <a:t>we first need to understand the </a:t>
            </a:r>
            <a:r>
              <a:rPr lang="en-US" b="1" dirty="0"/>
              <a:t>big picture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The Internet is not a single machine.</a:t>
            </a:r>
            <a:br>
              <a:rPr lang="en-US" dirty="0"/>
            </a:br>
            <a:r>
              <a:rPr lang="en-US" dirty="0"/>
              <a:t>It is a </a:t>
            </a:r>
            <a:r>
              <a:rPr lang="en-US" b="1" dirty="0"/>
              <a:t>global system of interconnected networks</a:t>
            </a:r>
            <a:br>
              <a:rPr lang="en-US" dirty="0"/>
            </a:br>
            <a:r>
              <a:rPr lang="en-US" dirty="0"/>
              <a:t>working together to move data across the world.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022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Networking knowledge is used in many careers:</a:t>
            </a:r>
            <a:br>
              <a:rPr lang="en-US" dirty="0"/>
            </a:br>
            <a:r>
              <a:rPr lang="en-US" dirty="0"/>
              <a:t>system administration, cybersecurity, cloud computing,</a:t>
            </a:r>
            <a:br>
              <a:rPr lang="en-US" dirty="0"/>
            </a:br>
            <a:r>
              <a:rPr lang="en-US" dirty="0"/>
              <a:t>software development, and IT management.</a:t>
            </a:r>
            <a:br>
              <a:rPr lang="en-US" dirty="0"/>
            </a:br>
            <a:r>
              <a:rPr lang="en-US" dirty="0"/>
              <a:t>So this course is not only theoretical —</a:t>
            </a:r>
            <a:br>
              <a:rPr lang="en-US" dirty="0"/>
            </a:br>
            <a:r>
              <a:rPr lang="en-US" dirty="0"/>
              <a:t>it is </a:t>
            </a:r>
            <a:r>
              <a:rPr lang="en-US" b="1" dirty="0"/>
              <a:t>directly connected to your future jobs</a:t>
            </a:r>
            <a:r>
              <a:rPr lang="en-US" dirty="0"/>
              <a:t>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57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0FE90D-E26B-4B0B-8D2A-79CCBA5B6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F8B905D7-92F0-4598-8250-934955341EC2}"/>
              </a:ext>
            </a:extLst>
          </p:cNvPr>
          <p:cNvSpPr/>
          <p:nvPr userDrawn="1"/>
        </p:nvSpPr>
        <p:spPr>
          <a:xfrm>
            <a:off x="0" y="0"/>
            <a:ext cx="9144000" cy="1030288"/>
          </a:xfrm>
          <a:prstGeom prst="rect">
            <a:avLst/>
          </a:prstGeom>
          <a:solidFill>
            <a:srgbClr val="1B3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EB3AE281-4EFA-4697-9EF2-93EF09A99C8A}"/>
              </a:ext>
            </a:extLst>
          </p:cNvPr>
          <p:cNvSpPr/>
          <p:nvPr userDrawn="1"/>
        </p:nvSpPr>
        <p:spPr>
          <a:xfrm>
            <a:off x="0" y="1030288"/>
            <a:ext cx="9144000" cy="9207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3833BA49-17AF-4507-B7EE-33251DCE887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253" y="157465"/>
            <a:ext cx="1314450" cy="1314450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DD569001-75C5-40F5-9087-F0D640A54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397" y="157465"/>
            <a:ext cx="7086600" cy="87282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432100E-8508-4087-8C4C-F6F2C3E53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19.02.2026</a:t>
            </a:r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7B1FBA6-E755-4869-8D94-AD4EA86154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3247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574BE6-A145-4F8B-8B97-A3D5CEA93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BBDEDF-EE46-489C-B346-8B506CCF6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6FEE0A0-19ED-48F6-B1DF-00A65D3E8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141C1A8-6173-4A8C-AACF-926419B235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6243460-F382-478A-848C-8689A7FD6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7540764-83F2-4347-A36A-61878954B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02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F2B48C6-3C04-4F86-B1EE-FF5CC67BC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11E6E27-BD7B-4F7D-ADF4-34AD9D4E48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simgeye tıklayın</a:t>
            </a:r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E8BCA8A-B56A-4DCE-B51D-F115C97085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659CFF8-32FC-4D0C-AC48-A44696F6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EE4CD39-CA15-46ED-B698-064AA6858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A1D729C-40A8-4667-AC91-76CC92E66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74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97F0A1-99B6-4A91-B70A-EB0C0031A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C8B9BC3-6915-42FB-93CB-FE8B0C117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67B722A-CF5E-4296-A5B5-902D49DCFA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286FC61-34AE-40A4-A626-208D9EBF2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F7D9E39-2A3C-4B71-BB9C-2E84324C4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25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3BFC8F2-05CD-4DED-A77F-310C7BE3FE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10E9C27-F7B0-4BBC-98F7-01322A8DAD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ACE3B1-FF55-4888-B050-BDD52DFC86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9320B0-BD9D-40C0-BE89-AFF9594A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1C512F8-1423-49C4-AAE7-C2DD1D431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6207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960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7705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5426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0376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2182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841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>
            <a:extLst>
              <a:ext uri="{FF2B5EF4-FFF2-40B4-BE49-F238E27FC236}">
                <a16:creationId xmlns:a16="http://schemas.microsoft.com/office/drawing/2014/main" id="{9F3C44CD-517F-4127-A02A-E0A24A22615D}"/>
              </a:ext>
            </a:extLst>
          </p:cNvPr>
          <p:cNvSpPr/>
          <p:nvPr userDrawn="1"/>
        </p:nvSpPr>
        <p:spPr>
          <a:xfrm>
            <a:off x="0" y="6647377"/>
            <a:ext cx="9144000" cy="212725"/>
          </a:xfrm>
          <a:prstGeom prst="rect">
            <a:avLst/>
          </a:prstGeom>
          <a:solidFill>
            <a:srgbClr val="1B32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526BED1-D171-4DE4-B8FB-32F94FC206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BC7967BF-7ABC-4306-BF60-71EDE9FCBC91}"/>
              </a:ext>
            </a:extLst>
          </p:cNvPr>
          <p:cNvSpPr/>
          <p:nvPr userDrawn="1"/>
        </p:nvSpPr>
        <p:spPr>
          <a:xfrm>
            <a:off x="0" y="-1"/>
            <a:ext cx="9144000" cy="1520145"/>
          </a:xfrm>
          <a:prstGeom prst="rect">
            <a:avLst/>
          </a:prstGeom>
          <a:solidFill>
            <a:srgbClr val="1B3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Dikdörtgen 12">
            <a:extLst>
              <a:ext uri="{FF2B5EF4-FFF2-40B4-BE49-F238E27FC236}">
                <a16:creationId xmlns:a16="http://schemas.microsoft.com/office/drawing/2014/main" id="{DDD97546-ED02-4649-BFD9-2C6B0BB7CC77}"/>
              </a:ext>
            </a:extLst>
          </p:cNvPr>
          <p:cNvSpPr/>
          <p:nvPr userDrawn="1"/>
        </p:nvSpPr>
        <p:spPr>
          <a:xfrm>
            <a:off x="27992" y="1520145"/>
            <a:ext cx="9144000" cy="9207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2" name="Resim 11">
            <a:extLst>
              <a:ext uri="{FF2B5EF4-FFF2-40B4-BE49-F238E27FC236}">
                <a16:creationId xmlns:a16="http://schemas.microsoft.com/office/drawing/2014/main" id="{8809A94F-C678-47AF-8078-A5B31E1CD3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859810"/>
            <a:ext cx="1314450" cy="1314450"/>
          </a:xfrm>
          <a:prstGeom prst="rect">
            <a:avLst/>
          </a:prstGeom>
        </p:spPr>
      </p:pic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3DF2CDA-456C-4F60-B3AB-C895A8407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19.02.2026</a:t>
            </a:r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B0C01E8-7ED1-4B07-9E15-39B4C37237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Başlık 5">
            <a:extLst>
              <a:ext uri="{FF2B5EF4-FFF2-40B4-BE49-F238E27FC236}">
                <a16:creationId xmlns:a16="http://schemas.microsoft.com/office/drawing/2014/main" id="{205EB21C-200D-42F8-93A7-001C43B36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4208916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2487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2747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3242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9198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221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1818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0072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2245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7983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330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0FE90D-E26B-4B0B-8D2A-79CCBA5B6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F8B905D7-92F0-4598-8250-934955341EC2}"/>
              </a:ext>
            </a:extLst>
          </p:cNvPr>
          <p:cNvSpPr/>
          <p:nvPr userDrawn="1"/>
        </p:nvSpPr>
        <p:spPr>
          <a:xfrm>
            <a:off x="0" y="0"/>
            <a:ext cx="9144000" cy="1030288"/>
          </a:xfrm>
          <a:prstGeom prst="rect">
            <a:avLst/>
          </a:prstGeom>
          <a:solidFill>
            <a:srgbClr val="1B3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EB3AE281-4EFA-4697-9EF2-93EF09A99C8A}"/>
              </a:ext>
            </a:extLst>
          </p:cNvPr>
          <p:cNvSpPr/>
          <p:nvPr userDrawn="1"/>
        </p:nvSpPr>
        <p:spPr>
          <a:xfrm>
            <a:off x="0" y="1030288"/>
            <a:ext cx="9144000" cy="9207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3833BA49-17AF-4507-B7EE-33251DCE887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253" y="157465"/>
            <a:ext cx="1314450" cy="1314450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DD569001-75C5-40F5-9087-F0D640A54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397" y="157465"/>
            <a:ext cx="7086600" cy="87282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EBF3031-CD8D-47B9-B773-114751628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19.02.2026</a:t>
            </a:r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DACDE86-AC76-44F6-9780-26602F22BA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0258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4007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00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3589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3804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02049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5618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65473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2863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1148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801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F87DD4-8372-4315-86E4-2E59F7DB6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70AA39D-AA0C-45A7-8ED2-7C6751ADF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953B50B-E62C-45B6-B446-887E651C90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5273EAE-73F9-4072-AFCD-1F56DBF27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A411045-4709-4384-AD52-33DB6A76C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909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2659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0116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24759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28418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66609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72865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85896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61191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71648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323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8621F3-E846-40DC-A2FC-1AF229009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11C57B-1E7E-4E37-A072-83550F2590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6EC67C8-5D9A-4C00-AB0B-F9C00DD70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5AB6689-1D93-4E5F-8AAD-A7FDCD9C94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B8B783-8177-4CFD-84F5-6D4CE5D3F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C512B11-483B-4EA6-BB86-BD633EDC7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22193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78311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68117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71731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60903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12827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35263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79152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14118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71411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318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9C6E6E-9E8E-44F9-BC89-CD075D2BB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FBB66EF-7F69-4004-8523-3B4DF53B47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AB9A080-C89D-471C-8264-FC050C9F83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710E987-28F3-40A5-9809-6F7E6397A0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5C74B9D-6669-4CF1-B380-3BEDFEC3B0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CFA939C-1D80-4E20-A749-F07BEFA1CC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678778E-7F18-4AC3-9425-A683C1E87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3600AF9-ACC0-4345-8480-746CEC6DC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21308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91762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21269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709B2B-6ED4-4CFF-AA84-C40F265C9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144871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768346-5321-4AE3-A57C-370F839AE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D28D27B-91A4-41D4-A16E-80EA9A92E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19.02.2026</a:t>
            </a: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6DBB04-5ACD-4C21-A766-F1A36302DC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7598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7CD38D-3016-470D-BE3C-488372623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77107C0-9B91-458F-85C7-DF609F22B2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A4C2215-CFD5-4DA9-8E95-E67631314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8DB51B9-4DA3-4AF1-B63E-F003BB212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119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A74594F-9CDB-4666-9160-DF1FE30A67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200" y="6492875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19.02.2026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C73BC41-F28C-416E-BA43-4D85F24F3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05600" y="6492874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90A673C-9C9D-402B-8DA4-3C3D87D8762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200" y="1447800"/>
            <a:ext cx="8763000" cy="4821195"/>
          </a:xfrm>
        </p:spPr>
        <p:txBody>
          <a:bodyPr>
            <a:normAutofit/>
          </a:bodyPr>
          <a:lstStyle>
            <a:lvl1pPr marL="0" indent="-18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-18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18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0" indent="-18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0" indent="-18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11" name="Başlık 10">
            <a:extLst>
              <a:ext uri="{FF2B5EF4-FFF2-40B4-BE49-F238E27FC236}">
                <a16:creationId xmlns:a16="http://schemas.microsoft.com/office/drawing/2014/main" id="{C13DB588-40BD-4B58-9C1E-34A0BFC05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tr-TR"/>
              <a:t>Asıl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14818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image" Target="../media/image1.png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F85559-0170-4BC0-9105-520F4232F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A3A08536-4EB8-4BFB-92BB-D9E41DDABE6E}"/>
              </a:ext>
            </a:extLst>
          </p:cNvPr>
          <p:cNvSpPr/>
          <p:nvPr userDrawn="1"/>
        </p:nvSpPr>
        <p:spPr>
          <a:xfrm>
            <a:off x="0" y="6530674"/>
            <a:ext cx="9144000" cy="324280"/>
          </a:xfrm>
          <a:prstGeom prst="rect">
            <a:avLst/>
          </a:prstGeom>
          <a:solidFill>
            <a:srgbClr val="1B32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400" dirty="0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3C1B42E9-AA6E-416F-BA77-5604F09F3CCB}"/>
              </a:ext>
            </a:extLst>
          </p:cNvPr>
          <p:cNvSpPr/>
          <p:nvPr userDrawn="1"/>
        </p:nvSpPr>
        <p:spPr>
          <a:xfrm>
            <a:off x="0" y="0"/>
            <a:ext cx="9144000" cy="1030288"/>
          </a:xfrm>
          <a:prstGeom prst="rect">
            <a:avLst/>
          </a:prstGeom>
          <a:solidFill>
            <a:srgbClr val="1B3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4B0FD183-BBB6-41F3-96C9-C199676EB71C}"/>
              </a:ext>
            </a:extLst>
          </p:cNvPr>
          <p:cNvSpPr/>
          <p:nvPr userDrawn="1"/>
        </p:nvSpPr>
        <p:spPr>
          <a:xfrm>
            <a:off x="0" y="1030288"/>
            <a:ext cx="9144000" cy="9207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0DB80770-32C3-4320-BFB9-288B352AFD48}"/>
              </a:ext>
            </a:extLst>
          </p:cNvPr>
          <p:cNvPicPr>
            <a:picLocks noChangeAspect="1"/>
          </p:cNvPicPr>
          <p:nvPr userDrawn="1"/>
        </p:nvPicPr>
        <p:blipFill>
          <a:blip r:embed="rId6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253" y="157465"/>
            <a:ext cx="1314450" cy="1314450"/>
          </a:xfrm>
          <a:prstGeom prst="rect">
            <a:avLst/>
          </a:prstGeom>
        </p:spPr>
      </p:pic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BECFC9C-B4D0-4725-991B-3DC61180A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0"/>
            <a:ext cx="7010400" cy="10302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11" name="Veri Yer Tutucusu 10">
            <a:extLst>
              <a:ext uri="{FF2B5EF4-FFF2-40B4-BE49-F238E27FC236}">
                <a16:creationId xmlns:a16="http://schemas.microsoft.com/office/drawing/2014/main" id="{29F882E6-607C-4FB1-B650-7C8BE7A605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9250" y="6504846"/>
            <a:ext cx="1228725" cy="324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19.02.2026</a:t>
            </a:r>
            <a:endParaRPr lang="tr-TR" dirty="0"/>
          </a:p>
        </p:txBody>
      </p:sp>
      <p:sp>
        <p:nvSpPr>
          <p:cNvPr id="12" name="Slayt Numarası Yer Tutucusu 11">
            <a:extLst>
              <a:ext uri="{FF2B5EF4-FFF2-40B4-BE49-F238E27FC236}">
                <a16:creationId xmlns:a16="http://schemas.microsoft.com/office/drawing/2014/main" id="{F009B09C-27EE-4184-95C0-C8BAD904D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00278" y="6479019"/>
            <a:ext cx="733425" cy="37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800" b="1">
                <a:solidFill>
                  <a:schemeClr val="bg1"/>
                </a:solidFill>
              </a:defRPr>
            </a:lvl1pPr>
          </a:lstStyle>
          <a:p>
            <a:fld id="{8E36F1F9-9F05-49B2-8378-168152139758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832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26" r:id="rId7"/>
    <p:sldLayoutId id="2147483916" r:id="rId8"/>
    <p:sldLayoutId id="2147483917" r:id="rId9"/>
    <p:sldLayoutId id="2147483918" r:id="rId10"/>
    <p:sldLayoutId id="2147483919" r:id="rId11"/>
    <p:sldLayoutId id="2147483920" r:id="rId12"/>
    <p:sldLayoutId id="2147483921" r:id="rId13"/>
    <p:sldLayoutId id="2147483758" r:id="rId14"/>
    <p:sldLayoutId id="2147483759" r:id="rId15"/>
    <p:sldLayoutId id="2147483760" r:id="rId16"/>
    <p:sldLayoutId id="2147483761" r:id="rId17"/>
    <p:sldLayoutId id="2147483762" r:id="rId18"/>
    <p:sldLayoutId id="2147483763" r:id="rId19"/>
    <p:sldLayoutId id="2147483764" r:id="rId20"/>
    <p:sldLayoutId id="2147483765" r:id="rId21"/>
    <p:sldLayoutId id="2147483766" r:id="rId22"/>
    <p:sldLayoutId id="2147483767" r:id="rId23"/>
    <p:sldLayoutId id="2147483768" r:id="rId24"/>
    <p:sldLayoutId id="2147483769" r:id="rId25"/>
    <p:sldLayoutId id="2147483770" r:id="rId26"/>
    <p:sldLayoutId id="2147483771" r:id="rId27"/>
    <p:sldLayoutId id="2147483772" r:id="rId28"/>
    <p:sldLayoutId id="2147483773" r:id="rId29"/>
    <p:sldLayoutId id="2147483774" r:id="rId30"/>
    <p:sldLayoutId id="2147483775" r:id="rId31"/>
    <p:sldLayoutId id="2147483776" r:id="rId32"/>
    <p:sldLayoutId id="2147483777" r:id="rId33"/>
    <p:sldLayoutId id="2147483778" r:id="rId34"/>
    <p:sldLayoutId id="2147483779" r:id="rId35"/>
    <p:sldLayoutId id="2147483780" r:id="rId36"/>
    <p:sldLayoutId id="2147483781" r:id="rId37"/>
    <p:sldLayoutId id="2147483782" r:id="rId38"/>
    <p:sldLayoutId id="2147483783" r:id="rId39"/>
    <p:sldLayoutId id="2147483784" r:id="rId40"/>
    <p:sldLayoutId id="2147483785" r:id="rId41"/>
    <p:sldLayoutId id="2147483786" r:id="rId42"/>
    <p:sldLayoutId id="2147483787" r:id="rId43"/>
    <p:sldLayoutId id="2147483788" r:id="rId44"/>
    <p:sldLayoutId id="2147483789" r:id="rId45"/>
    <p:sldLayoutId id="2147483790" r:id="rId46"/>
    <p:sldLayoutId id="2147483791" r:id="rId47"/>
    <p:sldLayoutId id="2147483792" r:id="rId48"/>
    <p:sldLayoutId id="2147483793" r:id="rId49"/>
    <p:sldLayoutId id="2147483794" r:id="rId50"/>
    <p:sldLayoutId id="2147483795" r:id="rId51"/>
    <p:sldLayoutId id="2147483796" r:id="rId52"/>
    <p:sldLayoutId id="2147483797" r:id="rId53"/>
    <p:sldLayoutId id="2147483798" r:id="rId54"/>
    <p:sldLayoutId id="2147483799" r:id="rId55"/>
    <p:sldLayoutId id="2147483800" r:id="rId56"/>
    <p:sldLayoutId id="2147483801" r:id="rId57"/>
    <p:sldLayoutId id="2147483802" r:id="rId58"/>
    <p:sldLayoutId id="2147483803" r:id="rId59"/>
    <p:sldLayoutId id="2147483804" r:id="rId60"/>
    <p:sldLayoutId id="2147483805" r:id="rId61"/>
    <p:sldLayoutId id="2147483925" r:id="rId62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385118-CA0D-4922-AC16-B8E64FAB0B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1905000"/>
            <a:ext cx="8763000" cy="3048000"/>
          </a:xfrm>
        </p:spPr>
        <p:txBody>
          <a:bodyPr/>
          <a:lstStyle/>
          <a:p>
            <a:pPr algn="ctr" fontAlgn="base">
              <a:spcBef>
                <a:spcPts val="2400"/>
              </a:spcBef>
              <a:spcAft>
                <a:spcPts val="2400"/>
              </a:spcAft>
            </a:pPr>
            <a:r>
              <a:rPr lang="tr-TR" sz="3600" dirty="0" err="1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Applied</a:t>
            </a:r>
            <a:r>
              <a:rPr lang="tr-TR" sz="3600" dirty="0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600" dirty="0" err="1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Sciences</a:t>
            </a:r>
            <a:r>
              <a:rPr lang="tr-TR" sz="3600" dirty="0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Faculty</a:t>
            </a:r>
            <a:br>
              <a:rPr lang="tr-TR" sz="3600" dirty="0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tr-TR" sz="1800" dirty="0">
                <a:solidFill>
                  <a:srgbClr val="E94F36"/>
                </a:solidFill>
                <a:effectLst/>
                <a:latin typeface="Open Sans" panose="020B0806030504020204" pitchFamily="34" charset="0"/>
              </a:rPr>
            </a:br>
            <a:r>
              <a:rPr lang="tr-TR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Management Information </a:t>
            </a:r>
            <a:r>
              <a:rPr lang="tr-TR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r>
              <a:rPr lang="tr-TR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tr-TR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tr-TR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UMI_2</a:t>
            </a:r>
            <a:r>
              <a:rPr lang="tr-TR" sz="2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r>
              <a:rPr lang="en-US" sz="2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_COMPUTER NETWORK SYSTEMS</a:t>
            </a:r>
            <a:endParaRPr lang="tr-TR" sz="28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B026BD2-2880-4EAE-9FD3-1FBF2F1A48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105400"/>
            <a:ext cx="6858000" cy="609600"/>
          </a:xfrm>
        </p:spPr>
        <p:txBody>
          <a:bodyPr>
            <a:noAutofit/>
          </a:bodyPr>
          <a:lstStyle/>
          <a:p>
            <a:r>
              <a:rPr lang="tr-TR" sz="3200" b="1" dirty="0"/>
              <a:t>Dr. Yakup BAKIŞ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C31BA54-A7E5-4007-8821-13A253BA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19.02.2026</a:t>
            </a:r>
            <a:endParaRPr lang="tr-TR" dirty="0"/>
          </a:p>
        </p:txBody>
      </p:sp>
      <p:sp>
        <p:nvSpPr>
          <p:cNvPr id="8" name="Slayt Numarası Yer Tutucusu 7">
            <a:extLst>
              <a:ext uri="{FF2B5EF4-FFF2-40B4-BE49-F238E27FC236}">
                <a16:creationId xmlns:a16="http://schemas.microsoft.com/office/drawing/2014/main" id="{8CB110D6-623D-4A6F-830E-B27EBA253DD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392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7465"/>
            <a:ext cx="7413797" cy="87282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Let’s Observe the Internet in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9" y="1219200"/>
            <a:ext cx="8772525" cy="5285645"/>
          </a:xfrm>
        </p:spPr>
        <p:txBody>
          <a:bodyPr>
            <a:normAutofit/>
          </a:bodyPr>
          <a:lstStyle/>
          <a:p>
            <a:r>
              <a:rPr lang="en-US" dirty="0"/>
              <a:t>When a single webpage loads: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Dozens or even hundreds of network requests are sent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Different servers respond with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Security checks and protocols operate instantly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b="1" dirty="0"/>
              <a:t>Question:</a:t>
            </a:r>
            <a:br>
              <a:rPr lang="en-US" dirty="0"/>
            </a:br>
            <a:r>
              <a:rPr lang="en-US" dirty="0"/>
              <a:t>➡ </a:t>
            </a:r>
            <a:r>
              <a:rPr lang="en-US" i="1" dirty="0"/>
              <a:t>Why does something so simple require such complex communication?</a:t>
            </a:r>
            <a:endParaRPr lang="tr-TR" i="1" dirty="0"/>
          </a:p>
          <a:p>
            <a:r>
              <a:rPr lang="en-US" dirty="0"/>
              <a:t>This question will guide our entire semester.</a:t>
            </a:r>
          </a:p>
          <a:p>
            <a:r>
              <a:rPr lang="en-US" b="1" dirty="0"/>
              <a:t>Next week, we begin answering this question</a:t>
            </a:r>
            <a:endParaRPr lang="en-US" dirty="0"/>
          </a:p>
        </p:txBody>
      </p:sp>
      <p:sp>
        <p:nvSpPr>
          <p:cNvPr id="6" name="Veri Yer Tutucusu 5">
            <a:extLst>
              <a:ext uri="{FF2B5EF4-FFF2-40B4-BE49-F238E27FC236}">
                <a16:creationId xmlns:a16="http://schemas.microsoft.com/office/drawing/2014/main" id="{B3C2155D-293C-45BC-A879-E20C3D311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19.02.2026</a:t>
            </a:r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580492E-6793-417D-ABE4-8C61AD0C6B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8924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Grading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210550" cy="5181599"/>
          </a:xfrm>
        </p:spPr>
        <p:txBody>
          <a:bodyPr>
            <a:normAutofit/>
          </a:bodyPr>
          <a:lstStyle/>
          <a:p>
            <a:r>
              <a:rPr lang="en-US" sz="2800" dirty="0"/>
              <a:t>Grading:</a:t>
            </a:r>
            <a:endParaRPr lang="tr-TR" sz="2800" dirty="0"/>
          </a:p>
          <a:p>
            <a:endParaRPr lang="en-US" sz="2800" dirty="0"/>
          </a:p>
          <a:p>
            <a:pPr lvl="1"/>
            <a:r>
              <a:rPr lang="tr-TR" sz="2000" dirty="0"/>
              <a:t>3</a:t>
            </a:r>
            <a:r>
              <a:rPr lang="en-US" sz="2000" dirty="0"/>
              <a:t>0% Mid-term</a:t>
            </a:r>
          </a:p>
          <a:p>
            <a:pPr lvl="2"/>
            <a:r>
              <a:rPr lang="en-US" sz="2400" dirty="0"/>
              <a:t>Core networking fundamentals</a:t>
            </a:r>
            <a:endParaRPr lang="tr-TR" sz="2400" dirty="0"/>
          </a:p>
          <a:p>
            <a:pPr lvl="2"/>
            <a:endParaRPr lang="en-US" sz="2000" dirty="0"/>
          </a:p>
          <a:p>
            <a:pPr lvl="1"/>
            <a:r>
              <a:rPr lang="en-US" sz="2000" dirty="0"/>
              <a:t>40% Final exam</a:t>
            </a:r>
          </a:p>
          <a:p>
            <a:pPr lvl="2"/>
            <a:r>
              <a:rPr lang="en-US" sz="2000" dirty="0"/>
              <a:t>Comprehensive</a:t>
            </a:r>
            <a:endParaRPr lang="tr-TR" sz="2000" dirty="0"/>
          </a:p>
          <a:p>
            <a:pPr lvl="2"/>
            <a:endParaRPr lang="en-US" sz="2000" dirty="0"/>
          </a:p>
          <a:p>
            <a:pPr lvl="1"/>
            <a:r>
              <a:rPr lang="tr-TR" sz="2000" dirty="0"/>
              <a:t>1</a:t>
            </a:r>
            <a:r>
              <a:rPr lang="en-US" sz="2000" dirty="0"/>
              <a:t>0% Two</a:t>
            </a:r>
            <a:r>
              <a:rPr lang="tr-TR" sz="2000" dirty="0"/>
              <a:t> </a:t>
            </a:r>
            <a:r>
              <a:rPr lang="en-US" sz="2000" dirty="0"/>
              <a:t>Quizzes</a:t>
            </a:r>
          </a:p>
          <a:p>
            <a:pPr lvl="1"/>
            <a:r>
              <a:rPr lang="tr-TR" sz="2000" dirty="0"/>
              <a:t>1</a:t>
            </a:r>
            <a:r>
              <a:rPr lang="en-US" sz="2000" dirty="0"/>
              <a:t>0% Assignment </a:t>
            </a:r>
            <a:endParaRPr lang="tr-TR" sz="2000" dirty="0"/>
          </a:p>
          <a:p>
            <a:pPr lvl="1"/>
            <a:r>
              <a:rPr lang="tr-TR" sz="2000" dirty="0"/>
              <a:t>1</a:t>
            </a:r>
            <a:r>
              <a:rPr lang="en-US" sz="2000" dirty="0"/>
              <a:t>0% </a:t>
            </a:r>
            <a:r>
              <a:rPr lang="tr-TR" sz="2000" dirty="0"/>
              <a:t>Final Project </a:t>
            </a:r>
          </a:p>
          <a:p>
            <a:pPr lvl="1"/>
            <a:endParaRPr lang="en-US" sz="2000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03F48C0-7945-40B5-8F70-E5A1B50BB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19.02.2026</a:t>
            </a:r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75D3306-8258-45D4-9551-58B26BC655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7899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Class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50" y="1295399"/>
            <a:ext cx="9105500" cy="4805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We’ll be following the curriculum in the textbook: 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Computer Networking A Top-Down Approach (James W. Kurose, Keith W. Ross)</a:t>
            </a:r>
            <a:endParaRPr lang="en-US" dirty="0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A2B7DA68-4A06-450C-9081-BDC3F2F9D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19.02.2026</a:t>
            </a:r>
            <a:endParaRPr lang="tr-TR" dirty="0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4843F86-2605-4C47-A465-2422591480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12</a:t>
            </a:fld>
            <a:endParaRPr lang="tr-TR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51135CA1-DCE3-46CA-9956-343C64552F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127966"/>
            <a:ext cx="3374418" cy="422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808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Quizzes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will have two</a:t>
            </a:r>
            <a:r>
              <a:rPr lang="tr-TR" dirty="0"/>
              <a:t> </a:t>
            </a:r>
            <a:r>
              <a:rPr lang="en-US" dirty="0"/>
              <a:t>small quizzes to reinforce material and let you know what you need to study.</a:t>
            </a:r>
          </a:p>
          <a:p>
            <a:endParaRPr lang="en-US" dirty="0"/>
          </a:p>
          <a:p>
            <a:r>
              <a:rPr lang="en-US" dirty="0"/>
              <a:t>When we have them I will announce them at least a week ahead of time in class, and on the website.  I’ll also send out an e-mail.</a:t>
            </a:r>
          </a:p>
          <a:p>
            <a:endParaRPr lang="en-US" dirty="0"/>
          </a:p>
          <a:p>
            <a:r>
              <a:rPr lang="en-US" dirty="0"/>
              <a:t>Your lowest quiz score will be dropped, and you’ll be graded on your better two. If you miss a quiz, that will be the one dropped.</a:t>
            </a:r>
          </a:p>
        </p:txBody>
      </p:sp>
      <p:sp>
        <p:nvSpPr>
          <p:cNvPr id="6" name="Veri Yer Tutucusu 5">
            <a:extLst>
              <a:ext uri="{FF2B5EF4-FFF2-40B4-BE49-F238E27FC236}">
                <a16:creationId xmlns:a16="http://schemas.microsoft.com/office/drawing/2014/main" id="{E72554C7-1ACE-4EDC-ABB7-A45556F45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19.02.2026</a:t>
            </a:r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02E7B85-8F2D-4918-9360-24108A9A2F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4521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Attendance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275" y="1295400"/>
            <a:ext cx="7886700" cy="4724399"/>
          </a:xfrm>
        </p:spPr>
        <p:txBody>
          <a:bodyPr>
            <a:normAutofit/>
          </a:bodyPr>
          <a:lstStyle/>
          <a:p>
            <a:r>
              <a:rPr lang="en-US" dirty="0"/>
              <a:t>University attendance policies will be applied in this course.</a:t>
            </a:r>
          </a:p>
          <a:p>
            <a:endParaRPr lang="en-US" dirty="0"/>
          </a:p>
          <a:p>
            <a:r>
              <a:rPr lang="en-US" dirty="0"/>
              <a:t>As an instructor, I am required to follow these regulations.</a:t>
            </a:r>
          </a:p>
          <a:p>
            <a:endParaRPr lang="en-US" dirty="0"/>
          </a:p>
          <a:p>
            <a:r>
              <a:rPr lang="en-US" dirty="0"/>
              <a:t>Attendance is not directly graded, but it is strongly recommended for your learning success.</a:t>
            </a:r>
          </a:p>
          <a:p>
            <a:endParaRPr lang="en-US" dirty="0"/>
          </a:p>
          <a:p>
            <a:r>
              <a:rPr lang="en-US" dirty="0"/>
              <a:t>You are responsible for understanding all material covered in class.</a:t>
            </a:r>
          </a:p>
          <a:p>
            <a:endParaRPr lang="en-US" dirty="0"/>
          </a:p>
          <a:p>
            <a:r>
              <a:rPr lang="en-US" dirty="0"/>
              <a:t>Lab time is an important opportunity to practice and should be used effectively.</a:t>
            </a:r>
          </a:p>
        </p:txBody>
      </p:sp>
      <p:sp>
        <p:nvSpPr>
          <p:cNvPr id="6" name="Veri Yer Tutucusu 5">
            <a:extLst>
              <a:ext uri="{FF2B5EF4-FFF2-40B4-BE49-F238E27FC236}">
                <a16:creationId xmlns:a16="http://schemas.microsoft.com/office/drawing/2014/main" id="{FB989C21-62EF-4821-879C-A4182C5E3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19.02.2026</a:t>
            </a:r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6D51837-CE5B-4D1C-A9E0-DF80C2EC51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01742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Any 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en-US" dirty="0"/>
              <a:t>From here, we will begin with the fundamentals of how computer networks and the Internet work, and then move toward protocols, security, and real-world network design.</a:t>
            </a:r>
            <a:endParaRPr lang="tr-TR" dirty="0"/>
          </a:p>
          <a:p>
            <a:endParaRPr lang="en-US" dirty="0"/>
          </a:p>
          <a:p>
            <a:r>
              <a:rPr lang="en-US" dirty="0"/>
              <a:t>I am always happy to answer your questions about the course or the topics we study.</a:t>
            </a:r>
            <a:endParaRPr lang="tr-TR" dirty="0"/>
          </a:p>
          <a:p>
            <a:endParaRPr lang="en-US" dirty="0"/>
          </a:p>
          <a:p>
            <a:r>
              <a:rPr lang="en-US" dirty="0"/>
              <a:t>Please never hesitate to ask questions during or after class.</a:t>
            </a:r>
            <a:endParaRPr lang="tr-TR" dirty="0"/>
          </a:p>
          <a:p>
            <a:endParaRPr lang="en-US" dirty="0"/>
          </a:p>
          <a:p>
            <a:r>
              <a:rPr lang="en-US" dirty="0"/>
              <a:t>I look forward to a productive and engaging semester together.</a:t>
            </a:r>
          </a:p>
        </p:txBody>
      </p:sp>
      <p:sp>
        <p:nvSpPr>
          <p:cNvPr id="6" name="Veri Yer Tutucusu 5">
            <a:extLst>
              <a:ext uri="{FF2B5EF4-FFF2-40B4-BE49-F238E27FC236}">
                <a16:creationId xmlns:a16="http://schemas.microsoft.com/office/drawing/2014/main" id="{71807A16-2919-47C7-B786-3EA1AFE3B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19.02.2026</a:t>
            </a:r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0402000-B07C-41A7-94F4-0E7114E5F7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053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About 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Yakup Bakış</a:t>
            </a:r>
          </a:p>
          <a:p>
            <a:endParaRPr lang="tr-TR" dirty="0"/>
          </a:p>
          <a:p>
            <a:r>
              <a:rPr lang="en-US" dirty="0"/>
              <a:t>PhD in Physics with research in </a:t>
            </a:r>
            <a:r>
              <a:rPr lang="en-US" b="1" dirty="0"/>
              <a:t>nanotechnology, semiconductor devices, and energy systems</a:t>
            </a:r>
            <a:r>
              <a:rPr lang="en-US" dirty="0"/>
              <a:t>.</a:t>
            </a:r>
            <a:endParaRPr lang="tr-TR" dirty="0"/>
          </a:p>
          <a:p>
            <a:r>
              <a:rPr lang="en-US" dirty="0"/>
              <a:t>Teaching experience in Electrical &amp; Electronics Engineering.</a:t>
            </a:r>
          </a:p>
          <a:p>
            <a:r>
              <a:rPr lang="en-US" dirty="0"/>
              <a:t>Courses taught: Electronic Circuits, Electromagnetic Theory, Circuit Analysis, and Electronics Laboratories.</a:t>
            </a:r>
            <a:endParaRPr lang="tr-TR" dirty="0"/>
          </a:p>
          <a:p>
            <a:r>
              <a:rPr lang="en-US" dirty="0"/>
              <a:t>Developer of real-world POS and EV charging software systems and the full web infrastructure of </a:t>
            </a:r>
            <a:r>
              <a:rPr lang="en-US" b="1" dirty="0"/>
              <a:t>sarjpos.com</a:t>
            </a:r>
            <a:r>
              <a:rPr lang="en-US" dirty="0"/>
              <a:t>.</a:t>
            </a:r>
            <a:endParaRPr lang="tr-TR" dirty="0"/>
          </a:p>
          <a:p>
            <a:endParaRPr lang="en-US" dirty="0"/>
          </a:p>
          <a:p>
            <a:r>
              <a:rPr lang="en-US" dirty="0"/>
              <a:t>This course focuses on </a:t>
            </a:r>
            <a:r>
              <a:rPr lang="en-US" b="1" dirty="0"/>
              <a:t>practical, real-world networking systems and digital infrastructure</a:t>
            </a:r>
            <a:r>
              <a:rPr lang="en-US" dirty="0"/>
              <a:t>.</a:t>
            </a:r>
          </a:p>
        </p:txBody>
      </p:sp>
      <p:sp>
        <p:nvSpPr>
          <p:cNvPr id="6" name="Veri Yer Tutucusu 5">
            <a:extLst>
              <a:ext uri="{FF2B5EF4-FFF2-40B4-BE49-F238E27FC236}">
                <a16:creationId xmlns:a16="http://schemas.microsoft.com/office/drawing/2014/main" id="{36225A7A-3968-4878-9277-79700DCD8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19.02.2026</a:t>
            </a:r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90CECD-F72F-4570-85C4-326206964F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2204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Now it’s your turn!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7886700" cy="3203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Please introduce yourself:</a:t>
            </a:r>
            <a:endParaRPr lang="tr-TR" sz="3200" b="1" dirty="0"/>
          </a:p>
          <a:p>
            <a:pPr marL="0" indent="0">
              <a:buNone/>
            </a:pPr>
            <a:endParaRPr lang="en-US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Your </a:t>
            </a:r>
            <a:r>
              <a:rPr lang="en-US" b="1" dirty="0"/>
              <a:t>name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What is the internet app you use most often in your daily life?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What's your first experience with Wi-Fi access? 🙂</a:t>
            </a:r>
            <a:endParaRPr lang="en-US" dirty="0"/>
          </a:p>
        </p:txBody>
      </p:sp>
      <p:sp>
        <p:nvSpPr>
          <p:cNvPr id="6" name="Veri Yer Tutucusu 5">
            <a:extLst>
              <a:ext uri="{FF2B5EF4-FFF2-40B4-BE49-F238E27FC236}">
                <a16:creationId xmlns:a16="http://schemas.microsoft.com/office/drawing/2014/main" id="{12C46507-79C6-42D1-9BEB-A8AC4112B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19.02.2026</a:t>
            </a:r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BEE6C57-055E-45AE-8E40-247B8BD607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2748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About the Class (What we will learn)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50" y="1143001"/>
            <a:ext cx="9114453" cy="53360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UMI_203_COMPUTER NETWORK SYSTEMS</a:t>
            </a:r>
            <a:endParaRPr lang="en-US" dirty="0"/>
          </a:p>
          <a:p>
            <a:r>
              <a:rPr lang="en-US" sz="2400" b="1" dirty="0"/>
              <a:t>We will learn:</a:t>
            </a:r>
            <a:endParaRPr lang="tr-TR" sz="2400" b="1" dirty="0"/>
          </a:p>
          <a:p>
            <a:endParaRPr lang="en-US" sz="24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Network architectures and </a:t>
            </a:r>
            <a:r>
              <a:rPr lang="en-US" altLang="en-US" sz="1900" dirty="0">
                <a:latin typeface="Arial" panose="020B0604020202020204" pitchFamily="34" charset="0"/>
              </a:rPr>
              <a:t>Fundamentals of computer networks and the Internet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layered models (OSI &amp; TCP/IP)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Core protocols and data communication mechanisms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IP addressing, routing, and local area networking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Wireless, mobile, and cloud networking concepts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Network security, performance, and troubleshooting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role of networking in modern organizations and digital transformation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Designing basic network solutions for business environments</a:t>
            </a:r>
          </a:p>
          <a:p>
            <a:pPr lvl="1"/>
            <a:endParaRPr lang="en-US" dirty="0"/>
          </a:p>
        </p:txBody>
      </p:sp>
      <p:sp>
        <p:nvSpPr>
          <p:cNvPr id="6" name="Veri Yer Tutucusu 5">
            <a:extLst>
              <a:ext uri="{FF2B5EF4-FFF2-40B4-BE49-F238E27FC236}">
                <a16:creationId xmlns:a16="http://schemas.microsoft.com/office/drawing/2014/main" id="{14FA0321-8A18-44ED-916E-A89C046CC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19.02.2026</a:t>
            </a:r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694BF0-578A-4CA5-B1A7-B9E54CBB85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214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What the class does: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286750" cy="4955019"/>
          </a:xfrm>
        </p:spPr>
        <p:txBody>
          <a:bodyPr>
            <a:normAutofit/>
          </a:bodyPr>
          <a:lstStyle/>
          <a:p>
            <a:r>
              <a:rPr lang="en-US" dirty="0"/>
              <a:t>Provides fundamental, marketable knowledge about how computer networks and the Internet operate in real-world environments.</a:t>
            </a:r>
          </a:p>
          <a:p>
            <a:r>
              <a:rPr lang="en-US" dirty="0"/>
              <a:t>Enables you to understand, design, and manage small-scale network structures used in organizations.</a:t>
            </a:r>
          </a:p>
          <a:p>
            <a:r>
              <a:rPr lang="en-US" dirty="0"/>
              <a:t>Introduces core networking concepts such as protocols, addressing, routing, wireless communication, and cloud connectivity.</a:t>
            </a:r>
          </a:p>
          <a:p>
            <a:r>
              <a:rPr lang="en-US" dirty="0"/>
              <a:t>Builds awareness of network security, performance, and troubleshooting in modern digital systems.</a:t>
            </a:r>
          </a:p>
          <a:p>
            <a:r>
              <a:rPr lang="en-US" dirty="0"/>
              <a:t>Connects networking technologies with business needs, digital transformation, and organizational efficiency.</a:t>
            </a:r>
          </a:p>
          <a:p>
            <a:endParaRPr lang="tr-TR" dirty="0"/>
          </a:p>
          <a:p>
            <a:r>
              <a:rPr lang="en-US" b="1" dirty="0"/>
              <a:t>By the end of this course, you WILL be able to analyze and design a basic network solution for a real organization.</a:t>
            </a:r>
          </a:p>
        </p:txBody>
      </p:sp>
      <p:sp>
        <p:nvSpPr>
          <p:cNvPr id="6" name="Veri Yer Tutucusu 5">
            <a:extLst>
              <a:ext uri="{FF2B5EF4-FFF2-40B4-BE49-F238E27FC236}">
                <a16:creationId xmlns:a16="http://schemas.microsoft.com/office/drawing/2014/main" id="{BC9D307D-01DE-48D6-A4BC-55DE6838B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19.02.2026</a:t>
            </a:r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3C39543-8151-4DBD-8E30-095CE5E293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4728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Our Focus in This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763000" cy="5057045"/>
          </a:xfrm>
        </p:spPr>
        <p:txBody>
          <a:bodyPr>
            <a:normAutofit/>
          </a:bodyPr>
          <a:lstStyle/>
          <a:p>
            <a:r>
              <a:rPr lang="en-US" dirty="0"/>
              <a:t>We focus on understanding how computer networks and the Internet operate in real-world environments.</a:t>
            </a:r>
          </a:p>
          <a:p>
            <a:r>
              <a:rPr lang="en-US" dirty="0"/>
              <a:t>You will learn the core architecture, protocols, and data communication mechanisms before moving to advanced networking systems.</a:t>
            </a:r>
          </a:p>
          <a:p>
            <a:r>
              <a:rPr lang="en-US" dirty="0"/>
              <a:t>This foundation prepares you for: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Network design and administration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Cybersecurity and secure communication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Cloud computing and enterprise networking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Advanced networking and system management courses</a:t>
            </a:r>
          </a:p>
          <a:p>
            <a:r>
              <a:rPr lang="en-US" dirty="0"/>
              <a:t>Students who want deeper technical expertise can continue with advanced courses in networking, cybersecurity, or distributed systems.</a:t>
            </a:r>
          </a:p>
        </p:txBody>
      </p:sp>
      <p:sp>
        <p:nvSpPr>
          <p:cNvPr id="6" name="Veri Yer Tutucusu 5">
            <a:extLst>
              <a:ext uri="{FF2B5EF4-FFF2-40B4-BE49-F238E27FC236}">
                <a16:creationId xmlns:a16="http://schemas.microsoft.com/office/drawing/2014/main" id="{71F14F7A-0D6D-41B4-B4EA-05AF64FBA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19.02.2026</a:t>
            </a:r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D82A7DE-BA5F-4766-ACDF-21779382E7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0957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Why This Course Matters for Your Career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9" y="1219200"/>
            <a:ext cx="8772525" cy="528564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Computer networks are the backbone of today’s digital world.</a:t>
            </a:r>
            <a:br>
              <a:rPr lang="en-US" dirty="0"/>
            </a:br>
            <a:r>
              <a:rPr lang="en-US" dirty="0"/>
              <a:t>Almost every company, institution, and technology system depends on reliable and secure networking.</a:t>
            </a:r>
          </a:p>
          <a:p>
            <a:r>
              <a:rPr lang="en-US" dirty="0"/>
              <a:t>Basic networking knowledge provides real, marketable technical awareness even at an entry level.</a:t>
            </a:r>
          </a:p>
          <a:p>
            <a:r>
              <a:rPr lang="en-US" dirty="0"/>
              <a:t>This course gives you the foundation to: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Understand how the Internet and organizational networks operate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Analyze network performance, security, and connectivity issues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Communicate effectively with IT and technical teams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Take the first step toward careers in: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Network and system administration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Cybersecurity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Cloud computing and IT infrastructure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Software and technology fields</a:t>
            </a:r>
          </a:p>
          <a:p>
            <a:r>
              <a:rPr lang="en-US" b="1" dirty="0"/>
              <a:t>By the end of this course, you will be able to analyze and design a basic network solution for a real organization.</a:t>
            </a:r>
            <a:endParaRPr lang="en-US" dirty="0"/>
          </a:p>
        </p:txBody>
      </p:sp>
      <p:sp>
        <p:nvSpPr>
          <p:cNvPr id="6" name="Veri Yer Tutucusu 5">
            <a:extLst>
              <a:ext uri="{FF2B5EF4-FFF2-40B4-BE49-F238E27FC236}">
                <a16:creationId xmlns:a16="http://schemas.microsoft.com/office/drawing/2014/main" id="{B3C2155D-293C-45BC-A879-E20C3D311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19.02.2026</a:t>
            </a:r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580492E-6793-417D-ABE4-8C61AD0C6B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9832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7465"/>
            <a:ext cx="7413797" cy="872824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The Big Picture: How the Internet Really 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9" y="1219200"/>
            <a:ext cx="8772525" cy="5285645"/>
          </a:xfrm>
        </p:spPr>
        <p:txBody>
          <a:bodyPr>
            <a:normAutofit/>
          </a:bodyPr>
          <a:lstStyle/>
          <a:p>
            <a:r>
              <a:rPr lang="en-US" dirty="0"/>
              <a:t>Every time you open a website, a complex journey begins.</a:t>
            </a:r>
          </a:p>
          <a:p>
            <a:r>
              <a:rPr lang="en-US" dirty="0"/>
              <a:t>Your device connects to a local network,</a:t>
            </a:r>
            <a:br>
              <a:rPr lang="en-US" dirty="0"/>
            </a:br>
            <a:r>
              <a:rPr lang="en-US" dirty="0"/>
              <a:t>then to an Internet Service Provider,</a:t>
            </a:r>
            <a:br>
              <a:rPr lang="en-US" dirty="0"/>
            </a:br>
            <a:r>
              <a:rPr lang="en-US" dirty="0"/>
              <a:t>and finally to distant servers across the world.</a:t>
            </a:r>
          </a:p>
          <a:p>
            <a:r>
              <a:rPr lang="en-US" dirty="0"/>
              <a:t>During this journey:</a:t>
            </a:r>
          </a:p>
          <a:p>
            <a:pPr lvl="1"/>
            <a:r>
              <a:rPr lang="en-US" dirty="0"/>
              <a:t>Data is divided into packets</a:t>
            </a:r>
          </a:p>
          <a:p>
            <a:pPr lvl="1"/>
            <a:r>
              <a:rPr lang="en-US" dirty="0"/>
              <a:t>Protocols control communication</a:t>
            </a:r>
          </a:p>
          <a:p>
            <a:pPr lvl="1"/>
            <a:r>
              <a:rPr lang="en-US" dirty="0"/>
              <a:t>Routers decide the path</a:t>
            </a:r>
          </a:p>
          <a:p>
            <a:pPr lvl="1"/>
            <a:r>
              <a:rPr lang="en-US" dirty="0"/>
              <a:t>Security mechanisms protect information</a:t>
            </a:r>
          </a:p>
          <a:p>
            <a:r>
              <a:rPr lang="en-US" b="1" dirty="0"/>
              <a:t>This course is about understanding and mastering this journey.</a:t>
            </a:r>
            <a:endParaRPr lang="en-US" dirty="0"/>
          </a:p>
        </p:txBody>
      </p:sp>
      <p:sp>
        <p:nvSpPr>
          <p:cNvPr id="6" name="Veri Yer Tutucusu 5">
            <a:extLst>
              <a:ext uri="{FF2B5EF4-FFF2-40B4-BE49-F238E27FC236}">
                <a16:creationId xmlns:a16="http://schemas.microsoft.com/office/drawing/2014/main" id="{B3C2155D-293C-45BC-A879-E20C3D311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19.02.2026</a:t>
            </a:r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580492E-6793-417D-ABE4-8C61AD0C6B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8185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7465"/>
            <a:ext cx="7413797" cy="87282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Networking Skills in the Modern IT World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9" y="1219200"/>
            <a:ext cx="8772525" cy="5285645"/>
          </a:xfrm>
        </p:spPr>
        <p:txBody>
          <a:bodyPr>
            <a:normAutofit/>
          </a:bodyPr>
          <a:lstStyle/>
          <a:p>
            <a:r>
              <a:rPr lang="en-US" dirty="0"/>
              <a:t>Today’s technology careers are built on networked systems.</a:t>
            </a:r>
          </a:p>
          <a:p>
            <a:r>
              <a:rPr lang="en-US" dirty="0"/>
              <a:t>Even if you are not a programmer,</a:t>
            </a:r>
            <a:br>
              <a:rPr lang="en-US" dirty="0"/>
            </a:br>
            <a:r>
              <a:rPr lang="en-US" dirty="0"/>
              <a:t>understanding networks allows you to:</a:t>
            </a:r>
          </a:p>
          <a:p>
            <a:pPr lvl="1"/>
            <a:r>
              <a:rPr lang="en-US" dirty="0"/>
              <a:t>Work effectively with IT and software teams</a:t>
            </a:r>
          </a:p>
          <a:p>
            <a:pPr lvl="1"/>
            <a:r>
              <a:rPr lang="en-US" dirty="0"/>
              <a:t>Understand cybersecurity risks</a:t>
            </a:r>
          </a:p>
          <a:p>
            <a:pPr lvl="1"/>
            <a:r>
              <a:rPr lang="en-US" dirty="0"/>
              <a:t>Manage cloud-based systems</a:t>
            </a:r>
          </a:p>
          <a:p>
            <a:pPr lvl="1"/>
            <a:r>
              <a:rPr lang="en-US" dirty="0"/>
              <a:t>Support digital transformation in organizations</a:t>
            </a:r>
          </a:p>
          <a:p>
            <a:r>
              <a:rPr lang="en-US" b="1" dirty="0"/>
              <a:t>Networking knowledge is a core professional advantage in the digital economy.</a:t>
            </a:r>
            <a:endParaRPr lang="en-US" dirty="0"/>
          </a:p>
        </p:txBody>
      </p:sp>
      <p:sp>
        <p:nvSpPr>
          <p:cNvPr id="6" name="Veri Yer Tutucusu 5">
            <a:extLst>
              <a:ext uri="{FF2B5EF4-FFF2-40B4-BE49-F238E27FC236}">
                <a16:creationId xmlns:a16="http://schemas.microsoft.com/office/drawing/2014/main" id="{B3C2155D-293C-45BC-A879-E20C3D311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19.02.2026</a:t>
            </a:r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580492E-6793-417D-ABE4-8C61AD0C6B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4399095"/>
      </p:ext>
    </p:extLst>
  </p:cSld>
  <p:clrMapOvr>
    <a:masterClrMapping/>
  </p:clrMapOvr>
</p:sld>
</file>

<file path=ppt/theme/theme1.xml><?xml version="1.0" encoding="utf-8"?>
<a:theme xmlns:a="http://schemas.openxmlformats.org/drawingml/2006/main" name="Yakup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Yakup3" id="{A02E8AF7-290A-4268-94FF-28742CAD28A2}" vid="{C9DA747F-A663-441E-ACAA-C0F17ADB2EE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1823</TotalTime>
  <Words>1838</Words>
  <Application>Microsoft Office PowerPoint</Application>
  <PresentationFormat>Ekran Gösterisi (4:3)</PresentationFormat>
  <Paragraphs>206</Paragraphs>
  <Slides>15</Slides>
  <Notes>15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2" baseType="lpstr">
      <vt:lpstr>Arial</vt:lpstr>
      <vt:lpstr>Arial Narrow</vt:lpstr>
      <vt:lpstr>Calibri</vt:lpstr>
      <vt:lpstr>Calibri Light</vt:lpstr>
      <vt:lpstr>Open Sans</vt:lpstr>
      <vt:lpstr>Times New Roman</vt:lpstr>
      <vt:lpstr>Yakup3</vt:lpstr>
      <vt:lpstr>Applied Sciences Faculty   Management Information Systems   UMI_224_COMPUTER NETWORK SYSTEMS</vt:lpstr>
      <vt:lpstr>About Me</vt:lpstr>
      <vt:lpstr>Now it’s your turn!</vt:lpstr>
      <vt:lpstr>About the Class (What we will learn)</vt:lpstr>
      <vt:lpstr>What the class does:</vt:lpstr>
      <vt:lpstr>Our Focus in This Course</vt:lpstr>
      <vt:lpstr>Why This Course Matters for Your Career</vt:lpstr>
      <vt:lpstr>The Big Picture: How the Internet Really Works</vt:lpstr>
      <vt:lpstr>Networking Skills in the Modern IT World</vt:lpstr>
      <vt:lpstr>Let’s Observe the Internet in Action</vt:lpstr>
      <vt:lpstr>Grading Structure</vt:lpstr>
      <vt:lpstr>Class Format</vt:lpstr>
      <vt:lpstr>Quizzes</vt:lpstr>
      <vt:lpstr>Attendance</vt:lpstr>
      <vt:lpstr>Any 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Yakup Bakış</dc:creator>
  <cp:lastModifiedBy>yakup bakış</cp:lastModifiedBy>
  <cp:revision>157</cp:revision>
  <dcterms:created xsi:type="dcterms:W3CDTF">2015-03-27T20:41:42Z</dcterms:created>
  <dcterms:modified xsi:type="dcterms:W3CDTF">2026-02-28T10:44:24Z</dcterms:modified>
</cp:coreProperties>
</file>